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357" r:id="rId2"/>
    <p:sldId id="369" r:id="rId3"/>
    <p:sldId id="257" r:id="rId4"/>
    <p:sldId id="260" r:id="rId5"/>
    <p:sldId id="371" r:id="rId6"/>
    <p:sldId id="377" r:id="rId7"/>
    <p:sldId id="366" r:id="rId8"/>
    <p:sldId id="378" r:id="rId9"/>
    <p:sldId id="380" r:id="rId10"/>
    <p:sldId id="379" r:id="rId11"/>
    <p:sldId id="372" r:id="rId12"/>
    <p:sldId id="373" r:id="rId13"/>
    <p:sldId id="376" r:id="rId14"/>
    <p:sldId id="374" r:id="rId15"/>
    <p:sldId id="375" r:id="rId16"/>
    <p:sldId id="365" r:id="rId17"/>
    <p:sldId id="263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DE8CDD-35DF-4D33-AB4B-9237AEAE4DCB}">
          <p14:sldIdLst>
            <p14:sldId id="357"/>
            <p14:sldId id="369"/>
            <p14:sldId id="257"/>
            <p14:sldId id="260"/>
            <p14:sldId id="371"/>
            <p14:sldId id="377"/>
            <p14:sldId id="366"/>
            <p14:sldId id="378"/>
            <p14:sldId id="380"/>
            <p14:sldId id="379"/>
            <p14:sldId id="372"/>
            <p14:sldId id="373"/>
            <p14:sldId id="376"/>
            <p14:sldId id="374"/>
            <p14:sldId id="375"/>
            <p14:sldId id="365"/>
            <p14:sldId id="263"/>
          </p14:sldIdLst>
        </p14:section>
        <p14:section name="Namnlöst avsnitt" id="{8B6C1C04-D68E-4EBE-B0B3-C59E7BDDBE57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::klara.nordstrom@mau.se::bbcbc8ff-0c7d-4692-a113-a5ac31615e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70AD47"/>
    <a:srgbClr val="B27756"/>
    <a:srgbClr val="F2F2F2"/>
    <a:srgbClr val="DDDDDD"/>
    <a:srgbClr val="1A1A1A"/>
    <a:srgbClr val="C9C9C9"/>
    <a:srgbClr val="000000"/>
    <a:srgbClr val="FFFFFF"/>
    <a:srgbClr val="447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7" autoAdjust="0"/>
    <p:restoredTop sz="96323" autoAdjust="0"/>
  </p:normalViewPr>
  <p:slideViewPr>
    <p:cSldViewPr snapToGrid="0" snapToObjects="1">
      <p:cViewPr varScale="1">
        <p:scale>
          <a:sx n="113" d="100"/>
          <a:sy n="113" d="100"/>
        </p:scale>
        <p:origin x="684" y="102"/>
      </p:cViewPr>
      <p:guideLst/>
    </p:cSldViewPr>
  </p:slideViewPr>
  <p:outlineViewPr>
    <p:cViewPr>
      <p:scale>
        <a:sx n="33" d="100"/>
        <a:sy n="33" d="100"/>
      </p:scale>
      <p:origin x="0" y="-56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09E49-57A3-4974-9992-298F5ABA5A6D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A14AB-BBD0-4A47-B68D-F3F98AAE2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81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187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574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8930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56932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82589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2379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9146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1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7297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5912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7156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459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7285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800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658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 userDrawn="1"/>
        </p:nvSpPr>
        <p:spPr>
          <a:xfrm flipH="1">
            <a:off x="10723418" y="2344189"/>
            <a:ext cx="1468582" cy="4513811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2343" y="2797903"/>
            <a:ext cx="8880042" cy="17912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2343" y="4616092"/>
            <a:ext cx="706086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119" y="396610"/>
            <a:ext cx="2050982" cy="583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8" name="Isosceles Triangle 7"/>
          <p:cNvSpPr/>
          <p:nvPr userDrawn="1"/>
        </p:nvSpPr>
        <p:spPr>
          <a:xfrm>
            <a:off x="-3272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1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2" name="Bildobjekt 3">
            <a:extLst>
              <a:ext uri="{FF2B5EF4-FFF2-40B4-BE49-F238E27FC236}">
                <a16:creationId xmlns:a16="http://schemas.microsoft.com/office/drawing/2014/main" id="{9231BCCC-EE29-828E-429C-2EAC070BCA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</a:blip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4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68680"/>
            <a:ext cx="5599670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-17260"/>
            <a:ext cx="490151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296313"/>
            <a:ext cx="5599670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04A1A345-9293-ECA8-EAD4-74719B10C4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5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2630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7015" y="1300263"/>
            <a:ext cx="5044807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04193" y="1300263"/>
            <a:ext cx="4861936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3290D87C-004B-6228-47D1-C429518A82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rgbClr val="6F92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3143250"/>
            <a:ext cx="7518400" cy="571501"/>
          </a:xfrm>
        </p:spPr>
        <p:txBody>
          <a:bodyPr anchor="t" anchorCtr="0">
            <a:normAutofit/>
          </a:bodyPr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Isosceles Triangle 10"/>
          <p:cNvSpPr/>
          <p:nvPr userDrawn="1"/>
        </p:nvSpPr>
        <p:spPr>
          <a:xfrm flipH="1">
            <a:off x="10958285" y="2667000"/>
            <a:ext cx="1233715" cy="41910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13" name="Isosceles Triangle 12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75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0" r:id="rId3"/>
    <p:sldLayoutId id="2147483656" r:id="rId4"/>
    <p:sldLayoutId id="2147483657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EA8E285-EDEF-C94D-1181-69B97F027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8228" y="5337777"/>
            <a:ext cx="3334215" cy="1114581"/>
          </a:xfrm>
          <a:prstGeom prst="rect">
            <a:avLst/>
          </a:prstGeom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23118" y="2278063"/>
            <a:ext cx="10545763" cy="1500187"/>
          </a:xfrm>
          <a:prstGeom prst="rect">
            <a:avLst/>
          </a:prstGeo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Snart börjar… </a:t>
            </a:r>
          </a:p>
          <a:p>
            <a:r>
              <a:rPr lang="sv-SE" sz="3600" b="1" dirty="0">
                <a:solidFill>
                  <a:schemeClr val="bg1"/>
                </a:solidFill>
              </a:rPr>
              <a:t>Demo av version 2.13</a:t>
            </a:r>
          </a:p>
          <a:p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Mötet spelas in. Inspelningen och chatten kommer läggas upp på ladok.se. 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b="1" dirty="0">
                <a:solidFill>
                  <a:schemeClr val="bg1"/>
                </a:solidFill>
              </a:rPr>
              <a:t>Vill du vara anonym? </a:t>
            </a:r>
          </a:p>
          <a:p>
            <a:r>
              <a:rPr lang="sv-SE" dirty="0">
                <a:solidFill>
                  <a:schemeClr val="bg1"/>
                </a:solidFill>
              </a:rPr>
              <a:t>Stäng av kamera och mikrofon. Skicka direktmeddelanden i chatten till Moa Eriksson.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F0CC1D79-4219-856A-24CC-171EE1E74D11}"/>
              </a:ext>
            </a:extLst>
          </p:cNvPr>
          <p:cNvGrpSpPr/>
          <p:nvPr/>
        </p:nvGrpSpPr>
        <p:grpSpPr>
          <a:xfrm>
            <a:off x="897468" y="5337778"/>
            <a:ext cx="4008361" cy="1114581"/>
            <a:chOff x="897468" y="5337778"/>
            <a:chExt cx="4008361" cy="1114581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9ABF3BD0-4BB3-F896-2BD4-6C06AD6E6F70}"/>
                </a:ext>
              </a:extLst>
            </p:cNvPr>
            <p:cNvSpPr/>
            <p:nvPr/>
          </p:nvSpPr>
          <p:spPr>
            <a:xfrm>
              <a:off x="897468" y="5337778"/>
              <a:ext cx="4008361" cy="1114581"/>
            </a:xfrm>
            <a:prstGeom prst="rect">
              <a:avLst/>
            </a:prstGeom>
            <a:solidFill>
              <a:srgbClr val="1A1A1A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5E83B391-A068-7CEE-8B3E-FD85FB24D8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-6999" r="67123" b="1"/>
            <a:stretch/>
          </p:blipFill>
          <p:spPr>
            <a:xfrm>
              <a:off x="897468" y="5876693"/>
              <a:ext cx="4008361" cy="575666"/>
            </a:xfrm>
            <a:prstGeom prst="rect">
              <a:avLst/>
            </a:prstGeom>
          </p:spPr>
        </p:pic>
      </p:grp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3FBDED3F-E26A-22E3-8D3E-7B961E7C7939}"/>
              </a:ext>
            </a:extLst>
          </p:cNvPr>
          <p:cNvSpPr/>
          <p:nvPr/>
        </p:nvSpPr>
        <p:spPr>
          <a:xfrm>
            <a:off x="930921" y="5798633"/>
            <a:ext cx="1745371" cy="67602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C2DFA834-450D-1B7D-E3A1-C9AC6FB7ACFC}"/>
              </a:ext>
            </a:extLst>
          </p:cNvPr>
          <p:cNvSpPr/>
          <p:nvPr/>
        </p:nvSpPr>
        <p:spPr>
          <a:xfrm>
            <a:off x="5225148" y="5383132"/>
            <a:ext cx="1244808" cy="41625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577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Studieavgifter</a:t>
            </a:r>
            <a:endParaRPr lang="sv-SE" dirty="0"/>
          </a:p>
          <a:p>
            <a:r>
              <a:rPr lang="sv-SE" dirty="0"/>
              <a:t>I tjänstekonfigurationen går det nu att välja om man vill slå på/av aviseringar till student avseende studieavgifter och/eller resultat.</a:t>
            </a:r>
          </a:p>
          <a:p>
            <a:r>
              <a:rPr lang="sv-SE" dirty="0"/>
              <a:t>I </a:t>
            </a:r>
            <a:r>
              <a:rPr lang="sv-SE" dirty="0" err="1"/>
              <a:t>sökvyn</a:t>
            </a:r>
            <a:r>
              <a:rPr lang="sv-SE" dirty="0"/>
              <a:t> för faktura har kolumnen med referensnumret (och länken till en specifik faktura) flyttats längst till vänster.</a:t>
            </a:r>
          </a:p>
          <a:p>
            <a:r>
              <a:rPr lang="sv-SE" dirty="0"/>
              <a:t>Det går inte längre att ändra referensnummer, sista betalningsdag och studieavgift om faktura är betald.</a:t>
            </a:r>
          </a:p>
          <a:p>
            <a:r>
              <a:rPr lang="sv-SE" dirty="0"/>
              <a:t>Stipendietyp är inte längre förvald när handläggare ska lägga till ett stipendium på en faktura. </a:t>
            </a:r>
          </a:p>
          <a:p>
            <a:r>
              <a:rPr lang="sv-SE" dirty="0"/>
              <a:t>I sidfoten för betalningsbekräftelse och faktura skrivs lärosätets engelska benämning ut, om engelska valts som språk.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7693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Utbildningsplanering: </a:t>
            </a:r>
            <a:r>
              <a:rPr lang="sv-SE" dirty="0"/>
              <a:t>Användaren kan välja att se processflödet via en ny knapp i "Att göra"-fliken. Guiden till vänster på skärmen kommer på sikt att tas bort och ersättas av denna nya funktion att visa processflödet.</a:t>
            </a:r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1A50222-9B10-6E48-BD8F-31EEADAAC0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559" y="2440343"/>
            <a:ext cx="7973187" cy="4063125"/>
          </a:xfrm>
          <a:prstGeom prst="rect">
            <a:avLst/>
          </a:prstGeom>
        </p:spPr>
      </p:pic>
      <p:sp>
        <p:nvSpPr>
          <p:cNvPr id="6" name="Pil: höger 5">
            <a:extLst>
              <a:ext uri="{FF2B5EF4-FFF2-40B4-BE49-F238E27FC236}">
                <a16:creationId xmlns:a16="http://schemas.microsoft.com/office/drawing/2014/main" id="{F7B42474-2332-1188-4D6D-6BF874612642}"/>
              </a:ext>
            </a:extLst>
          </p:cNvPr>
          <p:cNvSpPr/>
          <p:nvPr/>
        </p:nvSpPr>
        <p:spPr>
          <a:xfrm rot="8719875">
            <a:off x="4606161" y="3559209"/>
            <a:ext cx="745992" cy="37800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BF9E89A-12D5-90CA-90A9-CDEBAD4357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559" y="2428132"/>
            <a:ext cx="7973187" cy="4075336"/>
          </a:xfrm>
          <a:prstGeom prst="rect">
            <a:avLst/>
          </a:prstGeom>
        </p:spPr>
      </p:pic>
      <p:pic>
        <p:nvPicPr>
          <p:cNvPr id="14" name="Bildobjekt 13" descr="En bild som visar text, silhuett&#10;&#10;Automatiskt genererad beskrivning">
            <a:extLst>
              <a:ext uri="{FF2B5EF4-FFF2-40B4-BE49-F238E27FC236}">
                <a16:creationId xmlns:a16="http://schemas.microsoft.com/office/drawing/2014/main" id="{DD27E532-48A2-C286-0973-6F8A1D0663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9033" y="3336506"/>
            <a:ext cx="132574" cy="21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51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Aktivitetstillfälle: </a:t>
            </a:r>
            <a:r>
              <a:rPr lang="sv-SE" dirty="0"/>
              <a:t>I </a:t>
            </a:r>
            <a:r>
              <a:rPr lang="sv-SE" dirty="0" err="1"/>
              <a:t>sökvyn</a:t>
            </a:r>
            <a:r>
              <a:rPr lang="sv-SE" dirty="0"/>
              <a:t> för aktivitetstillfälle finns nu en ny kolumn som visar "Senast ändrad", med uppgifter om datum och tid. Kolumnen är sorteringsbar.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0ECCFF1-4501-BDF6-F492-6B417E4973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0750"/>
          <a:stretch/>
        </p:blipFill>
        <p:spPr>
          <a:xfrm>
            <a:off x="808455" y="2088428"/>
            <a:ext cx="9662160" cy="2904805"/>
          </a:xfrm>
          <a:prstGeom prst="rect">
            <a:avLst/>
          </a:prstGeom>
        </p:spPr>
      </p:pic>
      <p:sp>
        <p:nvSpPr>
          <p:cNvPr id="6" name="Pil: höger 5">
            <a:extLst>
              <a:ext uri="{FF2B5EF4-FFF2-40B4-BE49-F238E27FC236}">
                <a16:creationId xmlns:a16="http://schemas.microsoft.com/office/drawing/2014/main" id="{506C8D9A-8CF6-A679-9439-9D37C573386D}"/>
              </a:ext>
            </a:extLst>
          </p:cNvPr>
          <p:cNvSpPr/>
          <p:nvPr/>
        </p:nvSpPr>
        <p:spPr>
          <a:xfrm rot="16200000">
            <a:off x="9227676" y="5029008"/>
            <a:ext cx="563880" cy="3197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8601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Studentinformation</a:t>
            </a:r>
            <a:r>
              <a:rPr lang="sv-SE" dirty="0"/>
              <a:t>: Meddelandet som visas när nationella uppgifter sparas har förbättrats.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C82D4665-A70F-6C05-5C74-19B4F9FF1D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105" y="2213545"/>
            <a:ext cx="3477110" cy="2124371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A8F756F6-DD11-FBD4-3C07-58BA7B086C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7640" y="2118280"/>
            <a:ext cx="3429479" cy="2219635"/>
          </a:xfrm>
          <a:prstGeom prst="rect">
            <a:avLst/>
          </a:prstGeom>
        </p:spPr>
      </p:pic>
      <p:sp>
        <p:nvSpPr>
          <p:cNvPr id="10" name="Pil: höger 9">
            <a:extLst>
              <a:ext uri="{FF2B5EF4-FFF2-40B4-BE49-F238E27FC236}">
                <a16:creationId xmlns:a16="http://schemas.microsoft.com/office/drawing/2014/main" id="{B01B2224-B46B-B48A-09FD-E3514DA6065C}"/>
              </a:ext>
            </a:extLst>
          </p:cNvPr>
          <p:cNvSpPr/>
          <p:nvPr/>
        </p:nvSpPr>
        <p:spPr>
          <a:xfrm>
            <a:off x="5517119" y="3068221"/>
            <a:ext cx="826416" cy="38277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5291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C9A934CD-4679-7BDB-6745-B3F3509F35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544" y="2603951"/>
            <a:ext cx="11726912" cy="295316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Uppföljning - Rapporten HST: </a:t>
            </a:r>
            <a:r>
              <a:rPr lang="sv-SE" dirty="0"/>
              <a:t>Hanterar nu "studieavgiftsbetalning" både med avseende på den nya och gamla hanteringen av studieavgifter. I rapportunderlaget har två nya kolumner tillkommit BETALDPERIOD_STARTDATUM och BETALDPERIOD_SLUTDATUM.</a:t>
            </a:r>
          </a:p>
          <a:p>
            <a:endParaRPr lang="sv-SE" b="1" dirty="0"/>
          </a:p>
        </p:txBody>
      </p:sp>
      <p:sp>
        <p:nvSpPr>
          <p:cNvPr id="8" name="Pil: höger 7">
            <a:extLst>
              <a:ext uri="{FF2B5EF4-FFF2-40B4-BE49-F238E27FC236}">
                <a16:creationId xmlns:a16="http://schemas.microsoft.com/office/drawing/2014/main" id="{CBE466EA-9278-8A26-17F2-440482015916}"/>
              </a:ext>
            </a:extLst>
          </p:cNvPr>
          <p:cNvSpPr/>
          <p:nvPr/>
        </p:nvSpPr>
        <p:spPr>
          <a:xfrm rot="5400000">
            <a:off x="9422884" y="3269124"/>
            <a:ext cx="563880" cy="319752"/>
          </a:xfrm>
          <a:prstGeom prst="rightArrow">
            <a:avLst/>
          </a:prstGeom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il: höger 10">
            <a:extLst>
              <a:ext uri="{FF2B5EF4-FFF2-40B4-BE49-F238E27FC236}">
                <a16:creationId xmlns:a16="http://schemas.microsoft.com/office/drawing/2014/main" id="{AB4D5A02-0A4F-F8B1-8867-CFC2405EF221}"/>
              </a:ext>
            </a:extLst>
          </p:cNvPr>
          <p:cNvSpPr/>
          <p:nvPr/>
        </p:nvSpPr>
        <p:spPr>
          <a:xfrm rot="5400000">
            <a:off x="10908784" y="3269124"/>
            <a:ext cx="563880" cy="319752"/>
          </a:xfrm>
          <a:prstGeom prst="rightArrow">
            <a:avLst/>
          </a:prstGeom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il: höger 11">
            <a:extLst>
              <a:ext uri="{FF2B5EF4-FFF2-40B4-BE49-F238E27FC236}">
                <a16:creationId xmlns:a16="http://schemas.microsoft.com/office/drawing/2014/main" id="{DC0D88CA-4828-BEB8-D1BA-FF6DD2F203F3}"/>
              </a:ext>
            </a:extLst>
          </p:cNvPr>
          <p:cNvSpPr/>
          <p:nvPr/>
        </p:nvSpPr>
        <p:spPr>
          <a:xfrm rot="5400000">
            <a:off x="4558611" y="3269124"/>
            <a:ext cx="563880" cy="319752"/>
          </a:xfrm>
          <a:prstGeom prst="rightArrow">
            <a:avLst/>
          </a:prstGeom>
          <a:solidFill>
            <a:srgbClr val="ED7D31">
              <a:alpha val="50196"/>
            </a:srgbClr>
          </a:solidFill>
          <a:ln w="12700"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4491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Utökat stöd för inloggning i Ladok för personal: </a:t>
            </a:r>
            <a:r>
              <a:rPr lang="sv-SE" dirty="0"/>
              <a:t>Nu går det att lägga in användare från hela Europa i Ladok för personal (inte längre bara SWAMID), exempelvis användare vid lärosäten i England.</a:t>
            </a:r>
          </a:p>
          <a:p>
            <a:endParaRPr lang="sv-SE" b="1" dirty="0">
              <a:highlight>
                <a:srgbClr val="FFFF00"/>
              </a:highlight>
            </a:endParaRPr>
          </a:p>
          <a:p>
            <a:endParaRPr lang="sv-SE" b="1" dirty="0">
              <a:highlight>
                <a:srgbClr val="FFFF00"/>
              </a:highlight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93E46BC-CA49-B51D-63CD-2A5ADAD644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015" y="2356669"/>
            <a:ext cx="7622652" cy="293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034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rättningar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Resultat</a:t>
            </a:r>
            <a:r>
              <a:rPr lang="sv-SE" dirty="0"/>
              <a:t>: Nu visas förklaring under hindret om användaren saknar behörighet att ta bort attesterat resultat.</a:t>
            </a:r>
          </a:p>
          <a:p>
            <a:r>
              <a:rPr lang="sv-SE" b="1" dirty="0"/>
              <a:t>Utbildningsinformation</a:t>
            </a:r>
            <a:r>
              <a:rPr lang="sv-SE" dirty="0"/>
              <a:t>: Struktur för </a:t>
            </a:r>
            <a:r>
              <a:rPr lang="sv-SE" dirty="0" err="1"/>
              <a:t>programtillfällen</a:t>
            </a:r>
            <a:r>
              <a:rPr lang="sv-SE" dirty="0"/>
              <a:t> kommer nu också med i CSV-filen som kan hämtas vid utsökning av </a:t>
            </a:r>
            <a:r>
              <a:rPr lang="sv-SE" dirty="0" err="1"/>
              <a:t>programtillfällen</a:t>
            </a:r>
            <a:r>
              <a:rPr lang="sv-SE" dirty="0"/>
              <a:t>.</a:t>
            </a:r>
          </a:p>
          <a:p>
            <a:r>
              <a:rPr lang="sv-SE" b="1" dirty="0"/>
              <a:t>Signalering</a:t>
            </a:r>
            <a:r>
              <a:rPr lang="sv-SE" dirty="0"/>
              <a:t>: Rättning som gör att dokumentation genereras och paketeras korrekt även för </a:t>
            </a:r>
            <a:r>
              <a:rPr lang="sv-SE" dirty="0" err="1"/>
              <a:t>signalerings-API:t</a:t>
            </a:r>
            <a:r>
              <a:rPr lang="sv-SE" dirty="0"/>
              <a:t>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C81F95D-9FCA-4E65-EA14-7156085A3D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015" y="3737609"/>
            <a:ext cx="9059539" cy="2191056"/>
          </a:xfrm>
          <a:prstGeom prst="rect">
            <a:avLst/>
          </a:prstGeom>
        </p:spPr>
      </p:pic>
      <p:sp>
        <p:nvSpPr>
          <p:cNvPr id="6" name="Pil: höger 5">
            <a:extLst>
              <a:ext uri="{FF2B5EF4-FFF2-40B4-BE49-F238E27FC236}">
                <a16:creationId xmlns:a16="http://schemas.microsoft.com/office/drawing/2014/main" id="{985D49CB-06FC-2CA9-EC12-820E2B1834C0}"/>
              </a:ext>
            </a:extLst>
          </p:cNvPr>
          <p:cNvSpPr/>
          <p:nvPr/>
        </p:nvSpPr>
        <p:spPr>
          <a:xfrm rot="10800000">
            <a:off x="9669780" y="5435192"/>
            <a:ext cx="563880" cy="3197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A8F58537-7F22-8A0D-4076-C4409C8914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3368"/>
          <a:stretch/>
        </p:blipFill>
        <p:spPr>
          <a:xfrm>
            <a:off x="137281" y="3613828"/>
            <a:ext cx="11917438" cy="1087730"/>
          </a:xfrm>
          <a:prstGeom prst="rect">
            <a:avLst/>
          </a:prstGeom>
        </p:spPr>
      </p:pic>
      <p:sp>
        <p:nvSpPr>
          <p:cNvPr id="9" name="Pil: höger 8">
            <a:extLst>
              <a:ext uri="{FF2B5EF4-FFF2-40B4-BE49-F238E27FC236}">
                <a16:creationId xmlns:a16="http://schemas.microsoft.com/office/drawing/2014/main" id="{34A1FD53-0C41-3206-DDB5-8E817F96A38A}"/>
              </a:ext>
            </a:extLst>
          </p:cNvPr>
          <p:cNvSpPr/>
          <p:nvPr/>
        </p:nvSpPr>
        <p:spPr>
          <a:xfrm rot="16200000">
            <a:off x="10662707" y="4700203"/>
            <a:ext cx="583077" cy="34190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ECDC0D5C-80DE-7568-3820-735F51C7A143}"/>
              </a:ext>
            </a:extLst>
          </p:cNvPr>
          <p:cNvSpPr/>
          <p:nvPr/>
        </p:nvSpPr>
        <p:spPr>
          <a:xfrm>
            <a:off x="137282" y="3528060"/>
            <a:ext cx="11917438" cy="16501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083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9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38486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4CACA547-3FDB-28B1-77E0-BCF5870C8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 från föregående demo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ECE0C01-CE71-6032-98A2-4C8115AE3B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015" y="2107220"/>
            <a:ext cx="7168265" cy="237359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B0E252DA-E359-2858-562F-7D57F53BCB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502"/>
          <a:stretch/>
        </p:blipFill>
        <p:spPr>
          <a:xfrm>
            <a:off x="3665905" y="3691073"/>
            <a:ext cx="7885280" cy="2754539"/>
          </a:xfrm>
          <a:prstGeom prst="rect">
            <a:avLst/>
          </a:prstGeom>
        </p:spPr>
      </p:pic>
      <p:sp>
        <p:nvSpPr>
          <p:cNvPr id="8" name="Pil: höger 7">
            <a:extLst>
              <a:ext uri="{FF2B5EF4-FFF2-40B4-BE49-F238E27FC236}">
                <a16:creationId xmlns:a16="http://schemas.microsoft.com/office/drawing/2014/main" id="{2E8705FF-5454-20C7-850F-0BD3D1F3059D}"/>
              </a:ext>
            </a:extLst>
          </p:cNvPr>
          <p:cNvSpPr/>
          <p:nvPr/>
        </p:nvSpPr>
        <p:spPr>
          <a:xfrm rot="9900000">
            <a:off x="9565633" y="5392723"/>
            <a:ext cx="563880" cy="3197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A91C538-15A3-679E-D1B3-339EE97CF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15" y="1300888"/>
            <a:ext cx="10149114" cy="290846"/>
          </a:xfrm>
        </p:spPr>
        <p:txBody>
          <a:bodyPr/>
          <a:lstStyle/>
          <a:p>
            <a:pPr marL="0" indent="0">
              <a:buNone/>
            </a:pPr>
            <a:r>
              <a:rPr lang="sv-SE" sz="1200" b="1" dirty="0"/>
              <a:t>Varning om studieperiod överskrider gränsen för en termin – Vad händer med kurstillfällen utanför terminstid (sommarkurser)?</a:t>
            </a:r>
          </a:p>
        </p:txBody>
      </p:sp>
      <p:sp>
        <p:nvSpPr>
          <p:cNvPr id="10" name="Platshållare för innehåll 3">
            <a:extLst>
              <a:ext uri="{FF2B5EF4-FFF2-40B4-BE49-F238E27FC236}">
                <a16:creationId xmlns:a16="http://schemas.microsoft.com/office/drawing/2014/main" id="{D8349BF0-FBC3-17B8-8889-37C18233D3DE}"/>
              </a:ext>
            </a:extLst>
          </p:cNvPr>
          <p:cNvSpPr txBox="1">
            <a:spLocks/>
          </p:cNvSpPr>
          <p:nvPr/>
        </p:nvSpPr>
        <p:spPr>
          <a:xfrm>
            <a:off x="717015" y="1300887"/>
            <a:ext cx="10149114" cy="9258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v-SE" sz="12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200" dirty="0"/>
              <a:t>Varningen visas endast när en del av studieperioden ligger inom datumintervallet för en period som i grunddata har periodtyp = Termin</a:t>
            </a:r>
          </a:p>
        </p:txBody>
      </p:sp>
    </p:spTree>
    <p:extLst>
      <p:ext uri="{BB962C8B-B14F-4D97-AF65-F5344CB8AC3E}">
        <p14:creationId xmlns:p14="http://schemas.microsoft.com/office/powerpoint/2010/main" val="168058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13 mars 2023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42" y="2797903"/>
            <a:ext cx="10666217" cy="1791201"/>
          </a:xfrm>
        </p:spPr>
        <p:txBody>
          <a:bodyPr/>
          <a:lstStyle/>
          <a:p>
            <a:r>
              <a:rPr lang="sv-SE" dirty="0"/>
              <a:t>Demo av version 2.13</a:t>
            </a:r>
          </a:p>
        </p:txBody>
      </p:sp>
    </p:spTree>
    <p:extLst>
      <p:ext uri="{BB962C8B-B14F-4D97-AF65-F5344CB8AC3E}">
        <p14:creationId xmlns:p14="http://schemas.microsoft.com/office/powerpoint/2010/main" val="92210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Detta kommer demonstreras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7015" y="1300887"/>
            <a:ext cx="9836685" cy="4866449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Utbildningsinformation</a:t>
            </a:r>
          </a:p>
          <a:p>
            <a:r>
              <a:rPr lang="sv-SE" dirty="0"/>
              <a:t>Nu är det möjligt att skapa inriktningstillfällen direkt från tillfällesstrukturen för ett program.</a:t>
            </a:r>
          </a:p>
          <a:p>
            <a:r>
              <a:rPr lang="sv-SE" dirty="0"/>
              <a:t>I tillfällesstrukturen finns det nu länkar till de utbildningar och utbildningstillfällen som visas i kalendervyn.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516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988A0B8-F6D5-2C5A-4491-E0C114C15493}"/>
              </a:ext>
            </a:extLst>
          </p:cNvPr>
          <p:cNvSpPr/>
          <p:nvPr/>
        </p:nvSpPr>
        <p:spPr>
          <a:xfrm>
            <a:off x="2387600" y="1300887"/>
            <a:ext cx="2353733" cy="356081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Detta kommer demonstreras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19217C-005B-ADFA-37FC-59936F4D8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Förändringar i NÄSTA version (2.14)</a:t>
            </a:r>
          </a:p>
          <a:p>
            <a:r>
              <a:rPr lang="sv-SE" dirty="0"/>
              <a:t>Aktivitetstillfällen: Skapas och ändras på en ny sida, som ersätter nuvarande dialogruta.</a:t>
            </a:r>
          </a:p>
          <a:p>
            <a:pPr marL="0" indent="0">
              <a:buNone/>
            </a:pPr>
            <a:endParaRPr lang="sv-SE" b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3418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Studieavgifter</a:t>
            </a:r>
            <a:endParaRPr lang="sv-SE" dirty="0"/>
          </a:p>
          <a:p>
            <a:r>
              <a:rPr lang="sv-SE" dirty="0"/>
              <a:t>I tjänstekonfigurationen går det nu att välja om man vill slå på/av aviseringar till student avseende studieavgifter och/eller resultat.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CF841D7-E51B-1A3F-DDDC-98DB821BB4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166" y="2508009"/>
            <a:ext cx="8963710" cy="2880571"/>
          </a:xfrm>
          <a:prstGeom prst="rect">
            <a:avLst/>
          </a:prstGeom>
        </p:spPr>
      </p:pic>
      <p:sp>
        <p:nvSpPr>
          <p:cNvPr id="8" name="Pil: höger 7">
            <a:extLst>
              <a:ext uri="{FF2B5EF4-FFF2-40B4-BE49-F238E27FC236}">
                <a16:creationId xmlns:a16="http://schemas.microsoft.com/office/drawing/2014/main" id="{336261A5-32E9-AAC5-B855-20DEA3FABF20}"/>
              </a:ext>
            </a:extLst>
          </p:cNvPr>
          <p:cNvSpPr/>
          <p:nvPr/>
        </p:nvSpPr>
        <p:spPr>
          <a:xfrm>
            <a:off x="803226" y="4975054"/>
            <a:ext cx="563880" cy="3197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128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Studieavgifter</a:t>
            </a:r>
            <a:endParaRPr lang="sv-SE" dirty="0"/>
          </a:p>
          <a:p>
            <a:r>
              <a:rPr lang="sv-SE" dirty="0"/>
              <a:t>I tjänstekonfigurationen går det nu att välja om man vill slå på/av aviseringar till student avseende studieavgifter och/eller resultat.</a:t>
            </a:r>
          </a:p>
          <a:p>
            <a:r>
              <a:rPr lang="sv-SE" dirty="0"/>
              <a:t>I </a:t>
            </a:r>
            <a:r>
              <a:rPr lang="sv-SE" dirty="0" err="1"/>
              <a:t>sökvyn</a:t>
            </a:r>
            <a:r>
              <a:rPr lang="sv-SE" dirty="0"/>
              <a:t> för faktura har kolumnen med referensnumret (och länken till en specifik faktura) flyttats längst till vänster.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0D7AFBC7-9B68-C5C8-08E7-5E9458E3D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809" y="3230689"/>
            <a:ext cx="8315642" cy="3274886"/>
          </a:xfrm>
          <a:prstGeom prst="rect">
            <a:avLst/>
          </a:prstGeom>
        </p:spPr>
      </p:pic>
      <p:sp>
        <p:nvSpPr>
          <p:cNvPr id="11" name="Pil: höger 10">
            <a:extLst>
              <a:ext uri="{FF2B5EF4-FFF2-40B4-BE49-F238E27FC236}">
                <a16:creationId xmlns:a16="http://schemas.microsoft.com/office/drawing/2014/main" id="{C0F148C2-F1B4-756F-0D48-621322D38C84}"/>
              </a:ext>
            </a:extLst>
          </p:cNvPr>
          <p:cNvSpPr/>
          <p:nvPr/>
        </p:nvSpPr>
        <p:spPr>
          <a:xfrm rot="3600000">
            <a:off x="1043931" y="4717051"/>
            <a:ext cx="563880" cy="3197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1097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15" y="1300888"/>
            <a:ext cx="10149114" cy="2521272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Studieavgifter</a:t>
            </a:r>
            <a:endParaRPr lang="sv-SE" dirty="0"/>
          </a:p>
          <a:p>
            <a:r>
              <a:rPr lang="sv-SE" dirty="0"/>
              <a:t>I tjänstekonfigurationen går det nu att välja om man vill slå på/av aviseringar till student avseende studieavgifter och/eller resultat.</a:t>
            </a:r>
          </a:p>
          <a:p>
            <a:r>
              <a:rPr lang="sv-SE" dirty="0"/>
              <a:t>I </a:t>
            </a:r>
            <a:r>
              <a:rPr lang="sv-SE" dirty="0" err="1"/>
              <a:t>sökvyn</a:t>
            </a:r>
            <a:r>
              <a:rPr lang="sv-SE" dirty="0"/>
              <a:t> för faktura har kolumnen med referensnumret (och länken till en specifik faktura) flyttats längst till vänster.</a:t>
            </a:r>
          </a:p>
          <a:p>
            <a:r>
              <a:rPr lang="sv-SE" dirty="0"/>
              <a:t>Det går inte längre att ändra referensnummer, sista betalningsdag och studieavgift om fakturan är betald (eller ges undantag).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grpSp>
        <p:nvGrpSpPr>
          <p:cNvPr id="60" name="Grupp 59">
            <a:extLst>
              <a:ext uri="{FF2B5EF4-FFF2-40B4-BE49-F238E27FC236}">
                <a16:creationId xmlns:a16="http://schemas.microsoft.com/office/drawing/2014/main" id="{DC28A0A0-A628-B4CC-8EDD-2E9FB6FE92F0}"/>
              </a:ext>
            </a:extLst>
          </p:cNvPr>
          <p:cNvGrpSpPr/>
          <p:nvPr/>
        </p:nvGrpSpPr>
        <p:grpSpPr>
          <a:xfrm>
            <a:off x="188813" y="3703109"/>
            <a:ext cx="3434822" cy="3861955"/>
            <a:chOff x="188813" y="3686175"/>
            <a:chExt cx="3434822" cy="3861955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E9008D63-DE95-9B7B-57DC-1968B9B119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3700"/>
            <a:stretch/>
          </p:blipFill>
          <p:spPr>
            <a:xfrm>
              <a:off x="188813" y="3686175"/>
              <a:ext cx="3434822" cy="3861955"/>
            </a:xfrm>
            <a:prstGeom prst="rect">
              <a:avLst/>
            </a:prstGeom>
          </p:spPr>
        </p:pic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850DE3DD-4D9C-92FF-06C8-79A14AEF0CAB}"/>
                </a:ext>
              </a:extLst>
            </p:cNvPr>
            <p:cNvSpPr/>
            <p:nvPr/>
          </p:nvSpPr>
          <p:spPr>
            <a:xfrm>
              <a:off x="1543482" y="5032521"/>
              <a:ext cx="621436" cy="257144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CD3CE1A7-57D4-A1D9-331B-B2D043784EE7}"/>
                </a:ext>
              </a:extLst>
            </p:cNvPr>
            <p:cNvSpPr/>
            <p:nvPr/>
          </p:nvSpPr>
          <p:spPr>
            <a:xfrm>
              <a:off x="2835806" y="6371095"/>
              <a:ext cx="717118" cy="462328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27" name="Rak pilkoppling 26">
              <a:extLst>
                <a:ext uri="{FF2B5EF4-FFF2-40B4-BE49-F238E27FC236}">
                  <a16:creationId xmlns:a16="http://schemas.microsoft.com/office/drawing/2014/main" id="{7DDDBC4E-C203-68FA-6FA2-0D2115C30D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4918" y="4385733"/>
              <a:ext cx="1029447" cy="64678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ak pilkoppling 27">
              <a:extLst>
                <a:ext uri="{FF2B5EF4-FFF2-40B4-BE49-F238E27FC236}">
                  <a16:creationId xmlns:a16="http://schemas.microsoft.com/office/drawing/2014/main" id="{FF78AA1E-F377-E97C-9340-75D813B1629A}"/>
                </a:ext>
              </a:extLst>
            </p:cNvPr>
            <p:cNvCxnSpPr>
              <a:cxnSpLocks/>
            </p:cNvCxnSpPr>
            <p:nvPr/>
          </p:nvCxnSpPr>
          <p:spPr>
            <a:xfrm>
              <a:off x="2164918" y="5138859"/>
              <a:ext cx="967749" cy="245923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k pilkoppling 46">
              <a:extLst>
                <a:ext uri="{FF2B5EF4-FFF2-40B4-BE49-F238E27FC236}">
                  <a16:creationId xmlns:a16="http://schemas.microsoft.com/office/drawing/2014/main" id="{A7F8C22D-0775-BE6B-0D2F-7E4D73EE2385}"/>
                </a:ext>
              </a:extLst>
            </p:cNvPr>
            <p:cNvCxnSpPr>
              <a:cxnSpLocks/>
            </p:cNvCxnSpPr>
            <p:nvPr/>
          </p:nvCxnSpPr>
          <p:spPr>
            <a:xfrm>
              <a:off x="2164918" y="5291259"/>
              <a:ext cx="1029447" cy="92743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upp 58">
            <a:extLst>
              <a:ext uri="{FF2B5EF4-FFF2-40B4-BE49-F238E27FC236}">
                <a16:creationId xmlns:a16="http://schemas.microsoft.com/office/drawing/2014/main" id="{1BC202B3-B9B8-599F-FD85-6258A00B0447}"/>
              </a:ext>
            </a:extLst>
          </p:cNvPr>
          <p:cNvGrpSpPr/>
          <p:nvPr/>
        </p:nvGrpSpPr>
        <p:grpSpPr>
          <a:xfrm>
            <a:off x="4211631" y="3634305"/>
            <a:ext cx="3428698" cy="3900145"/>
            <a:chOff x="4211631" y="3617371"/>
            <a:chExt cx="3428698" cy="3900145"/>
          </a:xfrm>
        </p:grpSpPr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B4446CFF-A76B-55E8-8330-593820631C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11631" y="3617371"/>
              <a:ext cx="3428698" cy="3900145"/>
            </a:xfrm>
            <a:prstGeom prst="rect">
              <a:avLst/>
            </a:prstGeom>
          </p:spPr>
        </p:pic>
        <p:sp>
          <p:nvSpPr>
            <p:cNvPr id="50" name="Rektangel 49">
              <a:extLst>
                <a:ext uri="{FF2B5EF4-FFF2-40B4-BE49-F238E27FC236}">
                  <a16:creationId xmlns:a16="http://schemas.microsoft.com/office/drawing/2014/main" id="{D4C508EE-C5A8-7343-EF12-EEED921601A4}"/>
                </a:ext>
              </a:extLst>
            </p:cNvPr>
            <p:cNvSpPr/>
            <p:nvPr/>
          </p:nvSpPr>
          <p:spPr>
            <a:xfrm>
              <a:off x="5524086" y="5010287"/>
              <a:ext cx="621436" cy="257144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51" name="Rak pilkoppling 50">
              <a:extLst>
                <a:ext uri="{FF2B5EF4-FFF2-40B4-BE49-F238E27FC236}">
                  <a16:creationId xmlns:a16="http://schemas.microsoft.com/office/drawing/2014/main" id="{ABE9FF78-1CFB-B90F-3B3F-4B533876AB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45522" y="4363499"/>
              <a:ext cx="1029447" cy="64678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ak pilkoppling 51">
              <a:extLst>
                <a:ext uri="{FF2B5EF4-FFF2-40B4-BE49-F238E27FC236}">
                  <a16:creationId xmlns:a16="http://schemas.microsoft.com/office/drawing/2014/main" id="{4EF53CC6-3E2B-BE3A-9208-488685912D7A}"/>
                </a:ext>
              </a:extLst>
            </p:cNvPr>
            <p:cNvCxnSpPr>
              <a:cxnSpLocks/>
            </p:cNvCxnSpPr>
            <p:nvPr/>
          </p:nvCxnSpPr>
          <p:spPr>
            <a:xfrm>
              <a:off x="6145522" y="5116625"/>
              <a:ext cx="967749" cy="245923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ak pilkoppling 52">
              <a:extLst>
                <a:ext uri="{FF2B5EF4-FFF2-40B4-BE49-F238E27FC236}">
                  <a16:creationId xmlns:a16="http://schemas.microsoft.com/office/drawing/2014/main" id="{F693B8DC-D4FE-BA0D-8328-F8413BA2F5F6}"/>
                </a:ext>
              </a:extLst>
            </p:cNvPr>
            <p:cNvCxnSpPr>
              <a:cxnSpLocks/>
            </p:cNvCxnSpPr>
            <p:nvPr/>
          </p:nvCxnSpPr>
          <p:spPr>
            <a:xfrm>
              <a:off x="6145522" y="5269025"/>
              <a:ext cx="1029447" cy="92743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upp 57">
            <a:extLst>
              <a:ext uri="{FF2B5EF4-FFF2-40B4-BE49-F238E27FC236}">
                <a16:creationId xmlns:a16="http://schemas.microsoft.com/office/drawing/2014/main" id="{0E05AFCB-8687-A7F5-47CA-1212A7D4892A}"/>
              </a:ext>
            </a:extLst>
          </p:cNvPr>
          <p:cNvGrpSpPr/>
          <p:nvPr/>
        </p:nvGrpSpPr>
        <p:grpSpPr>
          <a:xfrm>
            <a:off x="8200608" y="3634305"/>
            <a:ext cx="3430470" cy="3843591"/>
            <a:chOff x="8200608" y="3617371"/>
            <a:chExt cx="3430470" cy="3843591"/>
          </a:xfrm>
        </p:grpSpPr>
        <p:pic>
          <p:nvPicPr>
            <p:cNvPr id="17" name="Bildobjekt 16">
              <a:extLst>
                <a:ext uri="{FF2B5EF4-FFF2-40B4-BE49-F238E27FC236}">
                  <a16:creationId xmlns:a16="http://schemas.microsoft.com/office/drawing/2014/main" id="{832CDFEF-999E-9FA7-60A2-88BFC7EC37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4159"/>
            <a:stretch/>
          </p:blipFill>
          <p:spPr>
            <a:xfrm>
              <a:off x="8200608" y="3617371"/>
              <a:ext cx="3430470" cy="3843591"/>
            </a:xfrm>
            <a:prstGeom prst="rect">
              <a:avLst/>
            </a:prstGeom>
          </p:spPr>
        </p:pic>
        <p:sp>
          <p:nvSpPr>
            <p:cNvPr id="54" name="Rektangel 53">
              <a:extLst>
                <a:ext uri="{FF2B5EF4-FFF2-40B4-BE49-F238E27FC236}">
                  <a16:creationId xmlns:a16="http://schemas.microsoft.com/office/drawing/2014/main" id="{70197AA0-B2ED-2C37-3D94-238AE78EF185}"/>
                </a:ext>
              </a:extLst>
            </p:cNvPr>
            <p:cNvSpPr/>
            <p:nvPr/>
          </p:nvSpPr>
          <p:spPr>
            <a:xfrm>
              <a:off x="9579571" y="4969385"/>
              <a:ext cx="621436" cy="257144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55" name="Rak pilkoppling 54">
              <a:extLst>
                <a:ext uri="{FF2B5EF4-FFF2-40B4-BE49-F238E27FC236}">
                  <a16:creationId xmlns:a16="http://schemas.microsoft.com/office/drawing/2014/main" id="{5D392CE7-36B0-DDEE-EB40-B27C8386D0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01007" y="4322597"/>
              <a:ext cx="1029447" cy="64678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ak pilkoppling 55">
              <a:extLst>
                <a:ext uri="{FF2B5EF4-FFF2-40B4-BE49-F238E27FC236}">
                  <a16:creationId xmlns:a16="http://schemas.microsoft.com/office/drawing/2014/main" id="{50ED831F-9133-254A-9560-9186DF7E723C}"/>
                </a:ext>
              </a:extLst>
            </p:cNvPr>
            <p:cNvCxnSpPr>
              <a:cxnSpLocks/>
            </p:cNvCxnSpPr>
            <p:nvPr/>
          </p:nvCxnSpPr>
          <p:spPr>
            <a:xfrm>
              <a:off x="10201007" y="5075723"/>
              <a:ext cx="967749" cy="245923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ak pilkoppling 56">
              <a:extLst>
                <a:ext uri="{FF2B5EF4-FFF2-40B4-BE49-F238E27FC236}">
                  <a16:creationId xmlns:a16="http://schemas.microsoft.com/office/drawing/2014/main" id="{82EA31A9-0104-7D8E-0926-6D6FF0D273AD}"/>
                </a:ext>
              </a:extLst>
            </p:cNvPr>
            <p:cNvCxnSpPr>
              <a:cxnSpLocks/>
            </p:cNvCxnSpPr>
            <p:nvPr/>
          </p:nvCxnSpPr>
          <p:spPr>
            <a:xfrm>
              <a:off x="10201007" y="5228123"/>
              <a:ext cx="1029447" cy="92743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20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Studieavgifter</a:t>
            </a:r>
            <a:endParaRPr lang="sv-SE" dirty="0"/>
          </a:p>
          <a:p>
            <a:r>
              <a:rPr lang="sv-SE" dirty="0"/>
              <a:t>I tjänstekonfigurationen går det nu att välja om man vill slå på/av aviseringar till student avseende studieavgifter och/eller resultat.</a:t>
            </a:r>
          </a:p>
          <a:p>
            <a:r>
              <a:rPr lang="sv-SE" dirty="0"/>
              <a:t>I </a:t>
            </a:r>
            <a:r>
              <a:rPr lang="sv-SE" dirty="0" err="1"/>
              <a:t>sökvyn</a:t>
            </a:r>
            <a:r>
              <a:rPr lang="sv-SE" dirty="0"/>
              <a:t> för faktura har kolumnen med referensnumret (och länken till en specifik faktura) flyttats längst till vänster.</a:t>
            </a:r>
          </a:p>
          <a:p>
            <a:r>
              <a:rPr lang="sv-SE" dirty="0"/>
              <a:t>Det går inte längre att ändra referensnummer, sista betalningsdag och studieavgift om faktura är betald.</a:t>
            </a:r>
          </a:p>
          <a:p>
            <a:r>
              <a:rPr lang="sv-SE" dirty="0"/>
              <a:t>Stipendietyp är inte längre förvald när handläggare ska lägga till ett stipendium på en faktura.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6143714-ECAE-4921-DDE0-2AC6FE760B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2500"/>
          <a:stretch/>
        </p:blipFill>
        <p:spPr>
          <a:xfrm>
            <a:off x="1113381" y="4218322"/>
            <a:ext cx="3869237" cy="2571750"/>
          </a:xfrm>
          <a:prstGeom prst="rect">
            <a:avLst/>
          </a:prstGeom>
        </p:spPr>
      </p:pic>
      <p:sp>
        <p:nvSpPr>
          <p:cNvPr id="6" name="Pil: höger 5">
            <a:extLst>
              <a:ext uri="{FF2B5EF4-FFF2-40B4-BE49-F238E27FC236}">
                <a16:creationId xmlns:a16="http://schemas.microsoft.com/office/drawing/2014/main" id="{36773170-879B-250C-0BB2-1FE09F50804D}"/>
              </a:ext>
            </a:extLst>
          </p:cNvPr>
          <p:cNvSpPr/>
          <p:nvPr/>
        </p:nvSpPr>
        <p:spPr>
          <a:xfrm rot="9900000">
            <a:off x="3977632" y="5809217"/>
            <a:ext cx="563880" cy="3197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0361905"/>
      </p:ext>
    </p:extLst>
  </p:cSld>
  <p:clrMapOvr>
    <a:masterClrMapping/>
  </p:clrMapOvr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14071</TotalTime>
  <Words>709</Words>
  <Application>Microsoft Office PowerPoint</Application>
  <PresentationFormat>Bredbild</PresentationFormat>
  <Paragraphs>85</Paragraphs>
  <Slides>17</Slides>
  <Notes>15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0" baseType="lpstr">
      <vt:lpstr>Arial</vt:lpstr>
      <vt:lpstr>Calibri</vt:lpstr>
      <vt:lpstr>Rubriksidor</vt:lpstr>
      <vt:lpstr>PowerPoint-presentation</vt:lpstr>
      <vt:lpstr>Frågor från föregående demo</vt:lpstr>
      <vt:lpstr>Demo av version 2.13</vt:lpstr>
      <vt:lpstr>Detta kommer demonstreras</vt:lpstr>
      <vt:lpstr>Detta kommer demonstreras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Viktiga rättningar</vt:lpstr>
      <vt:lpstr>DEMO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Sprintdemo</dc:title>
  <dc:creator>Microsoft Office User</dc:creator>
  <cp:lastModifiedBy>Klara Nordström</cp:lastModifiedBy>
  <cp:revision>733</cp:revision>
  <dcterms:created xsi:type="dcterms:W3CDTF">2021-02-26T13:28:00Z</dcterms:created>
  <dcterms:modified xsi:type="dcterms:W3CDTF">2023-03-13T09:55:43Z</dcterms:modified>
</cp:coreProperties>
</file>