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14" r:id="rId2"/>
    <p:sldId id="317" r:id="rId3"/>
    <p:sldId id="319" r:id="rId4"/>
    <p:sldId id="321" r:id="rId5"/>
    <p:sldId id="320" r:id="rId6"/>
    <p:sldId id="318" r:id="rId7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314"/>
            <p14:sldId id="317"/>
            <p14:sldId id="319"/>
            <p14:sldId id="321"/>
            <p14:sldId id="320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3AEB2F-F765-6F8D-D074-955BA89BE404}" name="Klara Nordström" initials="KN" userId="S::klara.nordstrom@mau.se::bbcbc8ff-0c7d-4692-a113-a5ac31615ef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2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  <p:cmAuthor id="2" name="Klara Nordström" initials="KN [2]" lastIdx="9" clrIdx="1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4D7"/>
    <a:srgbClr val="4D4D4D"/>
    <a:srgbClr val="9E0000"/>
    <a:srgbClr val="760000"/>
    <a:srgbClr val="4C0000"/>
    <a:srgbClr val="FFFFFF"/>
    <a:srgbClr val="90C86E"/>
    <a:srgbClr val="6EB163"/>
    <a:srgbClr val="E2F1D9"/>
    <a:srgbClr val="6AA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87" autoAdjust="0"/>
  </p:normalViewPr>
  <p:slideViewPr>
    <p:cSldViewPr snapToGrid="0">
      <p:cViewPr>
        <p:scale>
          <a:sx n="125" d="100"/>
          <a:sy n="125" d="100"/>
        </p:scale>
        <p:origin x="2076" y="-28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2023-07-19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71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950441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innehåll 4">
            <a:extLst>
              <a:ext uri="{FF2B5EF4-FFF2-40B4-BE49-F238E27FC236}">
                <a16:creationId xmlns:a16="http://schemas.microsoft.com/office/drawing/2014/main" id="{47387C4D-FF3A-48DA-8408-72F7011D38A7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7019053" y="630119"/>
            <a:ext cx="1186164" cy="244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  <a:effectLst/>
        </p:spPr>
        <p:txBody>
          <a:bodyPr wrap="square" anchor="ctr">
            <a:spAutoFit/>
          </a:bodyPr>
          <a:lstStyle>
            <a:lvl1pPr marL="0" indent="0" algn="l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sv-SE" smtClean="0"/>
            </a:lvl2pPr>
            <a:lvl3pPr>
              <a:defRPr lang="sv-SE" sz="1800" smtClean="0"/>
            </a:lvl3pPr>
            <a:lvl4pPr>
              <a:defRPr lang="sv-SE" sz="1800" smtClean="0"/>
            </a:lvl4pPr>
            <a:lvl5pPr>
              <a:defRPr lang="sv-SE" sz="1800"/>
            </a:lvl5pPr>
          </a:lstStyle>
          <a:p>
            <a:pPr marL="0" lvl="0" algn="ctr"/>
            <a:r>
              <a:rPr lang="sv-SE" dirty="0"/>
              <a:t>Peka på bilder</a:t>
            </a:r>
          </a:p>
        </p:txBody>
      </p:sp>
      <p:sp>
        <p:nvSpPr>
          <p:cNvPr id="13" name="Platshållare för innehåll 4">
            <a:extLst>
              <a:ext uri="{FF2B5EF4-FFF2-40B4-BE49-F238E27FC236}">
                <a16:creationId xmlns:a16="http://schemas.microsoft.com/office/drawing/2014/main" id="{C04996AC-2079-442D-9AD6-B6C6584BCE85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7019053" y="1021752"/>
            <a:ext cx="1186164" cy="33410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lIns="144000" tIns="90000" bIns="90000" anchor="t">
            <a:spAutoFit/>
          </a:bodyPr>
          <a:lstStyle>
            <a:lvl1pPr marL="0" indent="0">
              <a:buNone/>
              <a:defRPr lang="sv-SE" sz="1100" b="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defTabSz="914400">
              <a:spcAft>
                <a:spcPts val="400"/>
              </a:spcAft>
            </a:pPr>
            <a:r>
              <a:rPr lang="sv-SE" dirty="0"/>
              <a:t>Observera</a:t>
            </a:r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6EF2CF09-7A99-4F3D-95C9-CD9FBCCEE3C9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7019053" y="1637268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>
              <a:defRPr lang="sv-SE" sz="1100" b="1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sv-SE" dirty="0"/>
              <a:t>#</a:t>
            </a:r>
          </a:p>
        </p:txBody>
      </p:sp>
      <p:sp>
        <p:nvSpPr>
          <p:cNvPr id="15" name="Platshållare för innehåll 4">
            <a:extLst>
              <a:ext uri="{FF2B5EF4-FFF2-40B4-BE49-F238E27FC236}">
                <a16:creationId xmlns:a16="http://schemas.microsoft.com/office/drawing/2014/main" id="{6D887728-8B4C-4AFD-9A1F-CD2B95C603E5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6924025" y="954610"/>
            <a:ext cx="201600" cy="201600"/>
          </a:xfrm>
          <a:prstGeom prst="ellipse">
            <a:avLst/>
          </a:prstGeom>
          <a:solidFill>
            <a:srgbClr val="C00000"/>
          </a:solidFill>
          <a:ln>
            <a:solidFill>
              <a:srgbClr val="92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sv-SE" sz="1400" b="1" dirty="0" smtClean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sv-SE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1779116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1" hasCustomPrompt="1"/>
          </p:nvPr>
        </p:nvSpPr>
        <p:spPr>
          <a:xfrm>
            <a:off x="1" y="630119"/>
            <a:ext cx="6857999" cy="605496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noFill/>
          </a:ln>
        </p:spPr>
        <p:txBody>
          <a:bodyPr lIns="396000" tIns="216000" rIns="720000" bIns="216000" anchor="t">
            <a:spAutoFit/>
          </a:bodyPr>
          <a:lstStyle>
            <a:lvl1pPr marL="0" indent="0">
              <a:buNone/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marL="0" lvl="0">
              <a:lnSpc>
                <a:spcPct val="100000"/>
              </a:lnSpc>
              <a:spcBef>
                <a:spcPts val="600"/>
              </a:spcBef>
            </a:pPr>
            <a:r>
              <a:rPr lang="sv-SE" noProof="0" dirty="0"/>
              <a:t>Beskrivning</a:t>
            </a:r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43C224C7-26D3-47CF-8D5C-1D117C255F5E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7019053" y="1235615"/>
            <a:ext cx="1186164" cy="244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  <a:effectLst/>
        </p:spPr>
        <p:txBody>
          <a:bodyPr wrap="square" anchor="ctr">
            <a:spAutoFit/>
          </a:bodyPr>
          <a:lstStyle>
            <a:lvl1pPr marL="0" indent="0" algn="l">
              <a:buFont typeface="Arial" panose="020B0604020202020204" pitchFamily="34" charset="0"/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sv-SE" smtClean="0"/>
            </a:lvl2pPr>
            <a:lvl3pPr>
              <a:defRPr lang="sv-SE" sz="1800" smtClean="0"/>
            </a:lvl3pPr>
            <a:lvl4pPr>
              <a:defRPr lang="sv-SE" sz="1800" smtClean="0"/>
            </a:lvl4pPr>
            <a:lvl5pPr>
              <a:defRPr lang="sv-SE" sz="1800"/>
            </a:lvl5pPr>
          </a:lstStyle>
          <a:p>
            <a:pPr marL="0" lvl="0" algn="ctr"/>
            <a:r>
              <a:rPr lang="sv-SE" dirty="0"/>
              <a:t>Peka på bilder</a:t>
            </a:r>
          </a:p>
        </p:txBody>
      </p:sp>
      <p:sp>
        <p:nvSpPr>
          <p:cNvPr id="15" name="Platshållare för innehåll 4">
            <a:extLst>
              <a:ext uri="{FF2B5EF4-FFF2-40B4-BE49-F238E27FC236}">
                <a16:creationId xmlns:a16="http://schemas.microsoft.com/office/drawing/2014/main" id="{3EFC527A-08BD-4DD2-BC8A-84F33A42275D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7019053" y="1627248"/>
            <a:ext cx="1186164" cy="33410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lIns="144000" tIns="90000" bIns="90000" anchor="t">
            <a:spAutoFit/>
          </a:bodyPr>
          <a:lstStyle>
            <a:lvl1pPr marL="0" indent="0">
              <a:buFont typeface="Arial" panose="020B0604020202020204" pitchFamily="34" charset="0"/>
              <a:buNone/>
              <a:defRPr lang="sv-SE" sz="1100" b="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defTabSz="914400">
              <a:spcAft>
                <a:spcPts val="400"/>
              </a:spcAft>
            </a:pPr>
            <a:r>
              <a:rPr lang="sv-SE" dirty="0"/>
              <a:t>Observera</a:t>
            </a:r>
          </a:p>
        </p:txBody>
      </p:sp>
      <p:sp>
        <p:nvSpPr>
          <p:cNvPr id="16" name="Platshållare för innehåll 4">
            <a:extLst>
              <a:ext uri="{FF2B5EF4-FFF2-40B4-BE49-F238E27FC236}">
                <a16:creationId xmlns:a16="http://schemas.microsoft.com/office/drawing/2014/main" id="{81E5890A-DBA4-4562-80AD-9B8E374B7A22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7019053" y="2242764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>
              <a:buNone/>
              <a:defRPr lang="sv-SE" sz="1100" b="1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lvl="0" indent="-171450" algn="ctr">
              <a:spcBef>
                <a:spcPts val="0"/>
              </a:spcBef>
            </a:pPr>
            <a:r>
              <a:rPr lang="sv-SE" dirty="0"/>
              <a:t>#</a:t>
            </a:r>
          </a:p>
        </p:txBody>
      </p:sp>
      <p:sp>
        <p:nvSpPr>
          <p:cNvPr id="17" name="Platshållare för innehåll 4">
            <a:extLst>
              <a:ext uri="{FF2B5EF4-FFF2-40B4-BE49-F238E27FC236}">
                <a16:creationId xmlns:a16="http://schemas.microsoft.com/office/drawing/2014/main" id="{E65EC54A-BBCB-450B-BEDC-A4902B336AED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6924025" y="1560106"/>
            <a:ext cx="201600" cy="201600"/>
          </a:xfrm>
          <a:prstGeom prst="ellipse">
            <a:avLst/>
          </a:prstGeom>
          <a:solidFill>
            <a:srgbClr val="C00000"/>
          </a:solidFill>
          <a:ln>
            <a:solidFill>
              <a:srgbClr val="92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Font typeface="Arial" panose="020B0604020202020204" pitchFamily="34" charset="0"/>
              <a:buNone/>
              <a:defRPr lang="sv-SE" sz="1400" b="1" dirty="0" smtClean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sv-SE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4336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34197" y="9611834"/>
            <a:ext cx="1543050" cy="336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10"/>
          <p:cNvSpPr txBox="1">
            <a:spLocks/>
          </p:cNvSpPr>
          <p:nvPr/>
        </p:nvSpPr>
        <p:spPr>
          <a:xfrm>
            <a:off x="0" y="9391843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2023-03-13</a:t>
            </a:r>
            <a:br>
              <a:rPr lang="sv-SE" sz="1100" b="0" dirty="0"/>
            </a:br>
            <a:r>
              <a:rPr lang="sv-SE" sz="1100" b="0" dirty="0"/>
              <a:t>Version av Ladok vid senaste uppdatering: 2.13.0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488496"/>
            <a:ext cx="1062037" cy="3405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488496"/>
            <a:ext cx="1062037" cy="340500"/>
          </a:xfrm>
          <a:prstGeom prst="rect">
            <a:avLst/>
          </a:prstGeom>
        </p:spPr>
      </p:pic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21B4E44-2526-4D5B-83B2-EDB5F8C2FFA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858000" cy="3134775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400" dirty="0">
                <a:solidFill>
                  <a:schemeClr val="tx1"/>
                </a:solidFill>
              </a:rPr>
              <a:t>Notera betalning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av studieavgifter</a:t>
            </a:r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E16166F3-94B8-4EF1-9970-EAC97343FF65}"/>
              </a:ext>
            </a:extLst>
          </p:cNvPr>
          <p:cNvSpPr txBox="1">
            <a:spLocks/>
          </p:cNvSpPr>
          <p:nvPr/>
        </p:nvSpPr>
        <p:spPr>
          <a:xfrm>
            <a:off x="0" y="2608196"/>
            <a:ext cx="6857999" cy="1070513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noFill/>
          </a:ln>
        </p:spPr>
        <p:txBody>
          <a:bodyPr lIns="648000" tIns="144000" rIns="864000" bIns="144000" anchor="t">
            <a:spAutoFit/>
          </a:bodyPr>
          <a:lstStyle>
            <a:lvl1pPr indent="0" defTabSz="685800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sv-SE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marL="0" indent="0">
              <a:buNone/>
            </a:pPr>
            <a:r>
              <a:rPr lang="sv-SE" dirty="0"/>
              <a:t>När studenten gjort inbetalningar, tilldelats stipendium</a:t>
            </a:r>
            <a:r>
              <a:rPr lang="sv-SE"/>
              <a:t>, fått </a:t>
            </a:r>
            <a:r>
              <a:rPr lang="sv-SE" dirty="0"/>
              <a:t>avgift återbetald eller när beslut har fattats om undantag behöver det noteras manuellt i Ladok.</a:t>
            </a:r>
          </a:p>
          <a:p>
            <a:r>
              <a:rPr lang="sv-SE" dirty="0"/>
              <a:t>När noteringen läggs in räknar systemet ut den kvarvarande summan som studenten behöver betala. Om summan täcker det som ska betalas lyfts hinder mot registrering. 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3D83290-F9F5-4CB4-8A07-B1BADDD62457}"/>
              </a:ext>
            </a:extLst>
          </p:cNvPr>
          <p:cNvCxnSpPr/>
          <p:nvPr/>
        </p:nvCxnSpPr>
        <p:spPr>
          <a:xfrm>
            <a:off x="-1" y="2601933"/>
            <a:ext cx="6858000" cy="0"/>
          </a:xfrm>
          <a:prstGeom prst="line">
            <a:avLst/>
          </a:prstGeom>
          <a:ln w="6350">
            <a:solidFill>
              <a:srgbClr val="86C3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23BD48F-538A-4EDE-84CC-1C190F6C01CD}"/>
              </a:ext>
            </a:extLst>
          </p:cNvPr>
          <p:cNvCxnSpPr/>
          <p:nvPr/>
        </p:nvCxnSpPr>
        <p:spPr>
          <a:xfrm>
            <a:off x="-2" y="3671089"/>
            <a:ext cx="6858000" cy="0"/>
          </a:xfrm>
          <a:prstGeom prst="line">
            <a:avLst/>
          </a:prstGeom>
          <a:ln w="6350">
            <a:solidFill>
              <a:srgbClr val="86C3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6">
            <a:extLst>
              <a:ext uri="{FF2B5EF4-FFF2-40B4-BE49-F238E27FC236}">
                <a16:creationId xmlns:a16="http://schemas.microsoft.com/office/drawing/2014/main" id="{C1B8F9C5-20D9-4439-B6B9-56F75788B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89764"/>
              </p:ext>
            </p:extLst>
          </p:nvPr>
        </p:nvGraphicFramePr>
        <p:xfrm>
          <a:off x="561109" y="4310808"/>
          <a:ext cx="5735782" cy="1310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12938">
                  <a:extLst>
                    <a:ext uri="{9D8B030D-6E8A-4147-A177-3AD203B41FA5}">
                      <a16:colId xmlns:a16="http://schemas.microsoft.com/office/drawing/2014/main" val="3254201021"/>
                    </a:ext>
                  </a:extLst>
                </a:gridCol>
                <a:gridCol w="822844">
                  <a:extLst>
                    <a:ext uri="{9D8B030D-6E8A-4147-A177-3AD203B41FA5}">
                      <a16:colId xmlns:a16="http://schemas.microsoft.com/office/drawing/2014/main" val="1966758527"/>
                    </a:ext>
                  </a:extLst>
                </a:gridCol>
              </a:tblGrid>
              <a:tr h="258119"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Innehåll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Sida</a:t>
                      </a:r>
                      <a:endParaRPr lang="sv-SE" sz="11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77156"/>
                  </a:ext>
                </a:extLst>
              </a:tr>
              <a:tr h="13143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Betalning på hela fakturan</a:t>
                      </a:r>
                      <a:endParaRPr lang="sv-SE" sz="11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375365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Betalning, stipendium och undantag</a:t>
                      </a:r>
                      <a:endParaRPr lang="sv-SE" sz="11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177022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 action="ppaction://hlinksldjump"/>
                        </a:rPr>
                        <a:t>Återbetalning</a:t>
                      </a:r>
                      <a:endParaRPr lang="sv-SE" sz="1100" u="non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386910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u="non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 action="ppaction://hlinksldjump"/>
                        </a:rPr>
                        <a:t>Ta bort notering</a:t>
                      </a:r>
                      <a:endParaRPr lang="sv-SE" sz="1100" u="non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468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71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ABED9099-6A34-75A0-AD15-8E88A6B9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91374"/>
            <a:ext cx="6858000" cy="3139440"/>
          </a:xfrm>
          <a:prstGeom prst="rect">
            <a:avLst/>
          </a:prstGeom>
        </p:spPr>
      </p:pic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D74EA0C-86BB-4A06-81D3-02CD3EF842A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1377627"/>
            <a:ext cx="5798999" cy="2323713"/>
          </a:xfrm>
        </p:spPr>
        <p:txBody>
          <a:bodyPr/>
          <a:lstStyle/>
          <a:p>
            <a:r>
              <a:rPr lang="sv-SE" b="1" dirty="0"/>
              <a:t>Hantering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Gå till </a:t>
            </a:r>
            <a:r>
              <a:rPr lang="sv-SE" b="1" dirty="0"/>
              <a:t>Studiedokumentation → Avancerat → Studieavgiftshantering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Välj fliken </a:t>
            </a:r>
            <a:r>
              <a:rPr lang="sv-SE" b="1" dirty="0"/>
              <a:t>Studieavgiftsskyldiga studenter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Sök fram fakturor att notera betalning för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Markera</a:t>
            </a:r>
            <a:r>
              <a:rPr lang="sv-SE" dirty="0"/>
              <a:t> de fakturor som ska markeras som helt betalda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</a:t>
            </a:r>
            <a:r>
              <a:rPr lang="sv-SE" b="1" dirty="0" err="1"/>
              <a:t>Masshantera</a:t>
            </a:r>
            <a:r>
              <a:rPr lang="sv-SE" b="1" dirty="0"/>
              <a:t> hel inbetalning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Bekräfta</a:t>
            </a:r>
          </a:p>
          <a:p>
            <a:r>
              <a:rPr lang="sv-SE" dirty="0"/>
              <a:t>Fakturorna markeras som helt betalda, men exakt belopp noteras inte, och studentens status för utbildningstillfällets studieavgiftsperiod ändras från ”Ej betald” till ”Betald”. Därmed kan studenten registreras.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B6D8C75-192F-4B8C-BB19-6B25AAE4EC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Betalning på hela fakturan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96D04A-BF5F-44DB-92BB-4F02A326D3F7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2</a:t>
            </a:fld>
            <a:endParaRPr lang="sv-SE"/>
          </a:p>
        </p:txBody>
      </p:sp>
      <p:sp>
        <p:nvSpPr>
          <p:cNvPr id="18" name="Platshållare för innehåll 17">
            <a:extLst>
              <a:ext uri="{FF2B5EF4-FFF2-40B4-BE49-F238E27FC236}">
                <a16:creationId xmlns:a16="http://schemas.microsoft.com/office/drawing/2014/main" id="{972547ED-DF16-4324-A3F0-0CD1B1D68561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588568"/>
          </a:xfrm>
        </p:spPr>
        <p:txBody>
          <a:bodyPr/>
          <a:lstStyle/>
          <a:p>
            <a:r>
              <a:rPr lang="sv-SE" dirty="0"/>
              <a:t>Notering om att hela fakturan har betalts kan läggas in för flera studenter samtidigt. </a:t>
            </a:r>
          </a:p>
        </p:txBody>
      </p:sp>
      <p:sp>
        <p:nvSpPr>
          <p:cNvPr id="32" name="Platshållare för innehåll 20">
            <a:extLst>
              <a:ext uri="{FF2B5EF4-FFF2-40B4-BE49-F238E27FC236}">
                <a16:creationId xmlns:a16="http://schemas.microsoft.com/office/drawing/2014/main" id="{2BE8BCF8-AD43-4098-9319-77E03150053F}"/>
              </a:ext>
            </a:extLst>
          </p:cNvPr>
          <p:cNvSpPr txBox="1">
            <a:spLocks/>
          </p:cNvSpPr>
          <p:nvPr/>
        </p:nvSpPr>
        <p:spPr>
          <a:xfrm>
            <a:off x="4740673" y="4064339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34" name="Platshållare för innehåll 20">
            <a:extLst>
              <a:ext uri="{FF2B5EF4-FFF2-40B4-BE49-F238E27FC236}">
                <a16:creationId xmlns:a16="http://schemas.microsoft.com/office/drawing/2014/main" id="{E2ED49F2-8B4C-4DC6-8999-4FDA3D55438C}"/>
              </a:ext>
            </a:extLst>
          </p:cNvPr>
          <p:cNvSpPr txBox="1">
            <a:spLocks/>
          </p:cNvSpPr>
          <p:nvPr/>
        </p:nvSpPr>
        <p:spPr>
          <a:xfrm>
            <a:off x="1437491" y="4624827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35" name="Platshållare för innehåll 20">
            <a:extLst>
              <a:ext uri="{FF2B5EF4-FFF2-40B4-BE49-F238E27FC236}">
                <a16:creationId xmlns:a16="http://schemas.microsoft.com/office/drawing/2014/main" id="{293F8153-E543-4FA4-8871-A6D916BC2637}"/>
              </a:ext>
            </a:extLst>
          </p:cNvPr>
          <p:cNvSpPr txBox="1">
            <a:spLocks/>
          </p:cNvSpPr>
          <p:nvPr/>
        </p:nvSpPr>
        <p:spPr>
          <a:xfrm>
            <a:off x="6321823" y="5047220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36" name="Platshållare för innehåll 20">
            <a:extLst>
              <a:ext uri="{FF2B5EF4-FFF2-40B4-BE49-F238E27FC236}">
                <a16:creationId xmlns:a16="http://schemas.microsoft.com/office/drawing/2014/main" id="{2C8EA1DD-FF8C-4E7E-B40B-5287DCC80F33}"/>
              </a:ext>
            </a:extLst>
          </p:cNvPr>
          <p:cNvSpPr txBox="1">
            <a:spLocks/>
          </p:cNvSpPr>
          <p:nvPr/>
        </p:nvSpPr>
        <p:spPr>
          <a:xfrm>
            <a:off x="304918" y="6091269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sp>
        <p:nvSpPr>
          <p:cNvPr id="37" name="Platshållare för innehåll 20">
            <a:extLst>
              <a:ext uri="{FF2B5EF4-FFF2-40B4-BE49-F238E27FC236}">
                <a16:creationId xmlns:a16="http://schemas.microsoft.com/office/drawing/2014/main" id="{9844235D-3AA7-417A-B95B-24677E5D49DE}"/>
              </a:ext>
            </a:extLst>
          </p:cNvPr>
          <p:cNvSpPr txBox="1">
            <a:spLocks/>
          </p:cNvSpPr>
          <p:nvPr/>
        </p:nvSpPr>
        <p:spPr>
          <a:xfrm>
            <a:off x="1209423" y="5441500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5</a:t>
            </a:r>
          </a:p>
        </p:txBody>
      </p:sp>
      <p:sp>
        <p:nvSpPr>
          <p:cNvPr id="25" name="Platshållare för innehåll 18">
            <a:extLst>
              <a:ext uri="{FF2B5EF4-FFF2-40B4-BE49-F238E27FC236}">
                <a16:creationId xmlns:a16="http://schemas.microsoft.com/office/drawing/2014/main" id="{9E01BE2E-D27D-436C-8DA5-6F7CAB0B3973}"/>
              </a:ext>
            </a:extLst>
          </p:cNvPr>
          <p:cNvSpPr txBox="1">
            <a:spLocks/>
          </p:cNvSpPr>
          <p:nvPr/>
        </p:nvSpPr>
        <p:spPr>
          <a:xfrm>
            <a:off x="1559891" y="6747537"/>
            <a:ext cx="2047002" cy="7017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  <a:effectLst/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sv-SE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sv-SE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sv-SE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sv-S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Om du har en lista med referensnummer för betalda fakturor kan du klistra dem i sökfältet för referensnummer</a:t>
            </a:r>
          </a:p>
        </p:txBody>
      </p: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45E17F5E-6A2B-4218-943C-ADB0CFCF936A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1904970" y="5101533"/>
            <a:ext cx="678422" cy="1646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35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4B3797D2-4640-7ACA-66C8-38519C090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05" y="2915348"/>
            <a:ext cx="6264278" cy="2389296"/>
          </a:xfrm>
          <a:prstGeom prst="rect">
            <a:avLst/>
          </a:prstGeom>
        </p:spPr>
      </p:pic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D74EA0C-86BB-4A06-81D3-02CD3EF842A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1628942"/>
            <a:ext cx="5798999" cy="7802136"/>
          </a:xfrm>
        </p:spPr>
        <p:txBody>
          <a:bodyPr/>
          <a:lstStyle/>
          <a:p>
            <a:r>
              <a:rPr lang="sv-SE" b="1" dirty="0"/>
              <a:t>Hantering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Gå till </a:t>
            </a:r>
            <a:r>
              <a:rPr lang="sv-SE" b="1" dirty="0"/>
              <a:t>Studiedokumentation → Avancerat → Studieavgiftshantering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Välj fliken </a:t>
            </a:r>
            <a:r>
              <a:rPr lang="sv-SE" b="1" dirty="0"/>
              <a:t>Studieavgiftsskyldiga studenter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Sök fram fakturor att notera betalning för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länken för ett </a:t>
            </a:r>
            <a:r>
              <a:rPr lang="sv-SE" b="1" dirty="0"/>
              <a:t>referensnummer</a:t>
            </a:r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sz="1800" b="1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Den valda fakturan visas. </a:t>
            </a:r>
            <a:br>
              <a:rPr lang="sv-SE" dirty="0"/>
            </a:br>
            <a:r>
              <a:rPr lang="sv-SE" dirty="0"/>
              <a:t>Välj en av följande åtgärder: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Hel inbetalning</a:t>
            </a:r>
            <a:r>
              <a:rPr lang="sv-SE" dirty="0"/>
              <a:t> för att notera att hela </a:t>
            </a:r>
            <a:br>
              <a:rPr lang="sv-SE" dirty="0"/>
            </a:br>
            <a:r>
              <a:rPr lang="sv-SE" dirty="0"/>
              <a:t>summan betalts utan att ange belopp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Inbetalning </a:t>
            </a:r>
            <a:r>
              <a:rPr lang="sv-SE" dirty="0"/>
              <a:t>för att notera det belopp </a:t>
            </a:r>
            <a:br>
              <a:rPr lang="sv-SE" dirty="0"/>
            </a:br>
            <a:r>
              <a:rPr lang="sv-SE" dirty="0"/>
              <a:t>som studenten betalt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Stipendium </a:t>
            </a:r>
            <a:r>
              <a:rPr lang="sv-SE" dirty="0"/>
              <a:t>för att notera stipendiebelopp</a:t>
            </a:r>
            <a:br>
              <a:rPr lang="sv-SE" dirty="0"/>
            </a:br>
            <a:r>
              <a:rPr lang="sv-SE" dirty="0"/>
              <a:t>och vilken typ av stipendium</a:t>
            </a:r>
            <a:br>
              <a:rPr lang="sv-SE" dirty="0"/>
            </a:br>
            <a:r>
              <a:rPr lang="sv-SE" dirty="0"/>
              <a:t>studenten tilldelats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Undantag på utbildning</a:t>
            </a:r>
            <a:r>
              <a:rPr lang="sv-SE" dirty="0"/>
              <a:t> för att notera att </a:t>
            </a:r>
            <a:br>
              <a:rPr lang="sv-SE" dirty="0"/>
            </a:br>
            <a:r>
              <a:rPr lang="sv-SE" dirty="0"/>
              <a:t>studenten ska undantas från betalning för </a:t>
            </a:r>
            <a:br>
              <a:rPr lang="sv-SE" dirty="0"/>
            </a:br>
            <a:r>
              <a:rPr lang="sv-SE" dirty="0"/>
              <a:t>hela utbildningen.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Undantag på faktura</a:t>
            </a:r>
            <a:r>
              <a:rPr lang="sv-SE" dirty="0"/>
              <a:t> för att notera att </a:t>
            </a:r>
            <a:br>
              <a:rPr lang="sv-SE" dirty="0"/>
            </a:br>
            <a:r>
              <a:rPr lang="sv-SE" dirty="0"/>
              <a:t>studenten ska undantas från betalning på</a:t>
            </a:r>
            <a:br>
              <a:rPr lang="sv-SE" dirty="0"/>
            </a:br>
            <a:r>
              <a:rPr lang="sv-SE" dirty="0"/>
              <a:t>den aktuella fakturan.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Spara</a:t>
            </a:r>
          </a:p>
          <a:p>
            <a:r>
              <a:rPr lang="sv-SE" dirty="0"/>
              <a:t>Noteringen sparas, se bild på nästa sida.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B6D8C75-192F-4B8C-BB19-6B25AAE4EC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Betalning, stipendium eller undantag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96D04A-BF5F-44DB-92BB-4F02A326D3F7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3</a:t>
            </a:fld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6D10258-6838-468B-A8BA-BEA51CD155F8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893267"/>
          </a:xfrm>
        </p:spPr>
        <p:txBody>
          <a:bodyPr/>
          <a:lstStyle/>
          <a:p>
            <a:r>
              <a:rPr lang="sv-SE" dirty="0"/>
              <a:t>Notering om betalning på del av summan (eller hela summan) med exakt belopp, stipendium och undantag kan endast läggas in för en student i taget. Noteringen kan antingen läggas in via studentvyn eller via vyn för studieavgiftshantering som beskrivs nedan.</a:t>
            </a:r>
          </a:p>
        </p:txBody>
      </p:sp>
      <p:sp>
        <p:nvSpPr>
          <p:cNvPr id="13" name="Platshållare för innehåll 20">
            <a:extLst>
              <a:ext uri="{FF2B5EF4-FFF2-40B4-BE49-F238E27FC236}">
                <a16:creationId xmlns:a16="http://schemas.microsoft.com/office/drawing/2014/main" id="{6242D5F7-D981-42DB-BAB0-E841347837F5}"/>
              </a:ext>
            </a:extLst>
          </p:cNvPr>
          <p:cNvSpPr txBox="1">
            <a:spLocks/>
          </p:cNvSpPr>
          <p:nvPr/>
        </p:nvSpPr>
        <p:spPr>
          <a:xfrm>
            <a:off x="4603513" y="3058176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14" name="Platshållare för innehåll 20">
            <a:extLst>
              <a:ext uri="{FF2B5EF4-FFF2-40B4-BE49-F238E27FC236}">
                <a16:creationId xmlns:a16="http://schemas.microsoft.com/office/drawing/2014/main" id="{85B90D0B-2679-491F-8253-CB44F1E73577}"/>
              </a:ext>
            </a:extLst>
          </p:cNvPr>
          <p:cNvSpPr txBox="1">
            <a:spLocks/>
          </p:cNvSpPr>
          <p:nvPr/>
        </p:nvSpPr>
        <p:spPr>
          <a:xfrm>
            <a:off x="1673623" y="3537628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15" name="Platshållare för innehåll 20">
            <a:extLst>
              <a:ext uri="{FF2B5EF4-FFF2-40B4-BE49-F238E27FC236}">
                <a16:creationId xmlns:a16="http://schemas.microsoft.com/office/drawing/2014/main" id="{3E21CB46-E75E-4F85-8F6E-CF0EABA3E67D}"/>
              </a:ext>
            </a:extLst>
          </p:cNvPr>
          <p:cNvSpPr txBox="1">
            <a:spLocks/>
          </p:cNvSpPr>
          <p:nvPr/>
        </p:nvSpPr>
        <p:spPr>
          <a:xfrm>
            <a:off x="6012870" y="3949416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16" name="Platshållare för innehåll 20">
            <a:extLst>
              <a:ext uri="{FF2B5EF4-FFF2-40B4-BE49-F238E27FC236}">
                <a16:creationId xmlns:a16="http://schemas.microsoft.com/office/drawing/2014/main" id="{BAB14BD4-975B-4A84-B96C-ADE805AC6032}"/>
              </a:ext>
            </a:extLst>
          </p:cNvPr>
          <p:cNvSpPr txBox="1">
            <a:spLocks/>
          </p:cNvSpPr>
          <p:nvPr/>
        </p:nvSpPr>
        <p:spPr>
          <a:xfrm>
            <a:off x="792366" y="4872162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022C29BA-3822-4EF2-ADCB-B10D608295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" t="3863" r="44168"/>
          <a:stretch/>
        </p:blipFill>
        <p:spPr>
          <a:xfrm>
            <a:off x="3774281" y="5410200"/>
            <a:ext cx="3083719" cy="4201635"/>
          </a:xfrm>
          <a:prstGeom prst="rect">
            <a:avLst/>
          </a:prstGeom>
        </p:spPr>
      </p:pic>
      <p:sp>
        <p:nvSpPr>
          <p:cNvPr id="25" name="Platshållare för innehåll 7">
            <a:extLst>
              <a:ext uri="{FF2B5EF4-FFF2-40B4-BE49-F238E27FC236}">
                <a16:creationId xmlns:a16="http://schemas.microsoft.com/office/drawing/2014/main" id="{9C755FD8-D56B-404C-84EC-9974E2DD1C28}"/>
              </a:ext>
            </a:extLst>
          </p:cNvPr>
          <p:cNvSpPr txBox="1">
            <a:spLocks/>
          </p:cNvSpPr>
          <p:nvPr/>
        </p:nvSpPr>
        <p:spPr>
          <a:xfrm>
            <a:off x="5566152" y="9319568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2307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8EA50F7B-F554-4D62-AD10-12135800BD6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950441"/>
            <a:ext cx="2888265" cy="2431435"/>
          </a:xfrm>
        </p:spPr>
        <p:txBody>
          <a:bodyPr/>
          <a:lstStyle/>
          <a:p>
            <a:r>
              <a:rPr lang="sv-SE" b="1" dirty="0"/>
              <a:t>Betalning och stipendium</a:t>
            </a:r>
          </a:p>
          <a:p>
            <a:r>
              <a:rPr lang="sv-SE" dirty="0"/>
              <a:t>Summan för betalning/stipendium dras av från det som ska betalas.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”Kvar att betala” visar hur mycket som återstår.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”Betalningsnoteringar” visar de poster som lagts 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Status för utbildningstillfället är ”Ej betald” tills dess att fakturans studieavgift är uppnådd. Då ändras status till ”Betald” resp. ”Stipendium” och studenten kan registreras.</a:t>
            </a:r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61A001D1-4464-48EB-B880-B0F8B0F50E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Betalning, stipendium eller undantag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8342C1-D1D3-41B9-9938-07084787BBF3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4</a:t>
            </a:fld>
            <a:endParaRPr lang="sv-SE"/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49C36909-0A84-4EEA-B814-5E345ADA7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059" y="950441"/>
            <a:ext cx="3579091" cy="4163012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41D3E984-06BC-43F6-9C94-77224E889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948" y="5419924"/>
            <a:ext cx="3518202" cy="4077610"/>
          </a:xfrm>
          <a:prstGeom prst="rect">
            <a:avLst/>
          </a:prstGeom>
        </p:spPr>
      </p:pic>
      <p:sp>
        <p:nvSpPr>
          <p:cNvPr id="24" name="Pil: höger 23">
            <a:extLst>
              <a:ext uri="{FF2B5EF4-FFF2-40B4-BE49-F238E27FC236}">
                <a16:creationId xmlns:a16="http://schemas.microsoft.com/office/drawing/2014/main" id="{11D1479A-47CA-4730-A880-D93EB28E87A5}"/>
              </a:ext>
            </a:extLst>
          </p:cNvPr>
          <p:cNvSpPr/>
          <p:nvPr/>
        </p:nvSpPr>
        <p:spPr>
          <a:xfrm flipH="1">
            <a:off x="5305100" y="3133726"/>
            <a:ext cx="284612" cy="1762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Pil: höger 24">
            <a:extLst>
              <a:ext uri="{FF2B5EF4-FFF2-40B4-BE49-F238E27FC236}">
                <a16:creationId xmlns:a16="http://schemas.microsoft.com/office/drawing/2014/main" id="{B6F1EB15-2676-427A-B2F8-BC072D78CF00}"/>
              </a:ext>
            </a:extLst>
          </p:cNvPr>
          <p:cNvSpPr/>
          <p:nvPr/>
        </p:nvSpPr>
        <p:spPr>
          <a:xfrm flipH="1">
            <a:off x="5385841" y="2571750"/>
            <a:ext cx="284612" cy="1762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Pil: höger 26">
            <a:extLst>
              <a:ext uri="{FF2B5EF4-FFF2-40B4-BE49-F238E27FC236}">
                <a16:creationId xmlns:a16="http://schemas.microsoft.com/office/drawing/2014/main" id="{602097EA-2F2D-40AE-87F4-8048D78856FF}"/>
              </a:ext>
            </a:extLst>
          </p:cNvPr>
          <p:cNvSpPr/>
          <p:nvPr/>
        </p:nvSpPr>
        <p:spPr>
          <a:xfrm rot="2700000" flipH="1">
            <a:off x="6295439" y="4329114"/>
            <a:ext cx="284612" cy="1762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Platshållare för text 10">
            <a:extLst>
              <a:ext uri="{FF2B5EF4-FFF2-40B4-BE49-F238E27FC236}">
                <a16:creationId xmlns:a16="http://schemas.microsoft.com/office/drawing/2014/main" id="{80F6FDA2-55CF-4772-BEB3-B07E3B2E0F91}"/>
              </a:ext>
            </a:extLst>
          </p:cNvPr>
          <p:cNvSpPr txBox="1">
            <a:spLocks/>
          </p:cNvSpPr>
          <p:nvPr/>
        </p:nvSpPr>
        <p:spPr>
          <a:xfrm>
            <a:off x="304918" y="5433775"/>
            <a:ext cx="2964141" cy="167738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Hel inbetalning och undantag</a:t>
            </a:r>
          </a:p>
          <a:p>
            <a:r>
              <a:rPr lang="sv-SE" dirty="0"/>
              <a:t>Hel inbetalning och undantag avser hela fakturans studieavgift.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Status ändras till ”Undantag” resp. ”Betald” och studenten kan registreras.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Fältet ”Kvar att betala” innehåller inget belopp eftersom informationen saknas/inte är relevant. </a:t>
            </a:r>
          </a:p>
        </p:txBody>
      </p:sp>
      <p:sp>
        <p:nvSpPr>
          <p:cNvPr id="35" name="Pil: höger 34">
            <a:extLst>
              <a:ext uri="{FF2B5EF4-FFF2-40B4-BE49-F238E27FC236}">
                <a16:creationId xmlns:a16="http://schemas.microsoft.com/office/drawing/2014/main" id="{13089B4B-00E5-47B3-ADD8-EB66D750DD7F}"/>
              </a:ext>
            </a:extLst>
          </p:cNvPr>
          <p:cNvSpPr/>
          <p:nvPr/>
        </p:nvSpPr>
        <p:spPr>
          <a:xfrm flipH="1">
            <a:off x="5305100" y="7549217"/>
            <a:ext cx="284612" cy="1762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Pil: höger 35">
            <a:extLst>
              <a:ext uri="{FF2B5EF4-FFF2-40B4-BE49-F238E27FC236}">
                <a16:creationId xmlns:a16="http://schemas.microsoft.com/office/drawing/2014/main" id="{E733B250-EED6-4CC8-B053-CE41C3869870}"/>
              </a:ext>
            </a:extLst>
          </p:cNvPr>
          <p:cNvSpPr/>
          <p:nvPr/>
        </p:nvSpPr>
        <p:spPr>
          <a:xfrm flipH="1">
            <a:off x="5385841" y="7000875"/>
            <a:ext cx="284612" cy="1762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609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560663F1-75E3-3596-BA0F-E1249465E5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574"/>
          <a:stretch/>
        </p:blipFill>
        <p:spPr>
          <a:xfrm>
            <a:off x="0" y="3234027"/>
            <a:ext cx="6858000" cy="233520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E7874B89-8FB9-41EC-A208-BADCCB80C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514" y="5803392"/>
            <a:ext cx="3209733" cy="3695496"/>
          </a:xfrm>
          <a:prstGeom prst="rect">
            <a:avLst/>
          </a:prstGeom>
        </p:spPr>
      </p:pic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4E829E03-DD85-4F05-8259-8758F8CF8EB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1936174"/>
            <a:ext cx="5798999" cy="6201698"/>
          </a:xfrm>
        </p:spPr>
        <p:txBody>
          <a:bodyPr/>
          <a:lstStyle/>
          <a:p>
            <a:r>
              <a:rPr lang="sv-SE" b="1" dirty="0"/>
              <a:t>Hantering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Gå till </a:t>
            </a:r>
            <a:r>
              <a:rPr lang="sv-SE" b="1" dirty="0"/>
              <a:t>Studiedokumentation → Avancerat → Studieavgiftshantering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Välj fliken </a:t>
            </a:r>
            <a:r>
              <a:rPr lang="sv-SE" b="1" dirty="0"/>
              <a:t>Studieavgiftsskyldiga studenter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Sök fram fakturor att notera återbetalning för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länken för ett </a:t>
            </a:r>
            <a:r>
              <a:rPr lang="sv-SE" b="1" dirty="0"/>
              <a:t>referensnummer</a:t>
            </a:r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Den valda fakturan visas. </a:t>
            </a:r>
            <a:r>
              <a:rPr lang="sv-SE" b="1" dirty="0"/>
              <a:t>Välj åtgärd → </a:t>
            </a:r>
            <a:br>
              <a:rPr lang="sv-SE" b="1" dirty="0"/>
            </a:br>
            <a:r>
              <a:rPr lang="sv-SE" b="1" dirty="0"/>
              <a:t>Återbetalning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Notera återbetalt belopp och ev. </a:t>
            </a:r>
            <a:br>
              <a:rPr lang="sv-SE" dirty="0"/>
            </a:br>
            <a:r>
              <a:rPr lang="sv-SE" dirty="0"/>
              <a:t>anteckning.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Spara</a:t>
            </a:r>
          </a:p>
          <a:p>
            <a:r>
              <a:rPr lang="sv-SE" dirty="0"/>
              <a:t>Noteringen om återbetalning sparas. </a:t>
            </a:r>
          </a:p>
          <a:p>
            <a:r>
              <a:rPr lang="sv-SE" dirty="0"/>
              <a:t>Betalstatus och summa i ”Kvar att betala” ändras </a:t>
            </a:r>
            <a:br>
              <a:rPr lang="sv-SE" dirty="0"/>
            </a:br>
            <a:r>
              <a:rPr lang="sv-SE" u="sng" dirty="0"/>
              <a:t>inte</a:t>
            </a:r>
            <a:r>
              <a:rPr lang="sv-SE" dirty="0"/>
              <a:t>. Eftersom återbetalning kan göras av olika </a:t>
            </a:r>
            <a:br>
              <a:rPr lang="sv-SE" dirty="0"/>
            </a:br>
            <a:r>
              <a:rPr lang="sv-SE" dirty="0"/>
              <a:t>skäl måste handläggaren själv fatta beslut om </a:t>
            </a:r>
            <a:br>
              <a:rPr lang="sv-SE" dirty="0"/>
            </a:br>
            <a:r>
              <a:rPr lang="sv-SE" dirty="0"/>
              <a:t>eventuella övriga åtgärder t.ex. lägga in avbrott</a:t>
            </a:r>
            <a:br>
              <a:rPr lang="sv-SE" dirty="0"/>
            </a:br>
            <a:r>
              <a:rPr lang="sv-SE" dirty="0"/>
              <a:t>eller studieuppehåll.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DC933FA-1401-4E20-8A19-84CF2B3487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Återbetalning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1DDE65D-A672-4338-967F-FF0BF47D5724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5</a:t>
            </a:fld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652FA9E-453F-4345-8832-D7609E826218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1148209"/>
          </a:xfrm>
        </p:spPr>
        <p:txBody>
          <a:bodyPr/>
          <a:lstStyle/>
          <a:p>
            <a:r>
              <a:rPr lang="sv-SE" dirty="0"/>
              <a:t>Om lärosätet återbetalar studenten hela eller del av studieavgiften kan det noteras i studentvyn eller via vyn för studieavgiftshantering som beskrivs nedan. </a:t>
            </a:r>
          </a:p>
          <a:p>
            <a:r>
              <a:rPr lang="sv-SE" dirty="0"/>
              <a:t>Notering om återbetalt belopp påverkar aldrig kvarvarande summa som studenten ska betala, och hindrar inte heller studenten från att registrera sig på kurs.</a:t>
            </a:r>
          </a:p>
        </p:txBody>
      </p:sp>
      <p:sp>
        <p:nvSpPr>
          <p:cNvPr id="8" name="Platshållare för innehåll 20">
            <a:extLst>
              <a:ext uri="{FF2B5EF4-FFF2-40B4-BE49-F238E27FC236}">
                <a16:creationId xmlns:a16="http://schemas.microsoft.com/office/drawing/2014/main" id="{C113AC6F-DCF2-45F6-A49A-160E2EB052FC}"/>
              </a:ext>
            </a:extLst>
          </p:cNvPr>
          <p:cNvSpPr txBox="1">
            <a:spLocks/>
          </p:cNvSpPr>
          <p:nvPr/>
        </p:nvSpPr>
        <p:spPr>
          <a:xfrm>
            <a:off x="4590177" y="3394191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9" name="Platshållare för innehåll 20">
            <a:extLst>
              <a:ext uri="{FF2B5EF4-FFF2-40B4-BE49-F238E27FC236}">
                <a16:creationId xmlns:a16="http://schemas.microsoft.com/office/drawing/2014/main" id="{ADD70A58-AD8E-41AF-AD14-DAAD4F678F02}"/>
              </a:ext>
            </a:extLst>
          </p:cNvPr>
          <p:cNvSpPr txBox="1">
            <a:spLocks/>
          </p:cNvSpPr>
          <p:nvPr/>
        </p:nvSpPr>
        <p:spPr>
          <a:xfrm>
            <a:off x="1456453" y="3917283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10" name="Platshållare för innehåll 20">
            <a:extLst>
              <a:ext uri="{FF2B5EF4-FFF2-40B4-BE49-F238E27FC236}">
                <a16:creationId xmlns:a16="http://schemas.microsoft.com/office/drawing/2014/main" id="{33FBEC34-2C84-4D09-9F4A-A925D72DA41C}"/>
              </a:ext>
            </a:extLst>
          </p:cNvPr>
          <p:cNvSpPr txBox="1">
            <a:spLocks/>
          </p:cNvSpPr>
          <p:nvPr/>
        </p:nvSpPr>
        <p:spPr>
          <a:xfrm>
            <a:off x="6048235" y="4333146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11" name="Platshållare för innehåll 20">
            <a:extLst>
              <a:ext uri="{FF2B5EF4-FFF2-40B4-BE49-F238E27FC236}">
                <a16:creationId xmlns:a16="http://schemas.microsoft.com/office/drawing/2014/main" id="{F43137AB-DB4D-402D-B84C-B39E29C9D44F}"/>
              </a:ext>
            </a:extLst>
          </p:cNvPr>
          <p:cNvSpPr txBox="1">
            <a:spLocks/>
          </p:cNvSpPr>
          <p:nvPr/>
        </p:nvSpPr>
        <p:spPr>
          <a:xfrm>
            <a:off x="631683" y="5143261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sp>
        <p:nvSpPr>
          <p:cNvPr id="14" name="Platshållare för innehåll 7">
            <a:extLst>
              <a:ext uri="{FF2B5EF4-FFF2-40B4-BE49-F238E27FC236}">
                <a16:creationId xmlns:a16="http://schemas.microsoft.com/office/drawing/2014/main" id="{B3E5E3A3-3D0B-47FF-AFD5-BF3757F85183}"/>
              </a:ext>
            </a:extLst>
          </p:cNvPr>
          <p:cNvSpPr txBox="1">
            <a:spLocks/>
          </p:cNvSpPr>
          <p:nvPr/>
        </p:nvSpPr>
        <p:spPr>
          <a:xfrm>
            <a:off x="5575677" y="9169064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5</a:t>
            </a:r>
          </a:p>
        </p:txBody>
      </p:sp>
      <p:sp>
        <p:nvSpPr>
          <p:cNvPr id="13" name="Båge 12">
            <a:extLst>
              <a:ext uri="{FF2B5EF4-FFF2-40B4-BE49-F238E27FC236}">
                <a16:creationId xmlns:a16="http://schemas.microsoft.com/office/drawing/2014/main" id="{077B0452-3FAC-470A-8821-D70515E370A4}"/>
              </a:ext>
            </a:extLst>
          </p:cNvPr>
          <p:cNvSpPr/>
          <p:nvPr/>
        </p:nvSpPr>
        <p:spPr>
          <a:xfrm>
            <a:off x="4810124" y="8401513"/>
            <a:ext cx="885825" cy="1533524"/>
          </a:xfrm>
          <a:prstGeom prst="arc">
            <a:avLst>
              <a:gd name="adj1" fmla="val 18070542"/>
              <a:gd name="adj2" fmla="val 0"/>
            </a:avLst>
          </a:prstGeom>
          <a:ln>
            <a:solidFill>
              <a:schemeClr val="tx1"/>
            </a:solidFill>
            <a:prstDash val="lg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430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1FEB43B1-BAF5-4E4B-A8D4-288C8F7E3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 bort notering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75E5523-C8DF-490E-BCE2-5A098AF651B4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6</a:t>
            </a:fld>
            <a:endParaRPr lang="sv-SE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74007505-48A4-4E78-BE8A-09EBB67A0352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58856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Det går att ta bort noteringar om uppgiften visar sig vara felaktig. 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6B55EB34-AC26-4570-8C68-850B60691FEF}"/>
              </a:ext>
            </a:extLst>
          </p:cNvPr>
          <p:cNvSpPr txBox="1">
            <a:spLocks/>
          </p:cNvSpPr>
          <p:nvPr/>
        </p:nvSpPr>
        <p:spPr>
          <a:xfrm>
            <a:off x="304918" y="1377504"/>
            <a:ext cx="5798999" cy="652486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Hantering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Gå till </a:t>
            </a:r>
            <a:r>
              <a:rPr lang="sv-SE" b="1" dirty="0"/>
              <a:t>Studiedokumentation → Avancerat → Studieavgiftshantering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Välj fliken </a:t>
            </a:r>
            <a:r>
              <a:rPr lang="sv-SE" b="1" dirty="0"/>
              <a:t>Studieavgiftsskyldiga studenter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Sök fram fakturor att notera betalning för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länken för ett </a:t>
            </a:r>
            <a:r>
              <a:rPr lang="sv-SE" b="1" dirty="0"/>
              <a:t>referensnummer</a:t>
            </a:r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Den valda fakturan visas. 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dirty="0"/>
              <a:t>Betalning och stipendium tas bort genom</a:t>
            </a:r>
            <a:br>
              <a:rPr lang="sv-SE" dirty="0"/>
            </a:br>
            <a:r>
              <a:rPr lang="sv-SE" dirty="0"/>
              <a:t> att klicka på ”Ta bort”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dirty="0"/>
              <a:t>Hel inbetalning och undantag tas bort via</a:t>
            </a:r>
            <a:br>
              <a:rPr lang="sv-SE" dirty="0"/>
            </a:br>
            <a:r>
              <a:rPr lang="sv-SE" dirty="0"/>
              <a:t> ”Välj åtgärd”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Spara</a:t>
            </a:r>
          </a:p>
          <a:p>
            <a:r>
              <a:rPr lang="sv-SE" dirty="0"/>
              <a:t>Noteringen tas bort.</a:t>
            </a:r>
          </a:p>
          <a:p>
            <a:r>
              <a:rPr lang="sv-SE" dirty="0"/>
              <a:t>Studentens inbetalning räknas om och status ändras</a:t>
            </a:r>
            <a:br>
              <a:rPr lang="sv-SE" dirty="0"/>
            </a:br>
            <a:r>
              <a:rPr lang="sv-SE" dirty="0"/>
              <a:t>till ”Ej betald” vilket hindrar registrering på de</a:t>
            </a:r>
            <a:br>
              <a:rPr lang="sv-SE" dirty="0"/>
            </a:br>
            <a:r>
              <a:rPr lang="sv-SE" dirty="0"/>
              <a:t>kurser som studenten ännu inte registrerat sig på </a:t>
            </a:r>
            <a:br>
              <a:rPr lang="sv-SE" dirty="0"/>
            </a:br>
            <a:r>
              <a:rPr lang="sv-SE" dirty="0"/>
              <a:t>inom fakturans studieavgiftsperiod.</a:t>
            </a:r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0955D894-52A3-4421-909F-22FB22DC95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2" t="18524" r="1"/>
          <a:stretch/>
        </p:blipFill>
        <p:spPr>
          <a:xfrm>
            <a:off x="3718560" y="5572819"/>
            <a:ext cx="3102864" cy="3642757"/>
          </a:xfrm>
          <a:prstGeom prst="rect">
            <a:avLst/>
          </a:prstGeom>
        </p:spPr>
      </p:pic>
      <p:sp>
        <p:nvSpPr>
          <p:cNvPr id="19" name="Platshållare för innehåll 20">
            <a:extLst>
              <a:ext uri="{FF2B5EF4-FFF2-40B4-BE49-F238E27FC236}">
                <a16:creationId xmlns:a16="http://schemas.microsoft.com/office/drawing/2014/main" id="{59154A31-3A68-4A21-AC51-78CF5B1E815E}"/>
              </a:ext>
            </a:extLst>
          </p:cNvPr>
          <p:cNvSpPr txBox="1">
            <a:spLocks/>
          </p:cNvSpPr>
          <p:nvPr/>
        </p:nvSpPr>
        <p:spPr>
          <a:xfrm>
            <a:off x="6380977" y="8759623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5</a:t>
            </a:r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8CE2E8AD-F29D-45D3-8CEF-C6D8A7EA6035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6503377" y="8521483"/>
            <a:ext cx="0" cy="238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k pilkoppling 20">
            <a:extLst>
              <a:ext uri="{FF2B5EF4-FFF2-40B4-BE49-F238E27FC236}">
                <a16:creationId xmlns:a16="http://schemas.microsoft.com/office/drawing/2014/main" id="{6E196FDE-8DED-4A2E-B825-6F36335DE76E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5640324" y="8881964"/>
            <a:ext cx="740653" cy="150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Bildobjekt 2">
            <a:extLst>
              <a:ext uri="{FF2B5EF4-FFF2-40B4-BE49-F238E27FC236}">
                <a16:creationId xmlns:a16="http://schemas.microsoft.com/office/drawing/2014/main" id="{63C74555-F329-76D8-40DA-531778CD69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574"/>
          <a:stretch/>
        </p:blipFill>
        <p:spPr>
          <a:xfrm>
            <a:off x="0" y="2771660"/>
            <a:ext cx="6858000" cy="2335208"/>
          </a:xfrm>
          <a:prstGeom prst="rect">
            <a:avLst/>
          </a:prstGeom>
        </p:spPr>
      </p:pic>
      <p:sp>
        <p:nvSpPr>
          <p:cNvPr id="5" name="Platshållare för innehåll 20">
            <a:extLst>
              <a:ext uri="{FF2B5EF4-FFF2-40B4-BE49-F238E27FC236}">
                <a16:creationId xmlns:a16="http://schemas.microsoft.com/office/drawing/2014/main" id="{4912928B-4687-AD82-08D6-3E1BAD4D9D3A}"/>
              </a:ext>
            </a:extLst>
          </p:cNvPr>
          <p:cNvSpPr txBox="1">
            <a:spLocks/>
          </p:cNvSpPr>
          <p:nvPr/>
        </p:nvSpPr>
        <p:spPr>
          <a:xfrm>
            <a:off x="4590177" y="2931824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6" name="Platshållare för innehåll 20">
            <a:extLst>
              <a:ext uri="{FF2B5EF4-FFF2-40B4-BE49-F238E27FC236}">
                <a16:creationId xmlns:a16="http://schemas.microsoft.com/office/drawing/2014/main" id="{7831B3FC-2670-C16E-753C-95665CE2392F}"/>
              </a:ext>
            </a:extLst>
          </p:cNvPr>
          <p:cNvSpPr txBox="1">
            <a:spLocks/>
          </p:cNvSpPr>
          <p:nvPr/>
        </p:nvSpPr>
        <p:spPr>
          <a:xfrm>
            <a:off x="1456453" y="3454916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7" name="Platshållare för innehåll 20">
            <a:extLst>
              <a:ext uri="{FF2B5EF4-FFF2-40B4-BE49-F238E27FC236}">
                <a16:creationId xmlns:a16="http://schemas.microsoft.com/office/drawing/2014/main" id="{430D0DA2-8583-FBD4-E556-242F231E9F82}"/>
              </a:ext>
            </a:extLst>
          </p:cNvPr>
          <p:cNvSpPr txBox="1">
            <a:spLocks/>
          </p:cNvSpPr>
          <p:nvPr/>
        </p:nvSpPr>
        <p:spPr>
          <a:xfrm>
            <a:off x="6048235" y="3870779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9" name="Platshållare för innehåll 20">
            <a:extLst>
              <a:ext uri="{FF2B5EF4-FFF2-40B4-BE49-F238E27FC236}">
                <a16:creationId xmlns:a16="http://schemas.microsoft.com/office/drawing/2014/main" id="{869F3E0D-EC9C-9E0A-004C-2FE03FA594A7}"/>
              </a:ext>
            </a:extLst>
          </p:cNvPr>
          <p:cNvSpPr txBox="1">
            <a:spLocks/>
          </p:cNvSpPr>
          <p:nvPr/>
        </p:nvSpPr>
        <p:spPr>
          <a:xfrm>
            <a:off x="631683" y="4680894"/>
            <a:ext cx="244800" cy="244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sv-SE" sz="11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3580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40670</TotalTime>
  <Words>767</Words>
  <Application>Microsoft Office PowerPoint</Application>
  <PresentationFormat>A4 (210 x 297 mm)</PresentationFormat>
  <Paragraphs>136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PowerPoint-presentation</vt:lpstr>
      <vt:lpstr>Betalning på hela fakturan</vt:lpstr>
      <vt:lpstr>Betalning, stipendium eller undantag</vt:lpstr>
      <vt:lpstr>Betalning, stipendium eller undantag (forts.)</vt:lpstr>
      <vt:lpstr>Återbetalning</vt:lpstr>
      <vt:lpstr>Ta bort notering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Lathund Studieavgifter Notera betalning av studieavgifter</dc:title>
  <dc:creator>Klara Nordström</dc:creator>
  <cp:lastModifiedBy>Klara Nordström</cp:lastModifiedBy>
  <cp:revision>873</cp:revision>
  <dcterms:created xsi:type="dcterms:W3CDTF">2018-06-20T10:52:41Z</dcterms:created>
  <dcterms:modified xsi:type="dcterms:W3CDTF">2023-07-19T08:37:48Z</dcterms:modified>
</cp:coreProperties>
</file>