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314" r:id="rId2"/>
    <p:sldId id="316" r:id="rId3"/>
    <p:sldId id="315" r:id="rId4"/>
    <p:sldId id="319" r:id="rId5"/>
    <p:sldId id="317" r:id="rId6"/>
    <p:sldId id="318" r:id="rId7"/>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314"/>
            <p14:sldId id="316"/>
            <p14:sldId id="315"/>
            <p14:sldId id="319"/>
            <p14:sldId id="317"/>
            <p14:sldId id="318"/>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3AEB2F-F765-6F8D-D074-955BA89BE404}" name="Klara Nordström" initials="KN" userId="S::klara.nordstrom@mau.se::bbcbc8ff-0c7d-4692-a113-a5ac31615ef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2" clrIdx="0">
    <p:extLst>
      <p:ext uri="{19B8F6BF-5375-455C-9EA6-DF929625EA0E}">
        <p15:presenceInfo xmlns:p15="http://schemas.microsoft.com/office/powerpoint/2012/main" userId="S-1-5-21-4037045010-400650230-750724493-22434" providerId="AD"/>
      </p:ext>
    </p:extLst>
  </p:cmAuthor>
  <p:cmAuthor id="2" name="Klara Nordström" initials="KN [2]" lastIdx="9" clrIdx="1">
    <p:extLst>
      <p:ext uri="{19B8F6BF-5375-455C-9EA6-DF929625EA0E}">
        <p15:presenceInfo xmlns:p15="http://schemas.microsoft.com/office/powerpoint/2012/main" userId="S::klara.nordstrom@mau.se::bbcbc8ff-0c7d-4692-a113-a5ac31615e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2F4D7"/>
    <a:srgbClr val="4D4D4D"/>
    <a:srgbClr val="9E0000"/>
    <a:srgbClr val="760000"/>
    <a:srgbClr val="4C0000"/>
    <a:srgbClr val="FFFFFF"/>
    <a:srgbClr val="90C86E"/>
    <a:srgbClr val="6EB163"/>
    <a:srgbClr val="E2F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94" autoAdjust="0"/>
    <p:restoredTop sz="96387" autoAdjust="0"/>
  </p:normalViewPr>
  <p:slideViewPr>
    <p:cSldViewPr snapToGrid="0">
      <p:cViewPr varScale="1">
        <p:scale>
          <a:sx n="114" d="100"/>
          <a:sy n="114" d="100"/>
        </p:scale>
        <p:origin x="1944" y="84"/>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2023-09-25</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2023-09-25</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244471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950441"/>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1779116"/>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630118"/>
          </a:xfrm>
          <a:prstGeom prst="rect">
            <a:avLst/>
          </a:prstGeom>
          <a:solidFill>
            <a:srgbClr val="90C86E"/>
          </a:solidFill>
          <a:ln w="6350">
            <a:noFill/>
          </a:ln>
        </p:spPr>
        <p:txBody>
          <a:bodyPr lIns="216000" tIns="216000" rIns="144000" bIns="216000" anchor="t">
            <a:spAutoFit/>
          </a:bodyP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
        <p:nvSpPr>
          <p:cNvPr id="9" name="Content Placeholder 8"/>
          <p:cNvSpPr>
            <a:spLocks noGrp="1"/>
          </p:cNvSpPr>
          <p:nvPr>
            <p:ph sz="quarter" idx="41" hasCustomPrompt="1"/>
          </p:nvPr>
        </p:nvSpPr>
        <p:spPr>
          <a:xfrm>
            <a:off x="1" y="630119"/>
            <a:ext cx="6857999" cy="605496"/>
          </a:xfrm>
          <a:prstGeom prst="rect">
            <a:avLst/>
          </a:prstGeom>
          <a:solidFill>
            <a:srgbClr val="86C35F">
              <a:alpha val="23922"/>
            </a:srgbClr>
          </a:solidFill>
          <a:ln w="6350">
            <a:noFill/>
          </a:ln>
        </p:spPr>
        <p:txBody>
          <a:bodyPr lIns="396000" tIns="216000" rIns="720000" bIns="216000" anchor="t">
            <a:spAutoFit/>
          </a:bodyPr>
          <a:lstStyle>
            <a:lvl1pPr>
              <a:defRPr lang="en-US" sz="1100" b="0" baseline="0" smtClean="0">
                <a:latin typeface="Arial" panose="020B0604020202020204" pitchFamily="34" charset="0"/>
                <a:ea typeface="+mj-ea"/>
                <a:cs typeface="Arial" panose="020B0604020202020204" pitchFamily="34" charset="0"/>
              </a:defRPr>
            </a:lvl1pPr>
            <a:lvl2pPr>
              <a:defRPr lang="en-US" smtClean="0"/>
            </a:lvl2pPr>
            <a:lvl3pPr>
              <a:defRPr lang="en-US" sz="1800" smtClean="0"/>
            </a:lvl3pPr>
            <a:lvl4pPr>
              <a:defRPr lang="en-US" sz="1800" smtClean="0"/>
            </a:lvl4pPr>
            <a:lvl5pPr>
              <a:defRPr lang="sv-SE" sz="1800"/>
            </a:lvl5pPr>
          </a:lstStyle>
          <a:p>
            <a:pPr marL="0" lvl="0">
              <a:lnSpc>
                <a:spcPct val="100000"/>
              </a:lnSpc>
              <a:spcBef>
                <a:spcPts val="600"/>
              </a:spcBef>
              <a:buNone/>
            </a:pPr>
            <a:r>
              <a:rPr lang="sv-SE" noProof="0" dirty="0"/>
              <a:t>Beskrivning</a:t>
            </a:r>
          </a:p>
        </p:txBody>
      </p:sp>
    </p:spTree>
    <p:extLst>
      <p:ext uri="{BB962C8B-B14F-4D97-AF65-F5344CB8AC3E}">
        <p14:creationId xmlns:p14="http://schemas.microsoft.com/office/powerpoint/2010/main" val="15433673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adok.se/wp-content/uploads/2023/03/Lathund-Studieavgifter-Installningar.pd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adok.se/wp-content/uploads/2023/03/Lathund-Studieavgifter-studentens-betalningsskyldigh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10"/>
          <p:cNvSpPr txBox="1">
            <a:spLocks/>
          </p:cNvSpPr>
          <p:nvPr/>
        </p:nvSpPr>
        <p:spPr>
          <a:xfrm>
            <a:off x="0"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2023-09-25</a:t>
            </a:r>
            <a:br>
              <a:rPr lang="sv-SE" sz="1100" b="0" dirty="0"/>
            </a:br>
            <a:r>
              <a:rPr lang="sv-SE" sz="1100" b="0" dirty="0"/>
              <a:t>Version av Ladok vid senaste uppdatering: 2.27.00</a:t>
            </a:r>
          </a:p>
        </p:txBody>
      </p:sp>
      <p:pic>
        <p:nvPicPr>
          <p:cNvPr id="28" name="Picture 27"/>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30" name="Picture 29"/>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
        <p:nvSpPr>
          <p:cNvPr id="14" name="Text Placeholder 10">
            <a:extLst>
              <a:ext uri="{FF2B5EF4-FFF2-40B4-BE49-F238E27FC236}">
                <a16:creationId xmlns:a16="http://schemas.microsoft.com/office/drawing/2014/main" id="{821B4E44-2526-4D5B-83B2-EDB5F8C2FFAE}"/>
              </a:ext>
            </a:extLst>
          </p:cNvPr>
          <p:cNvSpPr txBox="1">
            <a:spLocks/>
          </p:cNvSpPr>
          <p:nvPr/>
        </p:nvSpPr>
        <p:spPr>
          <a:xfrm>
            <a:off x="0" y="0"/>
            <a:ext cx="6858000" cy="3134775"/>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Aktivera studieavgiftshantering </a:t>
            </a:r>
            <a:br>
              <a:rPr lang="sv-SE" sz="2400" dirty="0">
                <a:solidFill>
                  <a:schemeClr val="tx1"/>
                </a:solidFill>
              </a:rPr>
            </a:br>
            <a:r>
              <a:rPr lang="sv-SE" sz="2400" dirty="0">
                <a:solidFill>
                  <a:schemeClr val="tx1"/>
                </a:solidFill>
              </a:rPr>
              <a:t>på utbildningstillfällen</a:t>
            </a:r>
          </a:p>
        </p:txBody>
      </p:sp>
      <p:sp>
        <p:nvSpPr>
          <p:cNvPr id="16" name="Content Placeholder 3">
            <a:extLst>
              <a:ext uri="{FF2B5EF4-FFF2-40B4-BE49-F238E27FC236}">
                <a16:creationId xmlns:a16="http://schemas.microsoft.com/office/drawing/2014/main" id="{EDD3DF29-60B1-4FCA-B15F-D9CCCD8B6C55}"/>
              </a:ext>
            </a:extLst>
          </p:cNvPr>
          <p:cNvSpPr txBox="1">
            <a:spLocks/>
          </p:cNvSpPr>
          <p:nvPr/>
        </p:nvSpPr>
        <p:spPr>
          <a:xfrm>
            <a:off x="493692" y="2689928"/>
            <a:ext cx="5610225" cy="1618438"/>
          </a:xfrm>
          <a:prstGeom prst="rect">
            <a:avLst/>
          </a:prstGeom>
          <a:solidFill>
            <a:schemeClr val="bg1">
              <a:lumMod val="75000"/>
              <a:alpha val="23922"/>
            </a:schemeClr>
          </a:solidFill>
          <a:ln w="6350">
            <a:solidFill>
              <a:schemeClr val="bg1">
                <a:lumMod val="65000"/>
              </a:schemeClr>
            </a:solidFill>
          </a:ln>
        </p:spPr>
        <p:txBody>
          <a:bodyPr wrap="square" lIns="216000" tIns="216000" rIns="144000" bIns="216000" anchor="ctr">
            <a:noAutofit/>
          </a:bodyPr>
          <a:lstStyle>
            <a:lvl1pPr indent="0" defTabSz="685800">
              <a:lnSpc>
                <a:spcPct val="100000"/>
              </a:lnSpc>
              <a:spcBef>
                <a:spcPts val="600"/>
              </a:spcBef>
              <a:buFont typeface="Arial" panose="020B0604020202020204" pitchFamily="34" charset="0"/>
              <a:buNone/>
              <a:defRPr lang="en-US" sz="1100" b="0" baseline="0" smtClean="0">
                <a:latin typeface="Arial" panose="020B0604020202020204" pitchFamily="34" charset="0"/>
                <a:ea typeface="+mj-ea"/>
                <a:cs typeface="Arial" panose="020B0604020202020204" pitchFamily="34" charset="0"/>
              </a:defRPr>
            </a:lvl1pPr>
            <a:lvl2pPr marL="514350" indent="-171450" defTabSz="685800">
              <a:lnSpc>
                <a:spcPct val="90000"/>
              </a:lnSpc>
              <a:spcBef>
                <a:spcPts val="375"/>
              </a:spcBef>
              <a:buFont typeface="Arial" panose="020B0604020202020204" pitchFamily="34" charset="0"/>
              <a:buChar char="•"/>
              <a:defRPr lang="en-US" smtClean="0"/>
            </a:lvl2pPr>
            <a:lvl3pPr marL="857250" indent="-171450" defTabSz="685800">
              <a:lnSpc>
                <a:spcPct val="90000"/>
              </a:lnSpc>
              <a:spcBef>
                <a:spcPts val="375"/>
              </a:spcBef>
              <a:buFont typeface="Arial" panose="020B0604020202020204" pitchFamily="34" charset="0"/>
              <a:buChar char="•"/>
              <a:defRPr lang="en-US" smtClean="0"/>
            </a:lvl3pPr>
            <a:lvl4pPr marL="1200150" indent="-171450" defTabSz="685800">
              <a:lnSpc>
                <a:spcPct val="90000"/>
              </a:lnSpc>
              <a:spcBef>
                <a:spcPts val="375"/>
              </a:spcBef>
              <a:buFont typeface="Arial" panose="020B0604020202020204" pitchFamily="34" charset="0"/>
              <a:buChar char="•"/>
              <a:defRPr lang="en-US" smtClean="0"/>
            </a:lvl4pPr>
            <a:lvl5pPr marL="1543050" indent="-171450" defTabSz="685800">
              <a:lnSpc>
                <a:spcPct val="90000"/>
              </a:lnSpc>
              <a:spcBef>
                <a:spcPts val="375"/>
              </a:spcBef>
              <a:buFont typeface="Arial" panose="020B0604020202020204" pitchFamily="34" charset="0"/>
              <a:buChar char="•"/>
              <a:defRPr lang="sv-SE"/>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endParaRPr lang="sv-SE" dirty="0"/>
          </a:p>
          <a:p>
            <a:r>
              <a:rPr lang="sv-SE" dirty="0"/>
              <a:t>För att kunna använda den nya studieavgiftshanteringen behöver den aktiveras för det utbildningstillfälle som den ska användas på. </a:t>
            </a:r>
          </a:p>
          <a:p>
            <a:r>
              <a:rPr lang="sv-SE" b="1" dirty="0"/>
              <a:t>Aktivering måste ske </a:t>
            </a:r>
            <a:r>
              <a:rPr lang="sv-SE" b="1" u="sng" dirty="0"/>
              <a:t>innan</a:t>
            </a:r>
            <a:r>
              <a:rPr lang="sv-SE" b="1" dirty="0"/>
              <a:t> antagna studenter förs över till Ladok från </a:t>
            </a:r>
            <a:r>
              <a:rPr lang="sv-SE" b="1" dirty="0" err="1"/>
              <a:t>NyA</a:t>
            </a:r>
            <a:r>
              <a:rPr lang="sv-SE" b="1" dirty="0"/>
              <a:t> för att hanteringen ska fungera på kurstillfällen och hela kurspaketeringstillfällen. </a:t>
            </a:r>
            <a:endParaRPr lang="sv-SE" dirty="0"/>
          </a:p>
          <a:p>
            <a:r>
              <a:rPr lang="sv-SE" dirty="0"/>
              <a:t>För att ett utbildningstillfälle ska kunna aktiveras måste det finnas information om studieavgift (inklusive första betalning) inlagt i utbildningsinformation och terminstider inlagda för de ingående terminerna</a:t>
            </a:r>
          </a:p>
          <a:p>
            <a:endParaRPr lang="sv-SE" b="1" dirty="0"/>
          </a:p>
        </p:txBody>
      </p:sp>
      <p:sp>
        <p:nvSpPr>
          <p:cNvPr id="17" name="Ellips 15">
            <a:extLst>
              <a:ext uri="{FF2B5EF4-FFF2-40B4-BE49-F238E27FC236}">
                <a16:creationId xmlns:a16="http://schemas.microsoft.com/office/drawing/2014/main" id="{A89D4661-D7E1-4F57-8197-1FB798092C17}"/>
              </a:ext>
            </a:extLst>
          </p:cNvPr>
          <p:cNvSpPr/>
          <p:nvPr/>
        </p:nvSpPr>
        <p:spPr>
          <a:xfrm>
            <a:off x="395119" y="2598014"/>
            <a:ext cx="186572" cy="186572"/>
          </a:xfrm>
          <a:prstGeom prst="ellipse">
            <a:avLst/>
          </a:prstGeom>
          <a:solidFill>
            <a:srgbClr val="C00000"/>
          </a:solidFill>
          <a:ln>
            <a:solidFill>
              <a:srgbClr val="9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b="1" dirty="0">
                <a:latin typeface="Arial" panose="020B0604020202020204" pitchFamily="34" charset="0"/>
                <a:cs typeface="Arial" panose="020B0604020202020204" pitchFamily="34" charset="0"/>
              </a:rPr>
              <a:t>!</a:t>
            </a:r>
          </a:p>
        </p:txBody>
      </p:sp>
      <p:graphicFrame>
        <p:nvGraphicFramePr>
          <p:cNvPr id="20" name="Table 6">
            <a:extLst>
              <a:ext uri="{FF2B5EF4-FFF2-40B4-BE49-F238E27FC236}">
                <a16:creationId xmlns:a16="http://schemas.microsoft.com/office/drawing/2014/main" id="{F28B0965-17D0-4119-B9E9-E9267C6E2D01}"/>
              </a:ext>
            </a:extLst>
          </p:cNvPr>
          <p:cNvGraphicFramePr>
            <a:graphicFrameLocks noGrp="1"/>
          </p:cNvGraphicFramePr>
          <p:nvPr>
            <p:extLst>
              <p:ext uri="{D42A27DB-BD31-4B8C-83A1-F6EECF244321}">
                <p14:modId xmlns:p14="http://schemas.microsoft.com/office/powerpoint/2010/main" val="2098513399"/>
              </p:ext>
            </p:extLst>
          </p:nvPr>
        </p:nvGraphicFramePr>
        <p:xfrm>
          <a:off x="490981" y="4953000"/>
          <a:ext cx="5735782" cy="1051560"/>
        </p:xfrm>
        <a:graphic>
          <a:graphicData uri="http://schemas.openxmlformats.org/drawingml/2006/table">
            <a:tbl>
              <a:tblPr firstRow="1" bandRow="1">
                <a:tableStyleId>{F5AB1C69-6EDB-4FF4-983F-18BD219EF322}</a:tableStyleId>
              </a:tblPr>
              <a:tblGrid>
                <a:gridCol w="4912938">
                  <a:extLst>
                    <a:ext uri="{9D8B030D-6E8A-4147-A177-3AD203B41FA5}">
                      <a16:colId xmlns:a16="http://schemas.microsoft.com/office/drawing/2014/main" val="3254201021"/>
                    </a:ext>
                  </a:extLst>
                </a:gridCol>
                <a:gridCol w="822844">
                  <a:extLst>
                    <a:ext uri="{9D8B030D-6E8A-4147-A177-3AD203B41FA5}">
                      <a16:colId xmlns:a16="http://schemas.microsoft.com/office/drawing/2014/main" val="1966758527"/>
                    </a:ext>
                  </a:extLst>
                </a:gridCol>
              </a:tblGrid>
              <a:tr h="258119">
                <a:tc>
                  <a:txBody>
                    <a:bodyPr/>
                    <a:lstStyle/>
                    <a:p>
                      <a:r>
                        <a:rPr lang="sv-SE" sz="1200" dirty="0">
                          <a:solidFill>
                            <a:sysClr val="windowText" lastClr="000000"/>
                          </a:solidFill>
                          <a:latin typeface="Arial" panose="020B0604020202020204" pitchFamily="34" charset="0"/>
                          <a:cs typeface="Arial" panose="020B0604020202020204" pitchFamily="34" charset="0"/>
                        </a:rPr>
                        <a:t>Innehåll</a:t>
                      </a:r>
                    </a:p>
                  </a:txBody>
                  <a:tcPr anchor="b">
                    <a:solidFill>
                      <a:schemeClr val="bg1"/>
                    </a:solidFill>
                  </a:tcPr>
                </a:tc>
                <a:tc>
                  <a:txBody>
                    <a:bodyPr/>
                    <a:lstStyle/>
                    <a:p>
                      <a:r>
                        <a:rPr lang="sv-SE" sz="900" b="0" dirty="0">
                          <a:solidFill>
                            <a:sysClr val="windowText" lastClr="000000"/>
                          </a:solidFill>
                          <a:latin typeface="Arial" panose="020B0604020202020204" pitchFamily="34" charset="0"/>
                          <a:cs typeface="Arial" panose="020B0604020202020204" pitchFamily="34" charset="0"/>
                        </a:rPr>
                        <a:t>Sida</a:t>
                      </a:r>
                      <a:endParaRPr lang="sv-SE" sz="1100" b="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13143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100" u="none" dirty="0">
                          <a:solidFill>
                            <a:schemeClr val="tx1"/>
                          </a:solidFill>
                          <a:latin typeface="Arial" panose="020B0604020202020204" pitchFamily="34" charset="0"/>
                          <a:cs typeface="Arial" panose="020B0604020202020204" pitchFamily="34" charset="0"/>
                          <a:hlinkClick r:id="rId4" action="ppaction://hlinksldjump"/>
                        </a:rPr>
                        <a:t>Aktivering av studieavgiftshanteringen på utbildningstillfällen</a:t>
                      </a:r>
                      <a:endParaRPr lang="sv-SE" sz="1100" u="none"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100" dirty="0">
                          <a:solidFill>
                            <a:schemeClr val="tx1"/>
                          </a:solidFill>
                          <a:latin typeface="Arial" panose="020B0604020202020204" pitchFamily="34" charset="0"/>
                          <a:cs typeface="Arial" panose="020B0604020202020204" pitchFamily="34" charset="0"/>
                        </a:rPr>
                        <a:t>2-3</a:t>
                      </a:r>
                    </a:p>
                  </a:txBody>
                  <a:tcPr anchor="ctr">
                    <a:lnB w="31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62375365"/>
                  </a:ext>
                </a:extLst>
              </a:tr>
              <a:tr h="2194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100" u="none" dirty="0">
                          <a:solidFill>
                            <a:schemeClr val="tx1"/>
                          </a:solidFill>
                          <a:latin typeface="Arial" panose="020B0604020202020204" pitchFamily="34" charset="0"/>
                          <a:cs typeface="Arial" panose="020B0604020202020204" pitchFamily="34" charset="0"/>
                          <a:hlinkClick r:id="rId5" action="ppaction://hlinksldjump"/>
                        </a:rPr>
                        <a:t>Aktivering av studieavgiftshanteringen för pågående utbildningstillfällen</a:t>
                      </a:r>
                      <a:endParaRPr lang="sv-SE" sz="1100" u="none" dirty="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solidFill>
                            <a:schemeClr val="tx1"/>
                          </a:solidFill>
                          <a:latin typeface="Arial" panose="020B0604020202020204" pitchFamily="34" charset="0"/>
                          <a:cs typeface="Arial" panose="020B0604020202020204" pitchFamily="34" charset="0"/>
                        </a:rPr>
                        <a:t>4</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2448636"/>
                  </a:ext>
                </a:extLst>
              </a:tr>
              <a:tr h="2194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100" u="none" dirty="0">
                          <a:solidFill>
                            <a:schemeClr val="tx1"/>
                          </a:solidFill>
                          <a:latin typeface="Arial" panose="020B0604020202020204" pitchFamily="34" charset="0"/>
                          <a:cs typeface="Arial" panose="020B0604020202020204" pitchFamily="34" charset="0"/>
                          <a:hlinkClick r:id="rId6" action="ppaction://hlinksldjump"/>
                        </a:rPr>
                        <a:t>Ändring av sista betalningsdag för flera utbildningstillfällen</a:t>
                      </a:r>
                      <a:endParaRPr lang="sv-SE" sz="1100" u="none" dirty="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100" dirty="0">
                          <a:solidFill>
                            <a:schemeClr val="tx1"/>
                          </a:solidFill>
                          <a:latin typeface="Arial" panose="020B0604020202020204" pitchFamily="34" charset="0"/>
                          <a:cs typeface="Arial" panose="020B0604020202020204" pitchFamily="34" charset="0"/>
                        </a:rPr>
                        <a:t>5-6</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87069117"/>
                  </a:ext>
                </a:extLst>
              </a:tr>
            </a:tbl>
          </a:graphicData>
        </a:graphic>
      </p:graphicFrame>
    </p:spTree>
    <p:extLst>
      <p:ext uri="{BB962C8B-B14F-4D97-AF65-F5344CB8AC3E}">
        <p14:creationId xmlns:p14="http://schemas.microsoft.com/office/powerpoint/2010/main" val="304771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38D08839-F350-4A16-1DEF-2EE46C31CD6B}"/>
              </a:ext>
            </a:extLst>
          </p:cNvPr>
          <p:cNvSpPr>
            <a:spLocks noGrp="1"/>
          </p:cNvSpPr>
          <p:nvPr>
            <p:ph type="body" sz="quarter" idx="39"/>
          </p:nvPr>
        </p:nvSpPr>
        <p:spPr>
          <a:xfrm>
            <a:off x="304918" y="1581998"/>
            <a:ext cx="5798999" cy="1415772"/>
          </a:xfrm>
        </p:spPr>
        <p:txBody>
          <a:bodyPr/>
          <a:lstStyle/>
          <a:p>
            <a:r>
              <a:rPr lang="sv-SE" b="1" dirty="0"/>
              <a:t>Hantering</a:t>
            </a:r>
          </a:p>
          <a:p>
            <a:pPr marL="228600" indent="-228600">
              <a:buFont typeface="+mj-lt"/>
              <a:buAutoNum type="arabicPeriod"/>
            </a:pPr>
            <a:r>
              <a:rPr lang="sv-SE" dirty="0"/>
              <a:t>Gå till </a:t>
            </a:r>
            <a:r>
              <a:rPr lang="sv-SE" b="1" dirty="0"/>
              <a:t>Studiedokumentation → Avancerat → Studieavgiftshantering</a:t>
            </a:r>
          </a:p>
          <a:p>
            <a:pPr marL="228600" indent="-228600">
              <a:buFont typeface="+mj-lt"/>
              <a:buAutoNum type="arabicPeriod"/>
            </a:pPr>
            <a:r>
              <a:rPr lang="sv-SE" dirty="0"/>
              <a:t>Välj fliken </a:t>
            </a:r>
            <a:r>
              <a:rPr lang="sv-SE" b="1" dirty="0"/>
              <a:t>Aktivering av utbildningstillfällen</a:t>
            </a:r>
            <a:endParaRPr lang="sv-SE" dirty="0"/>
          </a:p>
          <a:p>
            <a:pPr marL="228600" indent="-228600">
              <a:buFont typeface="+mj-lt"/>
              <a:buAutoNum type="arabicPeriod"/>
            </a:pPr>
            <a:r>
              <a:rPr lang="sv-SE" b="1" dirty="0"/>
              <a:t>Sök fram utbildningstillfällen </a:t>
            </a:r>
            <a:r>
              <a:rPr lang="sv-SE" dirty="0"/>
              <a:t>som du vill aktivera funktionaliteten för. Det går bara att söka fram tillfällen i status ”Påbörjad” och ”Komplett”</a:t>
            </a:r>
          </a:p>
          <a:p>
            <a:endParaRPr lang="sv-SE" dirty="0"/>
          </a:p>
        </p:txBody>
      </p:sp>
      <p:sp>
        <p:nvSpPr>
          <p:cNvPr id="3" name="Title 2">
            <a:extLst>
              <a:ext uri="{FF2B5EF4-FFF2-40B4-BE49-F238E27FC236}">
                <a16:creationId xmlns:a16="http://schemas.microsoft.com/office/drawing/2014/main" id="{0671A8ED-B42A-48BC-B2A0-7CE0D11F927D}"/>
              </a:ext>
            </a:extLst>
          </p:cNvPr>
          <p:cNvSpPr>
            <a:spLocks noGrp="1"/>
          </p:cNvSpPr>
          <p:nvPr>
            <p:ph type="ctrTitle"/>
          </p:nvPr>
        </p:nvSpPr>
        <p:spPr/>
        <p:txBody>
          <a:bodyPr/>
          <a:lstStyle/>
          <a:p>
            <a:r>
              <a:rPr lang="sv-SE" dirty="0"/>
              <a:t>Aktivering av studieavgiftshantering på utbildningstillfällen </a:t>
            </a:r>
          </a:p>
        </p:txBody>
      </p:sp>
      <p:sp>
        <p:nvSpPr>
          <p:cNvPr id="4" name="Slide Number Placeholder 3">
            <a:extLst>
              <a:ext uri="{FF2B5EF4-FFF2-40B4-BE49-F238E27FC236}">
                <a16:creationId xmlns:a16="http://schemas.microsoft.com/office/drawing/2014/main" id="{19F802FB-CE64-4283-9BB1-6A4A2EBDE22F}"/>
              </a:ext>
            </a:extLst>
          </p:cNvPr>
          <p:cNvSpPr>
            <a:spLocks noGrp="1"/>
          </p:cNvSpPr>
          <p:nvPr>
            <p:ph type="sldNum" sz="quarter" idx="40"/>
          </p:nvPr>
        </p:nvSpPr>
        <p:spPr/>
        <p:txBody>
          <a:bodyPr/>
          <a:lstStyle/>
          <a:p>
            <a:fld id="{F3F4DCA2-53CA-48AF-BF1A-13BEFD9BD817}" type="slidenum">
              <a:rPr lang="sv-SE" smtClean="0"/>
              <a:t>2</a:t>
            </a:fld>
            <a:endParaRPr lang="sv-SE"/>
          </a:p>
        </p:txBody>
      </p:sp>
      <p:sp>
        <p:nvSpPr>
          <p:cNvPr id="5" name="Platshållare för innehåll 4">
            <a:extLst>
              <a:ext uri="{FF2B5EF4-FFF2-40B4-BE49-F238E27FC236}">
                <a16:creationId xmlns:a16="http://schemas.microsoft.com/office/drawing/2014/main" id="{91615F5B-3E2F-1DEA-9644-83505C6C004C}"/>
              </a:ext>
            </a:extLst>
          </p:cNvPr>
          <p:cNvSpPr>
            <a:spLocks noGrp="1"/>
          </p:cNvSpPr>
          <p:nvPr>
            <p:ph sz="quarter" idx="41"/>
          </p:nvPr>
        </p:nvSpPr>
        <p:spPr>
          <a:xfrm>
            <a:off x="1" y="630119"/>
            <a:ext cx="6857999" cy="740918"/>
          </a:xfrm>
        </p:spPr>
        <p:txBody>
          <a:bodyPr/>
          <a:lstStyle/>
          <a:p>
            <a:pPr marL="0" indent="0">
              <a:buNone/>
            </a:pPr>
            <a:r>
              <a:rPr lang="sv-SE" dirty="0"/>
              <a:t>Funktionaliteten för ny studieavgiftshantering måste aktiveras enligt beskrivningen här innan studenterna antas.</a:t>
            </a:r>
          </a:p>
        </p:txBody>
      </p:sp>
      <p:pic>
        <p:nvPicPr>
          <p:cNvPr id="7" name="Picture 6">
            <a:extLst>
              <a:ext uri="{FF2B5EF4-FFF2-40B4-BE49-F238E27FC236}">
                <a16:creationId xmlns:a16="http://schemas.microsoft.com/office/drawing/2014/main" id="{E36EC1EC-1442-4D41-B9B5-D07B70D38228}"/>
              </a:ext>
            </a:extLst>
          </p:cNvPr>
          <p:cNvPicPr>
            <a:picLocks noChangeAspect="1"/>
          </p:cNvPicPr>
          <p:nvPr/>
        </p:nvPicPr>
        <p:blipFill rotWithShape="1">
          <a:blip r:embed="rId2"/>
          <a:srcRect r="4356" b="14920"/>
          <a:stretch/>
        </p:blipFill>
        <p:spPr>
          <a:xfrm>
            <a:off x="0" y="2997770"/>
            <a:ext cx="6858000" cy="2554202"/>
          </a:xfrm>
          <a:prstGeom prst="rect">
            <a:avLst/>
          </a:prstGeom>
        </p:spPr>
      </p:pic>
      <p:sp>
        <p:nvSpPr>
          <p:cNvPr id="8" name="Text Placeholder 5">
            <a:extLst>
              <a:ext uri="{FF2B5EF4-FFF2-40B4-BE49-F238E27FC236}">
                <a16:creationId xmlns:a16="http://schemas.microsoft.com/office/drawing/2014/main" id="{7B27EFDA-5133-4FBC-9324-6F63FA0F1033}"/>
              </a:ext>
            </a:extLst>
          </p:cNvPr>
          <p:cNvSpPr txBox="1">
            <a:spLocks/>
          </p:cNvSpPr>
          <p:nvPr/>
        </p:nvSpPr>
        <p:spPr>
          <a:xfrm>
            <a:off x="1262581" y="37986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9" name="Text Placeholder 5">
            <a:extLst>
              <a:ext uri="{FF2B5EF4-FFF2-40B4-BE49-F238E27FC236}">
                <a16:creationId xmlns:a16="http://schemas.microsoft.com/office/drawing/2014/main" id="{2BB127A5-DACF-4EA6-832B-7B13D7530906}"/>
              </a:ext>
            </a:extLst>
          </p:cNvPr>
          <p:cNvSpPr txBox="1">
            <a:spLocks/>
          </p:cNvSpPr>
          <p:nvPr/>
        </p:nvSpPr>
        <p:spPr>
          <a:xfrm>
            <a:off x="6487504" y="423617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10" name="Text Placeholder 6">
            <a:extLst>
              <a:ext uri="{FF2B5EF4-FFF2-40B4-BE49-F238E27FC236}">
                <a16:creationId xmlns:a16="http://schemas.microsoft.com/office/drawing/2014/main" id="{125B4E2A-D089-43F0-92BD-B7EF1798CA46}"/>
              </a:ext>
            </a:extLst>
          </p:cNvPr>
          <p:cNvSpPr txBox="1">
            <a:spLocks/>
          </p:cNvSpPr>
          <p:nvPr/>
        </p:nvSpPr>
        <p:spPr>
          <a:xfrm>
            <a:off x="4022540" y="319294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1" name="Rectangle 10">
            <a:extLst>
              <a:ext uri="{FF2B5EF4-FFF2-40B4-BE49-F238E27FC236}">
                <a16:creationId xmlns:a16="http://schemas.microsoft.com/office/drawing/2014/main" id="{2630EBD1-2744-413E-AC3C-B7134DA2A2DA}"/>
              </a:ext>
            </a:extLst>
          </p:cNvPr>
          <p:cNvSpPr/>
          <p:nvPr/>
        </p:nvSpPr>
        <p:spPr>
          <a:xfrm>
            <a:off x="2830299" y="4812515"/>
            <a:ext cx="3273617" cy="9411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tx1"/>
                </a:solidFill>
                <a:latin typeface="Arial" panose="020B0604020202020204" pitchFamily="34" charset="0"/>
                <a:cs typeface="Arial" panose="020B0604020202020204" pitchFamily="34" charset="0"/>
              </a:rPr>
              <a:t>Det finns flera sätt att söka fram de utbildningstillfällen som studieavgiftshanteringen ska aktiveras på. Du kan t ex söka fram alla utbildningstillfällen för en viss period eller en viss antagningsomgång</a:t>
            </a:r>
          </a:p>
        </p:txBody>
      </p:sp>
      <p:cxnSp>
        <p:nvCxnSpPr>
          <p:cNvPr id="12" name="Straight Arrow Connector 11">
            <a:extLst>
              <a:ext uri="{FF2B5EF4-FFF2-40B4-BE49-F238E27FC236}">
                <a16:creationId xmlns:a16="http://schemas.microsoft.com/office/drawing/2014/main" id="{C8D9E882-7D34-48D9-A1B6-3C2E0D0966CE}"/>
              </a:ext>
            </a:extLst>
          </p:cNvPr>
          <p:cNvCxnSpPr>
            <a:cxnSpLocks/>
            <a:stCxn id="11" idx="0"/>
          </p:cNvCxnSpPr>
          <p:nvPr/>
        </p:nvCxnSpPr>
        <p:spPr>
          <a:xfrm flipH="1" flipV="1">
            <a:off x="4395393" y="4357433"/>
            <a:ext cx="71715" cy="455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B963CC7-5B84-4129-ACCC-E6141C6F76A8}"/>
              </a:ext>
            </a:extLst>
          </p:cNvPr>
          <p:cNvCxnSpPr>
            <a:cxnSpLocks/>
            <a:stCxn id="11" idx="0"/>
          </p:cNvCxnSpPr>
          <p:nvPr/>
        </p:nvCxnSpPr>
        <p:spPr>
          <a:xfrm flipH="1" flipV="1">
            <a:off x="2197917" y="4357433"/>
            <a:ext cx="2269191" cy="455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29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FB90F5-0E38-4F2F-907C-26F4AEA40A09}"/>
              </a:ext>
            </a:extLst>
          </p:cNvPr>
          <p:cNvPicPr>
            <a:picLocks noChangeAspect="1"/>
          </p:cNvPicPr>
          <p:nvPr/>
        </p:nvPicPr>
        <p:blipFill rotWithShape="1">
          <a:blip r:embed="rId2"/>
          <a:srcRect t="14606" r="15442"/>
          <a:stretch/>
        </p:blipFill>
        <p:spPr>
          <a:xfrm>
            <a:off x="41000" y="2748250"/>
            <a:ext cx="6776000" cy="2898916"/>
          </a:xfrm>
          <a:prstGeom prst="rect">
            <a:avLst/>
          </a:prstGeom>
        </p:spPr>
      </p:pic>
      <p:sp>
        <p:nvSpPr>
          <p:cNvPr id="5" name="Text Placeholder 4">
            <a:extLst>
              <a:ext uri="{FF2B5EF4-FFF2-40B4-BE49-F238E27FC236}">
                <a16:creationId xmlns:a16="http://schemas.microsoft.com/office/drawing/2014/main" id="{38624E79-5EC0-47A0-B71F-B6C7BD0A3F7D}"/>
              </a:ext>
            </a:extLst>
          </p:cNvPr>
          <p:cNvSpPr>
            <a:spLocks noGrp="1"/>
          </p:cNvSpPr>
          <p:nvPr>
            <p:ph type="body" sz="quarter" idx="39"/>
          </p:nvPr>
        </p:nvSpPr>
        <p:spPr/>
        <p:txBody>
          <a:bodyPr/>
          <a:lstStyle/>
          <a:p>
            <a:pPr marL="228600" indent="-228600">
              <a:buAutoNum type="arabicPeriod" startAt="4"/>
            </a:pPr>
            <a:r>
              <a:rPr lang="sv-SE" b="1" dirty="0"/>
              <a:t>Markera</a:t>
            </a:r>
            <a:r>
              <a:rPr lang="sv-SE" dirty="0"/>
              <a:t> de utbildningar som du vill aktivera studieavgiftshanteringen för</a:t>
            </a:r>
          </a:p>
          <a:p>
            <a:pPr marL="228600" indent="-228600">
              <a:buAutoNum type="arabicPeriod" startAt="4"/>
            </a:pPr>
            <a:r>
              <a:rPr lang="sv-SE" dirty="0"/>
              <a:t>Klicka på </a:t>
            </a:r>
            <a:r>
              <a:rPr lang="sv-SE" b="1" dirty="0" err="1"/>
              <a:t>Masshantera</a:t>
            </a:r>
            <a:r>
              <a:rPr lang="sv-SE" b="1" dirty="0"/>
              <a:t> aktivera</a:t>
            </a:r>
          </a:p>
          <a:p>
            <a:pPr marL="228600" indent="-228600">
              <a:buAutoNum type="arabicPeriod" startAt="6"/>
            </a:pPr>
            <a:r>
              <a:rPr lang="sv-SE" dirty="0"/>
              <a:t>I dialogrutan: Klicka på </a:t>
            </a:r>
            <a:r>
              <a:rPr lang="sv-SE" b="1" dirty="0"/>
              <a:t>Aktivera</a:t>
            </a:r>
            <a:br>
              <a:rPr lang="sv-SE" b="1" dirty="0"/>
            </a:br>
            <a:endParaRPr lang="sv-SE" b="1" dirty="0"/>
          </a:p>
          <a:p>
            <a:r>
              <a:rPr lang="sv-SE" dirty="0"/>
              <a:t>Den nya avgiftshanteringen är nu aktiverad på valda utbildningstillfällen som inte har hinder för aktivering</a:t>
            </a:r>
          </a:p>
        </p:txBody>
      </p:sp>
      <p:sp>
        <p:nvSpPr>
          <p:cNvPr id="4" name="Title 3">
            <a:extLst>
              <a:ext uri="{FF2B5EF4-FFF2-40B4-BE49-F238E27FC236}">
                <a16:creationId xmlns:a16="http://schemas.microsoft.com/office/drawing/2014/main" id="{78205FD2-64AA-4B02-93E6-56E4AA69B22D}"/>
              </a:ext>
            </a:extLst>
          </p:cNvPr>
          <p:cNvSpPr>
            <a:spLocks noGrp="1"/>
          </p:cNvSpPr>
          <p:nvPr>
            <p:ph type="ctrTitle"/>
          </p:nvPr>
        </p:nvSpPr>
        <p:spPr/>
        <p:txBody>
          <a:bodyPr/>
          <a:lstStyle/>
          <a:p>
            <a:r>
              <a:rPr lang="sv-SE" dirty="0"/>
              <a:t>Aktivering av studieavgiftshantering på utbildningstillfällen </a:t>
            </a:r>
            <a:r>
              <a:rPr lang="sv-SE" b="0" dirty="0"/>
              <a:t>(forts.) </a:t>
            </a:r>
          </a:p>
        </p:txBody>
      </p:sp>
      <p:sp>
        <p:nvSpPr>
          <p:cNvPr id="10" name="Platshållare för bildnummer 2">
            <a:extLst>
              <a:ext uri="{FF2B5EF4-FFF2-40B4-BE49-F238E27FC236}">
                <a16:creationId xmlns:a16="http://schemas.microsoft.com/office/drawing/2014/main" id="{DD950302-F321-4559-B1B0-6AF4072315F7}"/>
              </a:ext>
            </a:extLst>
          </p:cNvPr>
          <p:cNvSpPr>
            <a:spLocks noGrp="1"/>
          </p:cNvSpPr>
          <p:nvPr>
            <p:ph type="sldNum" sz="quarter" idx="40"/>
          </p:nvPr>
        </p:nvSpPr>
        <p:spPr/>
        <p:txBody>
          <a:bodyPr/>
          <a:lstStyle/>
          <a:p>
            <a:fld id="{9BBD4751-B039-4BCE-BF0F-DBCB9EB0D7EF}" type="slidenum">
              <a:rPr lang="sv-SE" smtClean="0"/>
              <a:t>3</a:t>
            </a:fld>
            <a:endParaRPr lang="sv-SE" dirty="0"/>
          </a:p>
        </p:txBody>
      </p:sp>
      <p:sp>
        <p:nvSpPr>
          <p:cNvPr id="7" name="Text Placeholder 5">
            <a:extLst>
              <a:ext uri="{FF2B5EF4-FFF2-40B4-BE49-F238E27FC236}">
                <a16:creationId xmlns:a16="http://schemas.microsoft.com/office/drawing/2014/main" id="{F57F7FD8-E0B5-4AB8-9DCE-6FFC1F0F04D1}"/>
              </a:ext>
            </a:extLst>
          </p:cNvPr>
          <p:cNvSpPr txBox="1">
            <a:spLocks/>
          </p:cNvSpPr>
          <p:nvPr/>
        </p:nvSpPr>
        <p:spPr>
          <a:xfrm>
            <a:off x="322323" y="4183634"/>
            <a:ext cx="270000"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8" name="Text Placeholder 5">
            <a:extLst>
              <a:ext uri="{FF2B5EF4-FFF2-40B4-BE49-F238E27FC236}">
                <a16:creationId xmlns:a16="http://schemas.microsoft.com/office/drawing/2014/main" id="{C9DB2450-8B1A-4C98-B9EE-D22E178B95BA}"/>
              </a:ext>
            </a:extLst>
          </p:cNvPr>
          <p:cNvSpPr txBox="1">
            <a:spLocks/>
          </p:cNvSpPr>
          <p:nvPr/>
        </p:nvSpPr>
        <p:spPr>
          <a:xfrm>
            <a:off x="1110861" y="3862497"/>
            <a:ext cx="270000"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
        <p:nvSpPr>
          <p:cNvPr id="9" name="Text Placeholder 4">
            <a:extLst>
              <a:ext uri="{FF2B5EF4-FFF2-40B4-BE49-F238E27FC236}">
                <a16:creationId xmlns:a16="http://schemas.microsoft.com/office/drawing/2014/main" id="{83985700-8F2E-4820-9C8C-6530A1A87147}"/>
              </a:ext>
            </a:extLst>
          </p:cNvPr>
          <p:cNvSpPr txBox="1">
            <a:spLocks/>
          </p:cNvSpPr>
          <p:nvPr/>
        </p:nvSpPr>
        <p:spPr>
          <a:xfrm>
            <a:off x="322323" y="5717379"/>
            <a:ext cx="3124081" cy="783940"/>
          </a:xfrm>
          <a:prstGeom prst="rect">
            <a:avLst/>
          </a:prstGeom>
          <a:ln>
            <a:solidFill>
              <a:schemeClr val="tx1"/>
            </a:solidFill>
          </a:ln>
        </p:spPr>
        <p:txBody>
          <a:bodyPr wrap="square">
            <a:no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Expandera raden genom att klicka på pilen. Här kan du se föreslagna studieavgiftsperioder med omfattning, belopp att betala samt sista betalningsdag.</a:t>
            </a:r>
          </a:p>
        </p:txBody>
      </p:sp>
      <p:cxnSp>
        <p:nvCxnSpPr>
          <p:cNvPr id="6" name="Straight Arrow Connector 5">
            <a:extLst>
              <a:ext uri="{FF2B5EF4-FFF2-40B4-BE49-F238E27FC236}">
                <a16:creationId xmlns:a16="http://schemas.microsoft.com/office/drawing/2014/main" id="{6E2B4ADA-625E-48A4-86C7-F8CF5F9FBBEC}"/>
              </a:ext>
            </a:extLst>
          </p:cNvPr>
          <p:cNvCxnSpPr>
            <a:cxnSpLocks/>
          </p:cNvCxnSpPr>
          <p:nvPr/>
        </p:nvCxnSpPr>
        <p:spPr>
          <a:xfrm flipH="1" flipV="1">
            <a:off x="453633" y="5088472"/>
            <a:ext cx="412858" cy="6289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F100383-6B17-41B9-A408-25C43E185265}"/>
              </a:ext>
            </a:extLst>
          </p:cNvPr>
          <p:cNvSpPr/>
          <p:nvPr/>
        </p:nvSpPr>
        <p:spPr>
          <a:xfrm>
            <a:off x="3669448" y="6142784"/>
            <a:ext cx="2565779" cy="106096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tx1"/>
                </a:solidFill>
                <a:latin typeface="Arial" panose="020B0604020202020204" pitchFamily="34" charset="0"/>
                <a:cs typeface="Arial" panose="020B0604020202020204" pitchFamily="34" charset="0"/>
              </a:rPr>
              <a:t>Studieavgiftsperioder skapas för den yttersta kurspaketeringen. För att en faktura ska kunna skapas för en kurs som lyfts ut från program måste kurstillfället vara aktiverat för ny hantering</a:t>
            </a:r>
          </a:p>
        </p:txBody>
      </p:sp>
      <p:cxnSp>
        <p:nvCxnSpPr>
          <p:cNvPr id="14" name="Straight Arrow Connector 13">
            <a:extLst>
              <a:ext uri="{FF2B5EF4-FFF2-40B4-BE49-F238E27FC236}">
                <a16:creationId xmlns:a16="http://schemas.microsoft.com/office/drawing/2014/main" id="{ADD44664-9A67-4EBD-826B-E5343ABC74D4}"/>
              </a:ext>
            </a:extLst>
          </p:cNvPr>
          <p:cNvCxnSpPr>
            <a:cxnSpLocks/>
            <a:stCxn id="2" idx="0"/>
          </p:cNvCxnSpPr>
          <p:nvPr/>
        </p:nvCxnSpPr>
        <p:spPr>
          <a:xfrm flipV="1">
            <a:off x="4952338" y="5075572"/>
            <a:ext cx="552733" cy="10672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ontent Placeholder 3">
            <a:extLst>
              <a:ext uri="{FF2B5EF4-FFF2-40B4-BE49-F238E27FC236}">
                <a16:creationId xmlns:a16="http://schemas.microsoft.com/office/drawing/2014/main" id="{F3D29D43-C0D8-4A09-8152-020D7EE33F51}"/>
              </a:ext>
            </a:extLst>
          </p:cNvPr>
          <p:cNvSpPr txBox="1">
            <a:spLocks/>
          </p:cNvSpPr>
          <p:nvPr/>
        </p:nvSpPr>
        <p:spPr>
          <a:xfrm>
            <a:off x="690896" y="7974487"/>
            <a:ext cx="5610225" cy="981071"/>
          </a:xfrm>
          <a:prstGeom prst="rect">
            <a:avLst/>
          </a:prstGeom>
          <a:solidFill>
            <a:schemeClr val="bg1">
              <a:lumMod val="75000"/>
              <a:alpha val="23922"/>
            </a:schemeClr>
          </a:solidFill>
          <a:ln w="6350">
            <a:solidFill>
              <a:schemeClr val="bg1">
                <a:lumMod val="65000"/>
              </a:schemeClr>
            </a:solidFill>
          </a:ln>
        </p:spPr>
        <p:txBody>
          <a:bodyPr wrap="square" lIns="216000" tIns="216000" rIns="144000" bIns="216000" anchor="ctr">
            <a:noAutofit/>
          </a:bodyPr>
          <a:lstStyle>
            <a:lvl1pPr indent="0" defTabSz="685800">
              <a:lnSpc>
                <a:spcPct val="100000"/>
              </a:lnSpc>
              <a:spcBef>
                <a:spcPts val="600"/>
              </a:spcBef>
              <a:buFont typeface="Arial" panose="020B0604020202020204" pitchFamily="34" charset="0"/>
              <a:buNone/>
              <a:defRPr lang="en-US" sz="1100" b="0" baseline="0" smtClean="0">
                <a:latin typeface="Arial" panose="020B0604020202020204" pitchFamily="34" charset="0"/>
                <a:ea typeface="+mj-ea"/>
                <a:cs typeface="Arial" panose="020B0604020202020204" pitchFamily="34" charset="0"/>
              </a:defRPr>
            </a:lvl1pPr>
            <a:lvl2pPr marL="514350" indent="-171450" defTabSz="685800">
              <a:lnSpc>
                <a:spcPct val="90000"/>
              </a:lnSpc>
              <a:spcBef>
                <a:spcPts val="375"/>
              </a:spcBef>
              <a:buFont typeface="Arial" panose="020B0604020202020204" pitchFamily="34" charset="0"/>
              <a:buChar char="•"/>
              <a:defRPr lang="en-US" smtClean="0"/>
            </a:lvl2pPr>
            <a:lvl3pPr marL="857250" indent="-171450" defTabSz="685800">
              <a:lnSpc>
                <a:spcPct val="90000"/>
              </a:lnSpc>
              <a:spcBef>
                <a:spcPts val="375"/>
              </a:spcBef>
              <a:buFont typeface="Arial" panose="020B0604020202020204" pitchFamily="34" charset="0"/>
              <a:buChar char="•"/>
              <a:defRPr lang="en-US" smtClean="0"/>
            </a:lvl3pPr>
            <a:lvl4pPr marL="1200150" indent="-171450" defTabSz="685800">
              <a:lnSpc>
                <a:spcPct val="90000"/>
              </a:lnSpc>
              <a:spcBef>
                <a:spcPts val="375"/>
              </a:spcBef>
              <a:buFont typeface="Arial" panose="020B0604020202020204" pitchFamily="34" charset="0"/>
              <a:buChar char="•"/>
              <a:defRPr lang="en-US" smtClean="0"/>
            </a:lvl4pPr>
            <a:lvl5pPr marL="1543050" indent="-171450" defTabSz="685800">
              <a:lnSpc>
                <a:spcPct val="90000"/>
              </a:lnSpc>
              <a:spcBef>
                <a:spcPts val="375"/>
              </a:spcBef>
              <a:buFont typeface="Arial" panose="020B0604020202020204" pitchFamily="34" charset="0"/>
              <a:buChar char="•"/>
              <a:defRPr lang="sv-SE"/>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r>
              <a:rPr lang="sv-SE" dirty="0"/>
              <a:t>Ett tillfälle får automatiskt ny studieavgiftshantering om något av utbildningens (d v s med samma kurs-eller programkod) tillfällen tidigare har aktiverats. Därmed kommer behovet av manuell aktivering att minska med tiden.</a:t>
            </a:r>
          </a:p>
          <a:p>
            <a:r>
              <a:rPr lang="sv-SE" dirty="0"/>
              <a:t>Om ni inte vill att nya tillfällen ska aktiveras automatiskt kan lärosätet stänga av funktionen, </a:t>
            </a:r>
            <a:r>
              <a:rPr lang="sv-SE" dirty="0">
                <a:hlinkClick r:id="rId3"/>
              </a:rPr>
              <a:t>läs mer i lathunden Studieavgifter: Inställningar</a:t>
            </a:r>
            <a:endParaRPr lang="sv-SE" dirty="0"/>
          </a:p>
        </p:txBody>
      </p:sp>
      <p:sp>
        <p:nvSpPr>
          <p:cNvPr id="16" name="Ellips 15">
            <a:extLst>
              <a:ext uri="{FF2B5EF4-FFF2-40B4-BE49-F238E27FC236}">
                <a16:creationId xmlns:a16="http://schemas.microsoft.com/office/drawing/2014/main" id="{D7D37D66-B36D-4580-AC86-EAFE8E8C09AD}"/>
              </a:ext>
            </a:extLst>
          </p:cNvPr>
          <p:cNvSpPr/>
          <p:nvPr/>
        </p:nvSpPr>
        <p:spPr>
          <a:xfrm>
            <a:off x="592323" y="7882574"/>
            <a:ext cx="186572" cy="186572"/>
          </a:xfrm>
          <a:prstGeom prst="ellipse">
            <a:avLst/>
          </a:prstGeom>
          <a:solidFill>
            <a:srgbClr val="C00000"/>
          </a:solidFill>
          <a:ln>
            <a:solidFill>
              <a:srgbClr val="9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7649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5921DB9-AEC5-4A1B-8444-DE9D1FBB307A}"/>
              </a:ext>
            </a:extLst>
          </p:cNvPr>
          <p:cNvSpPr>
            <a:spLocks noGrp="1"/>
          </p:cNvSpPr>
          <p:nvPr>
            <p:ph type="body" sz="quarter" idx="39"/>
          </p:nvPr>
        </p:nvSpPr>
        <p:spPr>
          <a:xfrm>
            <a:off x="304918" y="1779116"/>
            <a:ext cx="5798999" cy="1585049"/>
          </a:xfrm>
        </p:spPr>
        <p:txBody>
          <a:bodyPr/>
          <a:lstStyle/>
          <a:p>
            <a:pPr marL="228600" indent="-228600">
              <a:buAutoNum type="arabicPeriod"/>
            </a:pPr>
            <a:r>
              <a:rPr lang="sv-SE" b="1" dirty="0"/>
              <a:t>Sök utbildningstillfällen </a:t>
            </a:r>
            <a:r>
              <a:rPr lang="sv-SE" dirty="0"/>
              <a:t>som ska aktiveras (</a:t>
            </a:r>
            <a:r>
              <a:rPr lang="sv-SE" dirty="0">
                <a:hlinkClick r:id="rId2" action="ppaction://hlinksldjump"/>
              </a:rPr>
              <a:t>steg 1-3 på sida 2</a:t>
            </a:r>
            <a:r>
              <a:rPr lang="sv-SE" dirty="0"/>
              <a:t>)</a:t>
            </a:r>
          </a:p>
          <a:p>
            <a:pPr marL="228600" indent="-228600">
              <a:buAutoNum type="arabicPeriod"/>
            </a:pPr>
            <a:r>
              <a:rPr lang="sv-SE" dirty="0"/>
              <a:t>Fäll ut det tillfälle som du vill aktivera funktionaliteten för</a:t>
            </a:r>
          </a:p>
          <a:p>
            <a:pPr marL="228600" indent="-228600">
              <a:buAutoNum type="arabicPeriod"/>
            </a:pPr>
            <a:r>
              <a:rPr lang="sv-SE" dirty="0"/>
              <a:t>Klicka på ”Aktivera fr. o. m. #X” (systemet visar vid X från vilken faktura aktivering är möjlig)</a:t>
            </a:r>
          </a:p>
          <a:p>
            <a:endParaRPr lang="sv-SE" dirty="0"/>
          </a:p>
          <a:p>
            <a:r>
              <a:rPr lang="sv-SE" dirty="0"/>
              <a:t>Utbildningstillfället har nu den nya hanteringen från och med nästkommande termin. Tidigare terminer hanteras på gammalt sätt.</a:t>
            </a:r>
          </a:p>
        </p:txBody>
      </p:sp>
      <p:sp>
        <p:nvSpPr>
          <p:cNvPr id="3" name="Title 2">
            <a:extLst>
              <a:ext uri="{FF2B5EF4-FFF2-40B4-BE49-F238E27FC236}">
                <a16:creationId xmlns:a16="http://schemas.microsoft.com/office/drawing/2014/main" id="{854CDC78-D91E-4EA8-B397-FEF7A0068C7A}"/>
              </a:ext>
            </a:extLst>
          </p:cNvPr>
          <p:cNvSpPr>
            <a:spLocks noGrp="1"/>
          </p:cNvSpPr>
          <p:nvPr>
            <p:ph type="ctrTitle"/>
          </p:nvPr>
        </p:nvSpPr>
        <p:spPr/>
        <p:txBody>
          <a:bodyPr/>
          <a:lstStyle/>
          <a:p>
            <a:r>
              <a:rPr lang="sv-SE" dirty="0"/>
              <a:t>Aktivering av hantering för pågående utbildningstillfällen </a:t>
            </a:r>
          </a:p>
        </p:txBody>
      </p:sp>
      <p:sp>
        <p:nvSpPr>
          <p:cNvPr id="4" name="Slide Number Placeholder 3">
            <a:extLst>
              <a:ext uri="{FF2B5EF4-FFF2-40B4-BE49-F238E27FC236}">
                <a16:creationId xmlns:a16="http://schemas.microsoft.com/office/drawing/2014/main" id="{2AA663A6-FB4F-4149-BC87-F07C2CECF5D4}"/>
              </a:ext>
            </a:extLst>
          </p:cNvPr>
          <p:cNvSpPr>
            <a:spLocks noGrp="1"/>
          </p:cNvSpPr>
          <p:nvPr>
            <p:ph type="sldNum" sz="quarter" idx="40"/>
          </p:nvPr>
        </p:nvSpPr>
        <p:spPr/>
        <p:txBody>
          <a:bodyPr/>
          <a:lstStyle/>
          <a:p>
            <a:fld id="{F3F4DCA2-53CA-48AF-BF1A-13BEFD9BD817}" type="slidenum">
              <a:rPr lang="sv-SE" smtClean="0"/>
              <a:t>4</a:t>
            </a:fld>
            <a:endParaRPr lang="sv-SE"/>
          </a:p>
        </p:txBody>
      </p:sp>
      <p:sp>
        <p:nvSpPr>
          <p:cNvPr id="5" name="Content Placeholder 4">
            <a:extLst>
              <a:ext uri="{FF2B5EF4-FFF2-40B4-BE49-F238E27FC236}">
                <a16:creationId xmlns:a16="http://schemas.microsoft.com/office/drawing/2014/main" id="{4ED77D76-F61B-4C28-B089-00B82099BBFA}"/>
              </a:ext>
            </a:extLst>
          </p:cNvPr>
          <p:cNvSpPr>
            <a:spLocks noGrp="1"/>
          </p:cNvSpPr>
          <p:nvPr>
            <p:ph sz="quarter" idx="41"/>
          </p:nvPr>
        </p:nvSpPr>
        <p:spPr>
          <a:xfrm>
            <a:off x="1" y="630119"/>
            <a:ext cx="6857999" cy="893267"/>
          </a:xfrm>
        </p:spPr>
        <p:txBody>
          <a:bodyPr/>
          <a:lstStyle/>
          <a:p>
            <a:pPr marL="0" indent="0">
              <a:buNone/>
            </a:pPr>
            <a:r>
              <a:rPr lang="sv-SE" dirty="0"/>
              <a:t>De utbildningstillfällen som redan har deltagare kan aktiveras från och med nästkommande termin (under HT23 kan alltså den nya hanteringen aktiveras fr.o.m. VT24). Det går inte att aktivera kurser som har deltagare.</a:t>
            </a:r>
          </a:p>
        </p:txBody>
      </p:sp>
      <p:grpSp>
        <p:nvGrpSpPr>
          <p:cNvPr id="10" name="Grupp 9">
            <a:extLst>
              <a:ext uri="{FF2B5EF4-FFF2-40B4-BE49-F238E27FC236}">
                <a16:creationId xmlns:a16="http://schemas.microsoft.com/office/drawing/2014/main" id="{05B75647-DF74-B46E-BA61-70988B42EF9E}"/>
              </a:ext>
            </a:extLst>
          </p:cNvPr>
          <p:cNvGrpSpPr/>
          <p:nvPr/>
        </p:nvGrpSpPr>
        <p:grpSpPr>
          <a:xfrm>
            <a:off x="0" y="3619895"/>
            <a:ext cx="6858001" cy="3800080"/>
            <a:chOff x="0" y="3619895"/>
            <a:chExt cx="6858001" cy="3800080"/>
          </a:xfrm>
        </p:grpSpPr>
        <p:sp>
          <p:nvSpPr>
            <p:cNvPr id="7" name="Rektangel 6">
              <a:extLst>
                <a:ext uri="{FF2B5EF4-FFF2-40B4-BE49-F238E27FC236}">
                  <a16:creationId xmlns:a16="http://schemas.microsoft.com/office/drawing/2014/main" id="{CEF6B01A-FB47-30E7-9277-ED6C8044D963}"/>
                </a:ext>
              </a:extLst>
            </p:cNvPr>
            <p:cNvSpPr/>
            <p:nvPr/>
          </p:nvSpPr>
          <p:spPr>
            <a:xfrm>
              <a:off x="0" y="3619895"/>
              <a:ext cx="1704975" cy="3800080"/>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Picture 5">
              <a:extLst>
                <a:ext uri="{FF2B5EF4-FFF2-40B4-BE49-F238E27FC236}">
                  <a16:creationId xmlns:a16="http://schemas.microsoft.com/office/drawing/2014/main" id="{FE207F8F-C178-4B5F-B0C8-C5D01354A83C}"/>
                </a:ext>
              </a:extLst>
            </p:cNvPr>
            <p:cNvPicPr>
              <a:picLocks noChangeAspect="1"/>
            </p:cNvPicPr>
            <p:nvPr/>
          </p:nvPicPr>
          <p:blipFill>
            <a:blip r:embed="rId3"/>
            <a:stretch>
              <a:fillRect/>
            </a:stretch>
          </p:blipFill>
          <p:spPr>
            <a:xfrm>
              <a:off x="55977" y="3619895"/>
              <a:ext cx="6802024" cy="3800080"/>
            </a:xfrm>
            <a:prstGeom prst="rect">
              <a:avLst/>
            </a:prstGeom>
          </p:spPr>
        </p:pic>
      </p:grpSp>
      <p:sp>
        <p:nvSpPr>
          <p:cNvPr id="8" name="Text Placeholder 5">
            <a:extLst>
              <a:ext uri="{FF2B5EF4-FFF2-40B4-BE49-F238E27FC236}">
                <a16:creationId xmlns:a16="http://schemas.microsoft.com/office/drawing/2014/main" id="{3C9972FB-78A5-47EF-A4EA-09D416FAF613}"/>
              </a:ext>
            </a:extLst>
          </p:cNvPr>
          <p:cNvSpPr txBox="1">
            <a:spLocks/>
          </p:cNvSpPr>
          <p:nvPr/>
        </p:nvSpPr>
        <p:spPr>
          <a:xfrm>
            <a:off x="304918" y="508240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9" name="Text Placeholder 5">
            <a:extLst>
              <a:ext uri="{FF2B5EF4-FFF2-40B4-BE49-F238E27FC236}">
                <a16:creationId xmlns:a16="http://schemas.microsoft.com/office/drawing/2014/main" id="{67F43D87-6268-4888-A952-212B7EA9EDF0}"/>
              </a:ext>
            </a:extLst>
          </p:cNvPr>
          <p:cNvSpPr txBox="1">
            <a:spLocks/>
          </p:cNvSpPr>
          <p:nvPr/>
        </p:nvSpPr>
        <p:spPr>
          <a:xfrm>
            <a:off x="3448849" y="537327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Tree>
    <p:extLst>
      <p:ext uri="{BB962C8B-B14F-4D97-AF65-F5344CB8AC3E}">
        <p14:creationId xmlns:p14="http://schemas.microsoft.com/office/powerpoint/2010/main" val="609114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3F89993-C3A2-4730-A26E-A043B704DE13}"/>
              </a:ext>
            </a:extLst>
          </p:cNvPr>
          <p:cNvSpPr>
            <a:spLocks noGrp="1"/>
          </p:cNvSpPr>
          <p:nvPr>
            <p:ph type="body" sz="quarter" idx="39"/>
          </p:nvPr>
        </p:nvSpPr>
        <p:spPr>
          <a:xfrm>
            <a:off x="529500" y="2400211"/>
            <a:ext cx="5798999" cy="1492716"/>
          </a:xfrm>
        </p:spPr>
        <p:txBody>
          <a:bodyPr/>
          <a:lstStyle/>
          <a:p>
            <a:r>
              <a:rPr lang="sv-SE" b="1" dirty="0"/>
              <a:t>Hantering</a:t>
            </a:r>
          </a:p>
          <a:p>
            <a:pPr marL="228600" indent="-228600">
              <a:buFont typeface="+mj-lt"/>
              <a:buAutoNum type="arabicPeriod"/>
            </a:pPr>
            <a:r>
              <a:rPr lang="sv-SE" dirty="0"/>
              <a:t>Gå till </a:t>
            </a:r>
            <a:r>
              <a:rPr lang="sv-SE" b="1" dirty="0"/>
              <a:t>Studiedokumentation → Avancerat → Studieavgiftshantering</a:t>
            </a:r>
          </a:p>
          <a:p>
            <a:pPr marL="228600" indent="-228600">
              <a:buFont typeface="+mj-lt"/>
              <a:buAutoNum type="arabicPeriod"/>
            </a:pPr>
            <a:r>
              <a:rPr lang="sv-SE" dirty="0"/>
              <a:t>Välj fliken </a:t>
            </a:r>
            <a:r>
              <a:rPr lang="sv-SE" b="1" dirty="0"/>
              <a:t>Aktivering av utbildningstillfälle</a:t>
            </a:r>
          </a:p>
          <a:p>
            <a:pPr marL="228600" indent="-228600">
              <a:buFont typeface="+mj-lt"/>
              <a:buAutoNum type="arabicPeriod"/>
            </a:pPr>
            <a:r>
              <a:rPr lang="sv-SE" b="1" dirty="0"/>
              <a:t>Sök </a:t>
            </a:r>
            <a:r>
              <a:rPr lang="sv-SE" dirty="0"/>
              <a:t>fram utbildningstillfällen</a:t>
            </a:r>
          </a:p>
          <a:p>
            <a:pPr marL="228600" indent="-228600">
              <a:buFont typeface="+mj-lt"/>
              <a:buAutoNum type="arabicPeriod"/>
            </a:pPr>
            <a:r>
              <a:rPr lang="sv-SE" b="1" dirty="0"/>
              <a:t>Markera</a:t>
            </a:r>
            <a:r>
              <a:rPr lang="sv-SE" dirty="0"/>
              <a:t> de tillfällen som du vill ändra sista betalningsdag för</a:t>
            </a:r>
          </a:p>
          <a:p>
            <a:pPr marL="228600" indent="-228600">
              <a:buFont typeface="+mj-lt"/>
              <a:buAutoNum type="arabicPeriod"/>
            </a:pPr>
            <a:r>
              <a:rPr lang="sv-SE" dirty="0"/>
              <a:t>Klicka på </a:t>
            </a:r>
            <a:r>
              <a:rPr lang="sv-SE" b="1" dirty="0" err="1"/>
              <a:t>Masshantera</a:t>
            </a:r>
            <a:r>
              <a:rPr lang="sv-SE" b="1" dirty="0"/>
              <a:t> sista betalningsdag</a:t>
            </a:r>
          </a:p>
        </p:txBody>
      </p:sp>
      <p:sp>
        <p:nvSpPr>
          <p:cNvPr id="3" name="Title 2">
            <a:extLst>
              <a:ext uri="{FF2B5EF4-FFF2-40B4-BE49-F238E27FC236}">
                <a16:creationId xmlns:a16="http://schemas.microsoft.com/office/drawing/2014/main" id="{B77D3F09-195C-4B7B-8965-B1201E087157}"/>
              </a:ext>
            </a:extLst>
          </p:cNvPr>
          <p:cNvSpPr>
            <a:spLocks noGrp="1"/>
          </p:cNvSpPr>
          <p:nvPr>
            <p:ph type="ctrTitle"/>
          </p:nvPr>
        </p:nvSpPr>
        <p:spPr>
          <a:xfrm>
            <a:off x="0" y="0"/>
            <a:ext cx="6858000" cy="651662"/>
          </a:xfrm>
        </p:spPr>
        <p:txBody>
          <a:bodyPr/>
          <a:lstStyle/>
          <a:p>
            <a:pPr lvl="0">
              <a:lnSpc>
                <a:spcPct val="100000"/>
              </a:lnSpc>
              <a:spcBef>
                <a:spcPts val="0"/>
              </a:spcBef>
              <a:defRPr/>
            </a:pPr>
            <a:r>
              <a:rPr lang="sv-SE" dirty="0"/>
              <a:t>Ändring av sista betalningsdag för flera utbildningstillfällen</a:t>
            </a:r>
          </a:p>
        </p:txBody>
      </p:sp>
      <p:sp>
        <p:nvSpPr>
          <p:cNvPr id="4" name="Slide Number Placeholder 3">
            <a:extLst>
              <a:ext uri="{FF2B5EF4-FFF2-40B4-BE49-F238E27FC236}">
                <a16:creationId xmlns:a16="http://schemas.microsoft.com/office/drawing/2014/main" id="{C7232A0E-D92C-4B2E-835C-59901C2A65BE}"/>
              </a:ext>
            </a:extLst>
          </p:cNvPr>
          <p:cNvSpPr>
            <a:spLocks noGrp="1"/>
          </p:cNvSpPr>
          <p:nvPr>
            <p:ph type="sldNum" sz="quarter" idx="40"/>
          </p:nvPr>
        </p:nvSpPr>
        <p:spPr/>
        <p:txBody>
          <a:bodyPr/>
          <a:lstStyle/>
          <a:p>
            <a:fld id="{F3F4DCA2-53CA-48AF-BF1A-13BEFD9BD817}" type="slidenum">
              <a:rPr lang="sv-SE" smtClean="0"/>
              <a:t>5</a:t>
            </a:fld>
            <a:endParaRPr lang="sv-SE"/>
          </a:p>
        </p:txBody>
      </p:sp>
      <p:sp>
        <p:nvSpPr>
          <p:cNvPr id="5" name="Content Placeholder 4">
            <a:extLst>
              <a:ext uri="{FF2B5EF4-FFF2-40B4-BE49-F238E27FC236}">
                <a16:creationId xmlns:a16="http://schemas.microsoft.com/office/drawing/2014/main" id="{8DE5CAA5-FD59-484E-A76F-A7F410C84183}"/>
              </a:ext>
            </a:extLst>
          </p:cNvPr>
          <p:cNvSpPr>
            <a:spLocks noGrp="1"/>
          </p:cNvSpPr>
          <p:nvPr>
            <p:ph sz="quarter" idx="41"/>
          </p:nvPr>
        </p:nvSpPr>
        <p:spPr>
          <a:xfrm>
            <a:off x="1" y="630119"/>
            <a:ext cx="6857999" cy="1656553"/>
          </a:xfrm>
        </p:spPr>
        <p:txBody>
          <a:bodyPr/>
          <a:lstStyle/>
          <a:p>
            <a:pPr marL="0" indent="0">
              <a:spcAft>
                <a:spcPts val="400"/>
              </a:spcAft>
              <a:buNone/>
            </a:pPr>
            <a:r>
              <a:rPr lang="sv-SE" dirty="0"/>
              <a:t>Sista betalningsdag för fakturor föreslås av </a:t>
            </a:r>
            <a:r>
              <a:rPr lang="sv-SE" dirty="0" err="1"/>
              <a:t>Ladok</a:t>
            </a:r>
            <a:r>
              <a:rPr lang="sv-SE" dirty="0"/>
              <a:t>. Om lärosätet inte gör egna inställningar för sista betalningsdag anpassas den efter de internationella antagningsomgångarna. Inställningar (som görs på lärosätet via fliken ”Inställningar”) gäller för utbildningstillfällen som skapas </a:t>
            </a:r>
            <a:r>
              <a:rPr lang="sv-SE" b="1" dirty="0"/>
              <a:t>efter</a:t>
            </a:r>
            <a:r>
              <a:rPr lang="sv-SE" dirty="0"/>
              <a:t> att ändringen gjorts. Hur lärosätet ändrar för redan skapade utbildningstillfällen förklaras nedan.</a:t>
            </a:r>
          </a:p>
          <a:p>
            <a:pPr marL="0" indent="0">
              <a:spcAft>
                <a:spcPts val="400"/>
              </a:spcAft>
              <a:buNone/>
            </a:pPr>
            <a:r>
              <a:rPr lang="sv-SE" dirty="0"/>
              <a:t>För mer information om betalningsskyldighet och fakturor, se </a:t>
            </a:r>
            <a:r>
              <a:rPr lang="sv-SE" dirty="0">
                <a:hlinkClick r:id="rId2"/>
              </a:rPr>
              <a:t>lathunden Studieavgifter: Studentens betalningsskyldighet och fakturor.</a:t>
            </a:r>
            <a:endParaRPr lang="sv-SE" dirty="0"/>
          </a:p>
        </p:txBody>
      </p:sp>
      <p:pic>
        <p:nvPicPr>
          <p:cNvPr id="9" name="Picture 8">
            <a:extLst>
              <a:ext uri="{FF2B5EF4-FFF2-40B4-BE49-F238E27FC236}">
                <a16:creationId xmlns:a16="http://schemas.microsoft.com/office/drawing/2014/main" id="{2EA872E1-802F-484C-8811-B6504F4B62DA}"/>
              </a:ext>
            </a:extLst>
          </p:cNvPr>
          <p:cNvPicPr>
            <a:picLocks noChangeAspect="1"/>
          </p:cNvPicPr>
          <p:nvPr/>
        </p:nvPicPr>
        <p:blipFill>
          <a:blip r:embed="rId3"/>
          <a:stretch>
            <a:fillRect/>
          </a:stretch>
        </p:blipFill>
        <p:spPr>
          <a:xfrm>
            <a:off x="0" y="4234971"/>
            <a:ext cx="6858000" cy="2622360"/>
          </a:xfrm>
          <a:prstGeom prst="rect">
            <a:avLst/>
          </a:prstGeom>
        </p:spPr>
      </p:pic>
      <p:sp>
        <p:nvSpPr>
          <p:cNvPr id="10" name="Text Placeholder 5">
            <a:extLst>
              <a:ext uri="{FF2B5EF4-FFF2-40B4-BE49-F238E27FC236}">
                <a16:creationId xmlns:a16="http://schemas.microsoft.com/office/drawing/2014/main" id="{22D27482-3450-46D9-A996-4BD2153B4FF2}"/>
              </a:ext>
            </a:extLst>
          </p:cNvPr>
          <p:cNvSpPr txBox="1">
            <a:spLocks/>
          </p:cNvSpPr>
          <p:nvPr/>
        </p:nvSpPr>
        <p:spPr>
          <a:xfrm>
            <a:off x="1182045" y="501098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1" name="Text Placeholder 5">
            <a:extLst>
              <a:ext uri="{FF2B5EF4-FFF2-40B4-BE49-F238E27FC236}">
                <a16:creationId xmlns:a16="http://schemas.microsoft.com/office/drawing/2014/main" id="{FD8AD992-C54C-4BB7-ACF1-F730231F8039}"/>
              </a:ext>
            </a:extLst>
          </p:cNvPr>
          <p:cNvSpPr txBox="1">
            <a:spLocks/>
          </p:cNvSpPr>
          <p:nvPr/>
        </p:nvSpPr>
        <p:spPr>
          <a:xfrm>
            <a:off x="6328499" y="53645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12" name="Text Placeholder 6">
            <a:extLst>
              <a:ext uri="{FF2B5EF4-FFF2-40B4-BE49-F238E27FC236}">
                <a16:creationId xmlns:a16="http://schemas.microsoft.com/office/drawing/2014/main" id="{C3B27FA9-542D-4D60-A776-ECB7EA5B876B}"/>
              </a:ext>
            </a:extLst>
          </p:cNvPr>
          <p:cNvSpPr txBox="1">
            <a:spLocks/>
          </p:cNvSpPr>
          <p:nvPr/>
        </p:nvSpPr>
        <p:spPr>
          <a:xfrm>
            <a:off x="3849725" y="440524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3" name="Text Placeholder 5">
            <a:extLst>
              <a:ext uri="{FF2B5EF4-FFF2-40B4-BE49-F238E27FC236}">
                <a16:creationId xmlns:a16="http://schemas.microsoft.com/office/drawing/2014/main" id="{1F01A497-BD13-426D-B5AC-1AE460CFF7DB}"/>
              </a:ext>
            </a:extLst>
          </p:cNvPr>
          <p:cNvSpPr txBox="1">
            <a:spLocks/>
          </p:cNvSpPr>
          <p:nvPr/>
        </p:nvSpPr>
        <p:spPr>
          <a:xfrm>
            <a:off x="394360" y="608743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14" name="Text Placeholder 5">
            <a:extLst>
              <a:ext uri="{FF2B5EF4-FFF2-40B4-BE49-F238E27FC236}">
                <a16:creationId xmlns:a16="http://schemas.microsoft.com/office/drawing/2014/main" id="{6FDBE86E-A2E1-43F9-B4D2-C256104FD01B}"/>
              </a:ext>
            </a:extLst>
          </p:cNvPr>
          <p:cNvSpPr txBox="1">
            <a:spLocks/>
          </p:cNvSpPr>
          <p:nvPr/>
        </p:nvSpPr>
        <p:spPr>
          <a:xfrm>
            <a:off x="2361904" y="574872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5</a:t>
            </a:r>
          </a:p>
        </p:txBody>
      </p:sp>
    </p:spTree>
    <p:extLst>
      <p:ext uri="{BB962C8B-B14F-4D97-AF65-F5344CB8AC3E}">
        <p14:creationId xmlns:p14="http://schemas.microsoft.com/office/powerpoint/2010/main" val="1730028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ED3A33B5-1AF8-88E6-1903-1F83BCDBE70D}"/>
              </a:ext>
            </a:extLst>
          </p:cNvPr>
          <p:cNvSpPr>
            <a:spLocks noGrp="1"/>
          </p:cNvSpPr>
          <p:nvPr>
            <p:ph type="body" sz="quarter" idx="39"/>
          </p:nvPr>
        </p:nvSpPr>
        <p:spPr>
          <a:xfrm>
            <a:off x="304918" y="950441"/>
            <a:ext cx="5798999" cy="2569934"/>
          </a:xfrm>
        </p:spPr>
        <p:txBody>
          <a:bodyPr/>
          <a:lstStyle/>
          <a:p>
            <a:r>
              <a:rPr lang="sv-SE" b="1" dirty="0"/>
              <a:t>Hantering</a:t>
            </a:r>
          </a:p>
          <a:p>
            <a:pPr marL="228600" indent="-228600">
              <a:buFont typeface="+mj-lt"/>
              <a:buAutoNum type="arabicPeriod" startAt="6"/>
            </a:pPr>
            <a:r>
              <a:rPr lang="sv-SE" dirty="0"/>
              <a:t>Gör inställningar i dialogrutan som öppnas</a:t>
            </a:r>
          </a:p>
          <a:p>
            <a:pPr marL="571500" lvl="1" indent="-228600">
              <a:buFont typeface="Arial" panose="020B0604020202020204" pitchFamily="34" charset="0"/>
              <a:buChar char="•"/>
            </a:pPr>
            <a:r>
              <a:rPr lang="sv-SE" dirty="0"/>
              <a:t>Välj typ av faktura som ska ändras för dessa utbildningar</a:t>
            </a:r>
          </a:p>
          <a:p>
            <a:pPr marL="571500" lvl="1" indent="-228600">
              <a:buFont typeface="Arial" panose="020B0604020202020204" pitchFamily="34" charset="0"/>
              <a:buChar char="•"/>
            </a:pPr>
            <a:r>
              <a:rPr lang="sv-SE" dirty="0"/>
              <a:t>Välj vilken dag och månad som ska gälla</a:t>
            </a:r>
          </a:p>
          <a:p>
            <a:pPr marL="228600" indent="-228600">
              <a:buFont typeface="+mj-lt"/>
              <a:buAutoNum type="arabicPeriod" startAt="6"/>
            </a:pPr>
            <a:r>
              <a:rPr lang="sv-SE" dirty="0"/>
              <a:t>Klicka på </a:t>
            </a:r>
            <a:r>
              <a:rPr lang="sv-SE" b="1" dirty="0"/>
              <a:t>Lägg till</a:t>
            </a:r>
            <a:endParaRPr lang="sv-SE" dirty="0"/>
          </a:p>
          <a:p>
            <a:pPr marL="228600" indent="-228600">
              <a:buFont typeface="+mj-lt"/>
              <a:buAutoNum type="arabicPeriod" startAt="6"/>
            </a:pPr>
            <a:r>
              <a:rPr lang="sv-SE" dirty="0"/>
              <a:t>Repetera steg 6 och 7 för att lägga till sista betalningsdag för andra typer av fakturor för de valda utbildningarna</a:t>
            </a:r>
          </a:p>
          <a:p>
            <a:pPr marL="228600" indent="-228600">
              <a:buFont typeface="+mj-lt"/>
              <a:buAutoNum type="arabicPeriod" startAt="6"/>
            </a:pPr>
            <a:r>
              <a:rPr lang="sv-SE" dirty="0"/>
              <a:t>Klicka på Spara</a:t>
            </a:r>
          </a:p>
          <a:p>
            <a:r>
              <a:rPr lang="sv-SE" dirty="0"/>
              <a:t>Sista betalningsdag är nu ändrad för valda typer av fakturor på de valda utbildningstillfällena.</a:t>
            </a:r>
          </a:p>
          <a:p>
            <a:endParaRPr lang="sv-SE" dirty="0"/>
          </a:p>
        </p:txBody>
      </p:sp>
      <p:sp>
        <p:nvSpPr>
          <p:cNvPr id="3" name="Title 2">
            <a:extLst>
              <a:ext uri="{FF2B5EF4-FFF2-40B4-BE49-F238E27FC236}">
                <a16:creationId xmlns:a16="http://schemas.microsoft.com/office/drawing/2014/main" id="{F525E15B-BB6A-4762-8D14-CCFC70783995}"/>
              </a:ext>
            </a:extLst>
          </p:cNvPr>
          <p:cNvSpPr>
            <a:spLocks noGrp="1"/>
          </p:cNvSpPr>
          <p:nvPr>
            <p:ph type="ctrTitle"/>
          </p:nvPr>
        </p:nvSpPr>
        <p:spPr/>
        <p:txBody>
          <a:bodyPr/>
          <a:lstStyle/>
          <a:p>
            <a:r>
              <a:rPr lang="sv-SE" dirty="0"/>
              <a:t>Ändring av sista betalningsdag för flera utbildningstillfällen </a:t>
            </a:r>
            <a:r>
              <a:rPr lang="sv-SE" b="0" dirty="0"/>
              <a:t>(forts.)</a:t>
            </a:r>
          </a:p>
        </p:txBody>
      </p:sp>
      <p:sp>
        <p:nvSpPr>
          <p:cNvPr id="4" name="Slide Number Placeholder 3">
            <a:extLst>
              <a:ext uri="{FF2B5EF4-FFF2-40B4-BE49-F238E27FC236}">
                <a16:creationId xmlns:a16="http://schemas.microsoft.com/office/drawing/2014/main" id="{4B5D7BE8-E518-4C15-A22B-0E9CF7997CE2}"/>
              </a:ext>
            </a:extLst>
          </p:cNvPr>
          <p:cNvSpPr>
            <a:spLocks noGrp="1"/>
          </p:cNvSpPr>
          <p:nvPr>
            <p:ph type="sldNum" sz="quarter" idx="40"/>
          </p:nvPr>
        </p:nvSpPr>
        <p:spPr/>
        <p:txBody>
          <a:bodyPr/>
          <a:lstStyle/>
          <a:p>
            <a:fld id="{F3F4DCA2-53CA-48AF-BF1A-13BEFD9BD817}" type="slidenum">
              <a:rPr lang="sv-SE" smtClean="0"/>
              <a:t>6</a:t>
            </a:fld>
            <a:endParaRPr lang="sv-SE"/>
          </a:p>
        </p:txBody>
      </p:sp>
      <p:sp>
        <p:nvSpPr>
          <p:cNvPr id="7" name="Content Placeholder 3">
            <a:extLst>
              <a:ext uri="{FF2B5EF4-FFF2-40B4-BE49-F238E27FC236}">
                <a16:creationId xmlns:a16="http://schemas.microsoft.com/office/drawing/2014/main" id="{246E95DD-DDE9-44EE-8B85-E29ABDB582FE}"/>
              </a:ext>
            </a:extLst>
          </p:cNvPr>
          <p:cNvSpPr txBox="1">
            <a:spLocks/>
          </p:cNvSpPr>
          <p:nvPr/>
        </p:nvSpPr>
        <p:spPr>
          <a:xfrm>
            <a:off x="474818" y="7363099"/>
            <a:ext cx="5610225" cy="1399093"/>
          </a:xfrm>
          <a:prstGeom prst="rect">
            <a:avLst/>
          </a:prstGeom>
          <a:solidFill>
            <a:schemeClr val="bg1">
              <a:lumMod val="75000"/>
              <a:alpha val="23922"/>
            </a:schemeClr>
          </a:solidFill>
          <a:ln w="6350">
            <a:solidFill>
              <a:schemeClr val="bg1">
                <a:lumMod val="65000"/>
              </a:schemeClr>
            </a:solidFill>
          </a:ln>
        </p:spPr>
        <p:txBody>
          <a:bodyPr wrap="square" lIns="216000" tIns="216000" rIns="144000" bIns="216000" anchor="ctr">
            <a:noAutofit/>
          </a:bodyPr>
          <a:lstStyle>
            <a:lvl1pPr indent="0" defTabSz="685800">
              <a:lnSpc>
                <a:spcPct val="100000"/>
              </a:lnSpc>
              <a:spcBef>
                <a:spcPts val="600"/>
              </a:spcBef>
              <a:buFont typeface="Arial" panose="020B0604020202020204" pitchFamily="34" charset="0"/>
              <a:buNone/>
              <a:defRPr lang="en-US" sz="1100" b="0" baseline="0" smtClean="0">
                <a:latin typeface="Arial" panose="020B0604020202020204" pitchFamily="34" charset="0"/>
                <a:ea typeface="+mj-ea"/>
                <a:cs typeface="Arial" panose="020B0604020202020204" pitchFamily="34" charset="0"/>
              </a:defRPr>
            </a:lvl1pPr>
            <a:lvl2pPr marL="514350" indent="-171450" defTabSz="685800">
              <a:lnSpc>
                <a:spcPct val="90000"/>
              </a:lnSpc>
              <a:spcBef>
                <a:spcPts val="375"/>
              </a:spcBef>
              <a:buFont typeface="Arial" panose="020B0604020202020204" pitchFamily="34" charset="0"/>
              <a:buChar char="•"/>
              <a:defRPr lang="en-US" smtClean="0"/>
            </a:lvl2pPr>
            <a:lvl3pPr marL="857250" indent="-171450" defTabSz="685800">
              <a:lnSpc>
                <a:spcPct val="90000"/>
              </a:lnSpc>
              <a:spcBef>
                <a:spcPts val="375"/>
              </a:spcBef>
              <a:buFont typeface="Arial" panose="020B0604020202020204" pitchFamily="34" charset="0"/>
              <a:buChar char="•"/>
              <a:defRPr lang="en-US" smtClean="0"/>
            </a:lvl3pPr>
            <a:lvl4pPr marL="1200150" indent="-171450" defTabSz="685800">
              <a:lnSpc>
                <a:spcPct val="90000"/>
              </a:lnSpc>
              <a:spcBef>
                <a:spcPts val="375"/>
              </a:spcBef>
              <a:buFont typeface="Arial" panose="020B0604020202020204" pitchFamily="34" charset="0"/>
              <a:buChar char="•"/>
              <a:defRPr lang="en-US" smtClean="0"/>
            </a:lvl4pPr>
            <a:lvl5pPr marL="1543050" indent="-171450" defTabSz="685800">
              <a:lnSpc>
                <a:spcPct val="90000"/>
              </a:lnSpc>
              <a:spcBef>
                <a:spcPts val="375"/>
              </a:spcBef>
              <a:buFont typeface="Arial" panose="020B0604020202020204" pitchFamily="34" charset="0"/>
              <a:buChar char="•"/>
              <a:defRPr lang="sv-SE"/>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lvl="0"/>
            <a:r>
              <a:rPr lang="sv-SE" dirty="0"/>
              <a:t>Om du väljer ett datum som är </a:t>
            </a:r>
            <a:r>
              <a:rPr lang="sv-SE" i="1" dirty="0"/>
              <a:t>senare</a:t>
            </a:r>
            <a:r>
              <a:rPr lang="sv-SE" dirty="0"/>
              <a:t> än startdatum för studieperioden så kommer sista betalningsdag bli dagen innan studieavgiftsperiodens start.</a:t>
            </a:r>
          </a:p>
          <a:p>
            <a:pPr lvl="0"/>
            <a:r>
              <a:rPr lang="sv-SE" dirty="0"/>
              <a:t>Sista betalningsdag på studentens faktura blir alltid minst 10 dagar efter skickad faktura. Datum kan därför avvika från övriga fakturor på ett utbildningstillfälle beroende på när fakturan skickas.</a:t>
            </a:r>
          </a:p>
        </p:txBody>
      </p:sp>
      <p:sp>
        <p:nvSpPr>
          <p:cNvPr id="8" name="Ellips 15">
            <a:extLst>
              <a:ext uri="{FF2B5EF4-FFF2-40B4-BE49-F238E27FC236}">
                <a16:creationId xmlns:a16="http://schemas.microsoft.com/office/drawing/2014/main" id="{464378E2-295C-4F57-8347-1EA768F1652F}"/>
              </a:ext>
            </a:extLst>
          </p:cNvPr>
          <p:cNvSpPr/>
          <p:nvPr/>
        </p:nvSpPr>
        <p:spPr>
          <a:xfrm>
            <a:off x="381532" y="7269813"/>
            <a:ext cx="186572" cy="186572"/>
          </a:xfrm>
          <a:prstGeom prst="ellipse">
            <a:avLst/>
          </a:prstGeom>
          <a:solidFill>
            <a:srgbClr val="C00000"/>
          </a:solidFill>
          <a:ln>
            <a:solidFill>
              <a:srgbClr val="9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b="1" dirty="0">
                <a:latin typeface="Arial" panose="020B0604020202020204" pitchFamily="34" charset="0"/>
                <a:cs typeface="Arial" panose="020B0604020202020204" pitchFamily="34" charset="0"/>
              </a:rPr>
              <a:t>!</a:t>
            </a:r>
          </a:p>
        </p:txBody>
      </p:sp>
      <p:pic>
        <p:nvPicPr>
          <p:cNvPr id="9" name="Picture 8">
            <a:extLst>
              <a:ext uri="{FF2B5EF4-FFF2-40B4-BE49-F238E27FC236}">
                <a16:creationId xmlns:a16="http://schemas.microsoft.com/office/drawing/2014/main" id="{D4A996AC-2E03-491E-B791-5596C837F9DC}"/>
              </a:ext>
            </a:extLst>
          </p:cNvPr>
          <p:cNvPicPr>
            <a:picLocks noChangeAspect="1"/>
          </p:cNvPicPr>
          <p:nvPr/>
        </p:nvPicPr>
        <p:blipFill>
          <a:blip r:embed="rId2"/>
          <a:stretch>
            <a:fillRect/>
          </a:stretch>
        </p:blipFill>
        <p:spPr>
          <a:xfrm>
            <a:off x="730329" y="3529172"/>
            <a:ext cx="5175393" cy="2830410"/>
          </a:xfrm>
          <a:prstGeom prst="rect">
            <a:avLst/>
          </a:prstGeom>
          <a:ln>
            <a:solidFill>
              <a:schemeClr val="bg1">
                <a:lumMod val="65000"/>
              </a:schemeClr>
            </a:solidFill>
          </a:ln>
          <a:effectLst>
            <a:outerShdw blurRad="50800" dist="38100" dir="2700000" algn="tl" rotWithShape="0">
              <a:prstClr val="black">
                <a:alpha val="40000"/>
              </a:prstClr>
            </a:outerShdw>
          </a:effectLst>
        </p:spPr>
      </p:pic>
      <p:sp>
        <p:nvSpPr>
          <p:cNvPr id="10" name="Text Placeholder 5">
            <a:extLst>
              <a:ext uri="{FF2B5EF4-FFF2-40B4-BE49-F238E27FC236}">
                <a16:creationId xmlns:a16="http://schemas.microsoft.com/office/drawing/2014/main" id="{8CF9DD35-4AD1-4678-B23A-C8DA57A0B414}"/>
              </a:ext>
            </a:extLst>
          </p:cNvPr>
          <p:cNvSpPr txBox="1">
            <a:spLocks/>
          </p:cNvSpPr>
          <p:nvPr/>
        </p:nvSpPr>
        <p:spPr>
          <a:xfrm>
            <a:off x="4309269" y="412787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6</a:t>
            </a:r>
          </a:p>
        </p:txBody>
      </p:sp>
      <p:sp>
        <p:nvSpPr>
          <p:cNvPr id="11" name="Text Placeholder 5">
            <a:extLst>
              <a:ext uri="{FF2B5EF4-FFF2-40B4-BE49-F238E27FC236}">
                <a16:creationId xmlns:a16="http://schemas.microsoft.com/office/drawing/2014/main" id="{511632D1-4A90-473D-B24B-2670A985A9A8}"/>
              </a:ext>
            </a:extLst>
          </p:cNvPr>
          <p:cNvSpPr txBox="1">
            <a:spLocks/>
          </p:cNvSpPr>
          <p:nvPr/>
        </p:nvSpPr>
        <p:spPr>
          <a:xfrm>
            <a:off x="1378323" y="449079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7</a:t>
            </a:r>
          </a:p>
        </p:txBody>
      </p:sp>
      <p:sp>
        <p:nvSpPr>
          <p:cNvPr id="12" name="Text Placeholder 5">
            <a:extLst>
              <a:ext uri="{FF2B5EF4-FFF2-40B4-BE49-F238E27FC236}">
                <a16:creationId xmlns:a16="http://schemas.microsoft.com/office/drawing/2014/main" id="{5800BF0D-94A6-4021-B7F0-0BF1458C1978}"/>
              </a:ext>
            </a:extLst>
          </p:cNvPr>
          <p:cNvSpPr txBox="1">
            <a:spLocks/>
          </p:cNvSpPr>
          <p:nvPr/>
        </p:nvSpPr>
        <p:spPr>
          <a:xfrm>
            <a:off x="5427577" y="6065669"/>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9</a:t>
            </a:r>
          </a:p>
        </p:txBody>
      </p:sp>
    </p:spTree>
    <p:extLst>
      <p:ext uri="{BB962C8B-B14F-4D97-AF65-F5344CB8AC3E}">
        <p14:creationId xmlns:p14="http://schemas.microsoft.com/office/powerpoint/2010/main" val="5567494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38446</TotalTime>
  <Words>728</Words>
  <Application>Microsoft Office PowerPoint</Application>
  <PresentationFormat>A4 Paper (210x297 mm)</PresentationFormat>
  <Paragraphs>81</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Aktivering av studieavgiftshantering på utbildningstillfällen </vt:lpstr>
      <vt:lpstr>Aktivering av studieavgiftshantering på utbildningstillfällen (forts.) </vt:lpstr>
      <vt:lpstr>Aktivering av hantering för pågående utbildningstillfällen </vt:lpstr>
      <vt:lpstr>Ändring av sista betalningsdag för flera utbildningstillfällen</vt:lpstr>
      <vt:lpstr>Ändring av sista betalningsdag för flera utbildningstillfällen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Studieavgifter Aktivering av utbilningstillfallen</dc:title>
  <dc:creator>Klara Nordström</dc:creator>
  <cp:lastModifiedBy>Moa Eriksson</cp:lastModifiedBy>
  <cp:revision>830</cp:revision>
  <dcterms:created xsi:type="dcterms:W3CDTF">2018-06-20T10:52:41Z</dcterms:created>
  <dcterms:modified xsi:type="dcterms:W3CDTF">2023-09-25T06:39:40Z</dcterms:modified>
</cp:coreProperties>
</file>