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6" r:id="rId2"/>
    <p:sldId id="318" r:id="rId3"/>
    <p:sldId id="281" r:id="rId4"/>
    <p:sldId id="315" r:id="rId5"/>
    <p:sldId id="316" r:id="rId6"/>
    <p:sldId id="283" r:id="rId7"/>
    <p:sldId id="320" r:id="rId8"/>
    <p:sldId id="317" r:id="rId9"/>
    <p:sldId id="319" r:id="rId10"/>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318"/>
            <p14:sldId id="281"/>
            <p14:sldId id="315"/>
            <p14:sldId id="316"/>
            <p14:sldId id="283"/>
            <p14:sldId id="320"/>
            <p14:sldId id="317"/>
            <p14:sldId id="319"/>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2" clrIdx="0">
    <p:extLst>
      <p:ext uri="{19B8F6BF-5375-455C-9EA6-DF929625EA0E}">
        <p15:presenceInfo xmlns:p15="http://schemas.microsoft.com/office/powerpoint/2012/main" userId="S-1-5-21-4037045010-400650230-750724493-22434" providerId="AD"/>
      </p:ext>
    </p:extLst>
  </p:cmAuthor>
  <p:cmAuthor id="2" name="Klara Nordström" initials="KN [2]" lastIdx="6" clrIdx="1">
    <p:extLst>
      <p:ext uri="{19B8F6BF-5375-455C-9EA6-DF929625EA0E}">
        <p15:presenceInfo xmlns:p15="http://schemas.microsoft.com/office/powerpoint/2012/main" userId="S::klara.nordstrom@mau.se::bbcbc8ff-0c7d-4692-a113-a5ac31615e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E2F1D9"/>
    <a:srgbClr val="FFFFFF"/>
    <a:srgbClr val="90C86E"/>
    <a:srgbClr val="6EB163"/>
    <a:srgbClr val="6AAD41"/>
    <a:srgbClr val="28723F"/>
    <a:srgbClr val="C1E0AE"/>
    <a:srgbClr val="6A9E50"/>
    <a:srgbClr val="86C3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6" autoAdjust="0"/>
    <p:restoredTop sz="96387" autoAdjust="0"/>
  </p:normalViewPr>
  <p:slideViewPr>
    <p:cSldViewPr snapToGrid="0">
      <p:cViewPr varScale="1">
        <p:scale>
          <a:sx n="79" d="100"/>
          <a:sy n="79" d="100"/>
        </p:scale>
        <p:origin x="3426" y="78"/>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2023-04-04</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2023-04-04</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950441"/>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630118"/>
          </a:xfrm>
          <a:prstGeom prst="rect">
            <a:avLst/>
          </a:prstGeom>
          <a:solidFill>
            <a:srgbClr val="90C86E"/>
          </a:solidFill>
          <a:ln w="6350">
            <a:noFill/>
          </a:ln>
        </p:spPr>
        <p:txBody>
          <a:bodyPr lIns="216000" tIns="216000" rIns="144000" bIns="216000" anchor="t">
            <a:spAutoFit/>
          </a:bodyP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1779116"/>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630118"/>
          </a:xfrm>
          <a:prstGeom prst="rect">
            <a:avLst/>
          </a:prstGeom>
          <a:solidFill>
            <a:srgbClr val="90C86E"/>
          </a:solidFill>
          <a:ln w="6350">
            <a:noFill/>
          </a:ln>
        </p:spPr>
        <p:txBody>
          <a:bodyPr lIns="216000" tIns="216000" rIns="144000" bIns="216000" anchor="t">
            <a:spAutoFit/>
          </a:bodyP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
        <p:nvSpPr>
          <p:cNvPr id="9" name="Content Placeholder 8"/>
          <p:cNvSpPr>
            <a:spLocks noGrp="1"/>
          </p:cNvSpPr>
          <p:nvPr>
            <p:ph sz="quarter" idx="41" hasCustomPrompt="1"/>
          </p:nvPr>
        </p:nvSpPr>
        <p:spPr>
          <a:xfrm>
            <a:off x="1" y="630119"/>
            <a:ext cx="6857999" cy="605496"/>
          </a:xfrm>
          <a:prstGeom prst="rect">
            <a:avLst/>
          </a:prstGeom>
          <a:solidFill>
            <a:srgbClr val="86C35F">
              <a:alpha val="23922"/>
            </a:srgbClr>
          </a:solidFill>
          <a:ln w="6350">
            <a:noFill/>
          </a:ln>
        </p:spPr>
        <p:txBody>
          <a:bodyPr lIns="216000" tIns="216000" rIns="144000" bIns="216000" anchor="t">
            <a:spAutoFit/>
          </a:bodyPr>
          <a:lstStyle>
            <a:lvl1pPr>
              <a:defRPr lang="en-US" sz="1100" b="0" baseline="0" smtClean="0">
                <a:latin typeface="Arial" panose="020B0604020202020204" pitchFamily="34" charset="0"/>
                <a:ea typeface="+mj-ea"/>
                <a:cs typeface="Arial" panose="020B0604020202020204" pitchFamily="34" charset="0"/>
              </a:defRPr>
            </a:lvl1pPr>
            <a:lvl2pPr>
              <a:defRPr lang="en-US" smtClean="0"/>
            </a:lvl2pPr>
            <a:lvl3pPr>
              <a:defRPr lang="en-US" sz="1800" smtClean="0"/>
            </a:lvl3pPr>
            <a:lvl4pPr>
              <a:defRPr lang="en-US" sz="1800" smtClean="0"/>
            </a:lvl4pPr>
            <a:lvl5pPr>
              <a:defRPr lang="sv-SE" sz="1800"/>
            </a:lvl5pPr>
          </a:lstStyle>
          <a:p>
            <a:pPr marL="0" lvl="0">
              <a:lnSpc>
                <a:spcPct val="100000"/>
              </a:lnSpc>
              <a:spcBef>
                <a:spcPts val="600"/>
              </a:spcBef>
              <a:buNone/>
            </a:pPr>
            <a:r>
              <a:rPr lang="sv-SE" noProof="0" dirty="0"/>
              <a:t>Beskrivning</a:t>
            </a:r>
          </a:p>
        </p:txBody>
      </p:sp>
    </p:spTree>
    <p:extLst>
      <p:ext uri="{BB962C8B-B14F-4D97-AF65-F5344CB8AC3E}">
        <p14:creationId xmlns:p14="http://schemas.microsoft.com/office/powerpoint/2010/main" val="15433673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2.xml"/><Relationship Id="rId9" Type="http://schemas.openxmlformats.org/officeDocument/2006/relationships/slide" Target="slide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10"/>
          <p:cNvSpPr txBox="1">
            <a:spLocks/>
          </p:cNvSpPr>
          <p:nvPr/>
        </p:nvSpPr>
        <p:spPr>
          <a:xfrm>
            <a:off x="0"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a:t>
            </a:r>
            <a:r>
              <a:rPr lang="sv-SE" sz="1100" b="0"/>
              <a:t>: 2023-04-10</a:t>
            </a:r>
            <a:endParaRPr lang="sv-SE" sz="1100" b="0" dirty="0"/>
          </a:p>
          <a:p>
            <a:pPr>
              <a:lnSpc>
                <a:spcPct val="100000"/>
              </a:lnSpc>
              <a:spcAft>
                <a:spcPts val="200"/>
              </a:spcAft>
            </a:pPr>
            <a:r>
              <a:rPr lang="sv-SE" sz="1100" b="0" dirty="0"/>
              <a:t>Version av Ladok vid senaste uppdatering: 2.15.0</a:t>
            </a:r>
          </a:p>
        </p:txBody>
      </p:sp>
      <p:pic>
        <p:nvPicPr>
          <p:cNvPr id="28" name="Picture 2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30" name="Picture 29"/>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sp>
        <p:nvSpPr>
          <p:cNvPr id="31" name="Text Placeholder 10"/>
          <p:cNvSpPr txBox="1">
            <a:spLocks/>
          </p:cNvSpPr>
          <p:nvPr/>
        </p:nvSpPr>
        <p:spPr>
          <a:xfrm>
            <a:off x="0" y="1"/>
            <a:ext cx="6858000" cy="1974236"/>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Ny kurs med guide</a:t>
            </a:r>
          </a:p>
        </p:txBody>
      </p:sp>
      <p:sp>
        <p:nvSpPr>
          <p:cNvPr id="8" name="Content Placeholder 3"/>
          <p:cNvSpPr txBox="1">
            <a:spLocks/>
          </p:cNvSpPr>
          <p:nvPr/>
        </p:nvSpPr>
        <p:spPr>
          <a:xfrm>
            <a:off x="-5078" y="1974236"/>
            <a:ext cx="6858000" cy="1528826"/>
          </a:xfrm>
          <a:prstGeom prst="rect">
            <a:avLst/>
          </a:prstGeom>
          <a:solidFill>
            <a:srgbClr val="86C35F">
              <a:alpha val="23922"/>
            </a:srgbClr>
          </a:solidFill>
          <a:ln w="6350">
            <a:solidFill>
              <a:srgbClr val="E2F1D9"/>
            </a:solidFill>
          </a:ln>
        </p:spPr>
        <p:txBody>
          <a:bodyPr wrap="square" lIns="540000" tIns="216000" rIns="540000" bIns="216000" anchor="t">
            <a:spAutoFit/>
          </a:bodyPr>
          <a:lstStyle>
            <a:lvl1pPr indent="0" defTabSz="685800">
              <a:lnSpc>
                <a:spcPct val="100000"/>
              </a:lnSpc>
              <a:spcBef>
                <a:spcPts val="600"/>
              </a:spcBef>
              <a:buFont typeface="Arial" panose="020B0604020202020204" pitchFamily="34" charset="0"/>
              <a:buNone/>
              <a:defRPr lang="en-US" sz="1100" b="0" baseline="0" smtClean="0">
                <a:latin typeface="Arial" panose="020B0604020202020204" pitchFamily="34" charset="0"/>
                <a:ea typeface="+mj-ea"/>
                <a:cs typeface="Arial" panose="020B0604020202020204" pitchFamily="34" charset="0"/>
              </a:defRPr>
            </a:lvl1pPr>
            <a:lvl2pPr marL="514350" indent="-171450" defTabSz="685800">
              <a:lnSpc>
                <a:spcPct val="90000"/>
              </a:lnSpc>
              <a:spcBef>
                <a:spcPts val="375"/>
              </a:spcBef>
              <a:buFont typeface="Arial" panose="020B0604020202020204" pitchFamily="34" charset="0"/>
              <a:buChar char="•"/>
              <a:defRPr lang="en-US" smtClean="0"/>
            </a:lvl2pPr>
            <a:lvl3pPr marL="857250" indent="-171450" defTabSz="685800">
              <a:lnSpc>
                <a:spcPct val="90000"/>
              </a:lnSpc>
              <a:spcBef>
                <a:spcPts val="375"/>
              </a:spcBef>
              <a:buFont typeface="Arial" panose="020B0604020202020204" pitchFamily="34" charset="0"/>
              <a:buChar char="•"/>
              <a:defRPr lang="en-US" smtClean="0"/>
            </a:lvl3pPr>
            <a:lvl4pPr marL="1200150" indent="-171450" defTabSz="685800">
              <a:lnSpc>
                <a:spcPct val="90000"/>
              </a:lnSpc>
              <a:spcBef>
                <a:spcPts val="375"/>
              </a:spcBef>
              <a:buFont typeface="Arial" panose="020B0604020202020204" pitchFamily="34" charset="0"/>
              <a:buChar char="•"/>
              <a:defRPr lang="en-US" smtClean="0"/>
            </a:lvl4pPr>
            <a:lvl5pPr marL="1543050" indent="-171450" defTabSz="685800">
              <a:lnSpc>
                <a:spcPct val="90000"/>
              </a:lnSpc>
              <a:spcBef>
                <a:spcPts val="375"/>
              </a:spcBef>
              <a:buFont typeface="Arial" panose="020B0604020202020204" pitchFamily="34" charset="0"/>
              <a:buChar char="•"/>
              <a:defRPr lang="sv-SE"/>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182563" algn="just" defTabSz="474663">
              <a:tabLst>
                <a:tab pos="4664075" algn="l"/>
              </a:tabLst>
            </a:pPr>
            <a:r>
              <a:rPr lang="sv-SE" dirty="0"/>
              <a:t>Processtödet för utbildningsinformation fungerar som en guide när en kurs/utbildning eller ett tillfälle skapas i Ladok. Med hjälp av guiden ser du exempelvis vad du har att göra, vilka andra roller som också behöver hantera kursen och vad som återstår att göra innan kursen eller utbildningen är färdighanterad. Guiden har även en flik som kallas ”Att göra”, där du kan se vad som ska göras i steget du arbetar i nu.</a:t>
            </a:r>
          </a:p>
          <a:p>
            <a:pPr marL="182563" algn="just" defTabSz="474663">
              <a:tabLst>
                <a:tab pos="4664075" algn="l"/>
              </a:tabLst>
            </a:pPr>
            <a:r>
              <a:rPr lang="sv-SE" dirty="0"/>
              <a:t>Instruktionerna i lathunden förutsätter att processer används på ditt lärosäte. </a:t>
            </a:r>
          </a:p>
        </p:txBody>
      </p:sp>
      <p:cxnSp>
        <p:nvCxnSpPr>
          <p:cNvPr id="9" name="Straight Connector 8"/>
          <p:cNvCxnSpPr/>
          <p:nvPr/>
        </p:nvCxnSpPr>
        <p:spPr>
          <a:xfrm>
            <a:off x="-6349" y="3503699"/>
            <a:ext cx="6858000" cy="0"/>
          </a:xfrm>
          <a:prstGeom prst="line">
            <a:avLst/>
          </a:prstGeom>
          <a:ln w="6350">
            <a:solidFill>
              <a:srgbClr val="6A9E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49" y="1974237"/>
            <a:ext cx="6858000" cy="0"/>
          </a:xfrm>
          <a:prstGeom prst="line">
            <a:avLst/>
          </a:prstGeom>
          <a:ln w="6350">
            <a:solidFill>
              <a:srgbClr val="6A9E50"/>
            </a:solidFill>
          </a:ln>
        </p:spPr>
        <p:style>
          <a:lnRef idx="1">
            <a:schemeClr val="accent1"/>
          </a:lnRef>
          <a:fillRef idx="0">
            <a:schemeClr val="accent1"/>
          </a:fillRef>
          <a:effectRef idx="0">
            <a:schemeClr val="accent1"/>
          </a:effectRef>
          <a:fontRef idx="minor">
            <a:schemeClr val="tx1"/>
          </a:fontRef>
        </p:style>
      </p:cxnSp>
      <p:graphicFrame>
        <p:nvGraphicFramePr>
          <p:cNvPr id="2" name="Table 9">
            <a:extLst>
              <a:ext uri="{FF2B5EF4-FFF2-40B4-BE49-F238E27FC236}">
                <a16:creationId xmlns:a16="http://schemas.microsoft.com/office/drawing/2014/main" id="{04146EDC-8791-1BFA-0CA6-B9135A106621}"/>
              </a:ext>
            </a:extLst>
          </p:cNvPr>
          <p:cNvGraphicFramePr>
            <a:graphicFrameLocks noGrp="1"/>
          </p:cNvGraphicFramePr>
          <p:nvPr>
            <p:extLst>
              <p:ext uri="{D42A27DB-BD31-4B8C-83A1-F6EECF244321}">
                <p14:modId xmlns:p14="http://schemas.microsoft.com/office/powerpoint/2010/main" val="2053554615"/>
              </p:ext>
            </p:extLst>
          </p:nvPr>
        </p:nvGraphicFramePr>
        <p:xfrm>
          <a:off x="487548" y="3932939"/>
          <a:ext cx="5975035" cy="2463800"/>
        </p:xfrm>
        <a:graphic>
          <a:graphicData uri="http://schemas.openxmlformats.org/drawingml/2006/table">
            <a:tbl>
              <a:tblPr firstRow="1" bandRow="1">
                <a:tableStyleId>{F5AB1C69-6EDB-4FF4-983F-18BD219EF322}</a:tableStyleId>
              </a:tblPr>
              <a:tblGrid>
                <a:gridCol w="5381911">
                  <a:extLst>
                    <a:ext uri="{9D8B030D-6E8A-4147-A177-3AD203B41FA5}">
                      <a16:colId xmlns:a16="http://schemas.microsoft.com/office/drawing/2014/main" val="3254201021"/>
                    </a:ext>
                  </a:extLst>
                </a:gridCol>
                <a:gridCol w="593124">
                  <a:extLst>
                    <a:ext uri="{9D8B030D-6E8A-4147-A177-3AD203B41FA5}">
                      <a16:colId xmlns:a16="http://schemas.microsoft.com/office/drawing/2014/main" val="1966758527"/>
                    </a:ext>
                  </a:extLst>
                </a:gridCol>
              </a:tblGrid>
              <a:tr h="258119">
                <a:tc>
                  <a:txBody>
                    <a:bodyPr/>
                    <a:lstStyle/>
                    <a:p>
                      <a:r>
                        <a:rPr lang="sv-SE" sz="1200" dirty="0">
                          <a:solidFill>
                            <a:sysClr val="windowText" lastClr="000000"/>
                          </a:solidFill>
                          <a:latin typeface="Arial" panose="020B0604020202020204" pitchFamily="34" charset="0"/>
                          <a:cs typeface="Arial" panose="020B0604020202020204" pitchFamily="34" charset="0"/>
                        </a:rPr>
                        <a:t>Innehåll</a:t>
                      </a:r>
                    </a:p>
                  </a:txBody>
                  <a:tcPr anchor="b">
                    <a:solidFill>
                      <a:schemeClr val="bg1"/>
                    </a:solidFill>
                  </a:tcPr>
                </a:tc>
                <a:tc>
                  <a:txBody>
                    <a:bodyPr/>
                    <a:lstStyle/>
                    <a:p>
                      <a:r>
                        <a:rPr lang="sv-SE" sz="900" b="0" dirty="0">
                          <a:solidFill>
                            <a:sysClr val="windowText" lastClr="000000"/>
                          </a:solidFill>
                          <a:latin typeface="Arial" panose="020B0604020202020204" pitchFamily="34" charset="0"/>
                          <a:cs typeface="Arial" panose="020B0604020202020204" pitchFamily="34" charset="0"/>
                        </a:rPr>
                        <a:t>Sida</a:t>
                      </a:r>
                      <a:endParaRPr lang="sv-SE" sz="1100" b="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0">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19401">
                <a:tc>
                  <a:txBody>
                    <a:bodyPr/>
                    <a:lstStyle/>
                    <a:p>
                      <a:r>
                        <a:rPr lang="sv-SE" sz="1100" b="0" dirty="0">
                          <a:latin typeface="Arial" panose="020B0604020202020204" pitchFamily="34" charset="0"/>
                          <a:cs typeface="Arial" panose="020B0604020202020204" pitchFamily="34" charset="0"/>
                        </a:rPr>
                        <a:t>Skapa kurs med guide</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sv-SE"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56111534"/>
                  </a:ext>
                </a:extLst>
              </a:tr>
              <a:tr h="0">
                <a:tc>
                  <a:txBody>
                    <a:bodyPr/>
                    <a:lstStyle/>
                    <a:p>
                      <a:pPr marL="171450" indent="-171450">
                        <a:buFont typeface="Arial" panose="020B0604020202020204" pitchFamily="34" charset="0"/>
                        <a:buChar char="•"/>
                      </a:pPr>
                      <a:r>
                        <a:rPr lang="sv-SE" sz="1100" b="0" dirty="0">
                          <a:latin typeface="Arial" panose="020B0604020202020204" pitchFamily="34" charset="0"/>
                          <a:cs typeface="Arial" panose="020B0604020202020204" pitchFamily="34" charset="0"/>
                          <a:hlinkClick r:id="rId4" action="ppaction://hlinksldjump"/>
                        </a:rPr>
                        <a:t>Starta guide</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latin typeface="Arial" panose="020B0604020202020204" pitchFamily="34" charset="0"/>
                          <a:cs typeface="Arial" panose="020B0604020202020204" pitchFamily="34" charset="0"/>
                        </a:rPr>
                        <a:t>2</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3210123"/>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dirty="0">
                          <a:latin typeface="Arial" panose="020B0604020202020204" pitchFamily="34" charset="0"/>
                          <a:cs typeface="Arial" panose="020B0604020202020204" pitchFamily="34" charset="0"/>
                          <a:hlinkClick r:id="rId5" action="ppaction://hlinksldjump"/>
                        </a:rPr>
                        <a:t>Arbeta med ett steg</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a:latin typeface="Arial" panose="020B0604020202020204" pitchFamily="34" charset="0"/>
                          <a:cs typeface="Arial" panose="020B0604020202020204" pitchFamily="34" charset="0"/>
                        </a:rPr>
                        <a:t>4</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5931813"/>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dirty="0">
                          <a:latin typeface="Arial" panose="020B0604020202020204" pitchFamily="34" charset="0"/>
                          <a:cs typeface="Arial" panose="020B0604020202020204" pitchFamily="34" charset="0"/>
                          <a:hlinkClick r:id="rId6" action="ppaction://hlinksldjump"/>
                        </a:rPr>
                        <a:t>Steg som kräver val</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latin typeface="Arial" panose="020B0604020202020204" pitchFamily="34" charset="0"/>
                          <a:cs typeface="Arial" panose="020B0604020202020204" pitchFamily="34" charset="0"/>
                        </a:rPr>
                        <a:t>5</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436681"/>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dirty="0">
                          <a:latin typeface="Arial" panose="020B0604020202020204" pitchFamily="34" charset="0"/>
                          <a:cs typeface="Arial" panose="020B0604020202020204" pitchFamily="34" charset="0"/>
                          <a:hlinkClick r:id="rId7" action="ppaction://hlinksldjump"/>
                        </a:rPr>
                        <a:t>Roller i guiden</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a:latin typeface="Arial" panose="020B0604020202020204" pitchFamily="34" charset="0"/>
                          <a:cs typeface="Arial" panose="020B0604020202020204" pitchFamily="34" charset="0"/>
                        </a:rPr>
                        <a:t>6</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63251242"/>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dirty="0">
                          <a:latin typeface="Arial" panose="020B0604020202020204" pitchFamily="34" charset="0"/>
                          <a:cs typeface="Arial" panose="020B0604020202020204" pitchFamily="34" charset="0"/>
                          <a:hlinkClick r:id="rId8" action="ppaction://hlinksldjump"/>
                        </a:rPr>
                        <a:t>Steg med flera uppgifter</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latin typeface="Arial" panose="020B0604020202020204" pitchFamily="34" charset="0"/>
                          <a:cs typeface="Arial" panose="020B0604020202020204" pitchFamily="34" charset="0"/>
                        </a:rPr>
                        <a:t>7</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6286253"/>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dirty="0">
                          <a:solidFill>
                            <a:schemeClr val="tx1"/>
                          </a:solidFill>
                          <a:latin typeface="Arial" panose="020B0604020202020204" pitchFamily="34" charset="0"/>
                          <a:cs typeface="Arial" panose="020B0604020202020204" pitchFamily="34" charset="0"/>
                          <a:hlinkClick r:id="rId9" action="ppaction://hlinksldjump"/>
                        </a:rPr>
                        <a:t>Färdig guide</a:t>
                      </a:r>
                      <a:endParaRPr lang="sv-SE" sz="1100" b="0" dirty="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a:latin typeface="Arial" panose="020B0604020202020204" pitchFamily="34" charset="0"/>
                          <a:cs typeface="Arial" panose="020B0604020202020204" pitchFamily="34" charset="0"/>
                        </a:rPr>
                        <a:t>8</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05912967"/>
                  </a:ext>
                </a:extLst>
              </a:tr>
              <a:tr h="219401">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0" dirty="0">
                          <a:latin typeface="Arial" panose="020B0604020202020204" pitchFamily="34" charset="0"/>
                          <a:cs typeface="Arial" panose="020B0604020202020204" pitchFamily="34" charset="0"/>
                          <a:hlinkClick r:id="rId10" action="ppaction://hlinksldjump"/>
                        </a:rPr>
                        <a:t>Sök fram en pågående/avslutad guide och välj åtgärder</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latin typeface="Arial" panose="020B0604020202020204" pitchFamily="34" charset="0"/>
                          <a:cs typeface="Arial" panose="020B0604020202020204" pitchFamily="34" charset="0"/>
                        </a:rPr>
                        <a:t>9</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1175778"/>
                  </a:ext>
                </a:extLst>
              </a:tr>
            </a:tbl>
          </a:graphicData>
        </a:graphic>
      </p:graphicFrame>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B0DD115F-A8C3-2990-08D5-CF4B74720044}"/>
              </a:ext>
            </a:extLst>
          </p:cNvPr>
          <p:cNvPicPr>
            <a:picLocks noChangeAspect="1"/>
          </p:cNvPicPr>
          <p:nvPr/>
        </p:nvPicPr>
        <p:blipFill>
          <a:blip r:embed="rId2"/>
          <a:stretch>
            <a:fillRect/>
          </a:stretch>
        </p:blipFill>
        <p:spPr>
          <a:xfrm>
            <a:off x="81887" y="3302538"/>
            <a:ext cx="6668388" cy="3168757"/>
          </a:xfrm>
          <a:prstGeom prst="rect">
            <a:avLst/>
          </a:prstGeom>
          <a:ln>
            <a:solidFill>
              <a:schemeClr val="bg1">
                <a:lumMod val="75000"/>
              </a:schemeClr>
            </a:solidFill>
          </a:ln>
          <a:effectLst>
            <a:outerShdw blurRad="50800" dist="38100" dir="2700000" algn="tl" rotWithShape="0">
              <a:prstClr val="black">
                <a:alpha val="40000"/>
              </a:prstClr>
            </a:outerShdw>
          </a:effectLst>
        </p:spPr>
      </p:pic>
      <p:pic>
        <p:nvPicPr>
          <p:cNvPr id="5" name="Bildobjekt 4">
            <a:extLst>
              <a:ext uri="{FF2B5EF4-FFF2-40B4-BE49-F238E27FC236}">
                <a16:creationId xmlns:a16="http://schemas.microsoft.com/office/drawing/2014/main" id="{B8576231-E632-4A48-AD48-8E41EDF97D3E}"/>
              </a:ext>
            </a:extLst>
          </p:cNvPr>
          <p:cNvPicPr>
            <a:picLocks noChangeAspect="1"/>
          </p:cNvPicPr>
          <p:nvPr/>
        </p:nvPicPr>
        <p:blipFill>
          <a:blip r:embed="rId3"/>
          <a:stretch>
            <a:fillRect/>
          </a:stretch>
        </p:blipFill>
        <p:spPr>
          <a:xfrm>
            <a:off x="3520601" y="925034"/>
            <a:ext cx="3125029" cy="2144052"/>
          </a:xfrm>
          <a:prstGeom prst="rect">
            <a:avLst/>
          </a:prstGeom>
        </p:spPr>
      </p:pic>
      <p:sp>
        <p:nvSpPr>
          <p:cNvPr id="11" name="Title 30"/>
          <p:cNvSpPr>
            <a:spLocks noGrp="1"/>
          </p:cNvSpPr>
          <p:nvPr>
            <p:ph type="ctrTitle"/>
          </p:nvPr>
        </p:nvSpPr>
        <p:spPr/>
        <p:txBody>
          <a:bodyPr/>
          <a:lstStyle/>
          <a:p>
            <a:r>
              <a:rPr lang="sv-SE" dirty="0"/>
              <a:t>Ny kurs med guide</a:t>
            </a:r>
          </a:p>
        </p:txBody>
      </p:sp>
      <p:sp>
        <p:nvSpPr>
          <p:cNvPr id="21" name="Slide Number Placeholder 2"/>
          <p:cNvSpPr>
            <a:spLocks noGrp="1"/>
          </p:cNvSpPr>
          <p:nvPr>
            <p:ph type="sldNum" sz="quarter" idx="40"/>
          </p:nvPr>
        </p:nvSpPr>
        <p:spPr/>
        <p:txBody>
          <a:bodyPr/>
          <a:lstStyle/>
          <a:p>
            <a:fld id="{F3F4DCA2-53CA-48AF-BF1A-13BEFD9BD817}" type="slidenum">
              <a:rPr lang="sv-SE" smtClean="0"/>
              <a:pPr/>
              <a:t>2</a:t>
            </a:fld>
            <a:endParaRPr lang="sv-SE" dirty="0"/>
          </a:p>
        </p:txBody>
      </p:sp>
      <p:sp>
        <p:nvSpPr>
          <p:cNvPr id="44" name="Text Placeholder 6"/>
          <p:cNvSpPr txBox="1">
            <a:spLocks/>
          </p:cNvSpPr>
          <p:nvPr/>
        </p:nvSpPr>
        <p:spPr>
          <a:xfrm>
            <a:off x="3520601" y="486062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46" name="Text Placeholder 6"/>
          <p:cNvSpPr txBox="1">
            <a:spLocks/>
          </p:cNvSpPr>
          <p:nvPr/>
        </p:nvSpPr>
        <p:spPr>
          <a:xfrm>
            <a:off x="5635442" y="619226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47" name="Text Placeholder 1"/>
          <p:cNvSpPr txBox="1">
            <a:spLocks/>
          </p:cNvSpPr>
          <p:nvPr/>
        </p:nvSpPr>
        <p:spPr>
          <a:xfrm>
            <a:off x="304918" y="930171"/>
            <a:ext cx="3032483" cy="2169825"/>
          </a:xfrm>
          <a:prstGeom prst="rect">
            <a:avLst/>
          </a:prstGeom>
        </p:spPr>
        <p:txBody>
          <a:bodyPr wrap="square">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b="1" dirty="0"/>
              <a:t>Att sätta igång ny kurs med guide: </a:t>
            </a:r>
          </a:p>
          <a:p>
            <a:pPr marL="228600" indent="-228600">
              <a:buFont typeface="+mj-lt"/>
              <a:buAutoNum type="arabicPeriod"/>
            </a:pPr>
            <a:r>
              <a:rPr lang="sv-SE" dirty="0"/>
              <a:t>Gå till huvudmenyvalet </a:t>
            </a:r>
            <a:r>
              <a:rPr lang="sv-SE" b="1" dirty="0"/>
              <a:t>Utbildningsinformation</a:t>
            </a:r>
          </a:p>
          <a:p>
            <a:pPr marL="228600" indent="-228600">
              <a:buFont typeface="+mj-lt"/>
              <a:buAutoNum type="arabicPeriod"/>
            </a:pPr>
            <a:r>
              <a:rPr lang="sv-SE" dirty="0"/>
              <a:t>Tryck på </a:t>
            </a:r>
            <a:r>
              <a:rPr lang="sv-SE" b="1" dirty="0"/>
              <a:t>Ny kurs med guide</a:t>
            </a:r>
            <a:r>
              <a:rPr lang="sv-SE" dirty="0"/>
              <a:t>.</a:t>
            </a:r>
          </a:p>
          <a:p>
            <a:pPr marL="228600" indent="-228600">
              <a:buFont typeface="+mj-lt"/>
              <a:buAutoNum type="arabicPeriod"/>
            </a:pPr>
            <a:r>
              <a:rPr lang="sv-SE" dirty="0"/>
              <a:t>Följ stegen för att fylla i alla uppgifter som enligt utbildningsmallen krävs för att skapa ett utkast av en ny kurs. </a:t>
            </a:r>
          </a:p>
          <a:p>
            <a:pPr marL="228600" indent="-228600">
              <a:buFont typeface="+mj-lt"/>
              <a:buAutoNum type="arabicPeriod"/>
            </a:pPr>
            <a:r>
              <a:rPr lang="sv-SE" dirty="0"/>
              <a:t>Tryck</a:t>
            </a:r>
            <a:r>
              <a:rPr lang="sv-SE" b="1" dirty="0"/>
              <a:t> Nästa </a:t>
            </a:r>
            <a:r>
              <a:rPr lang="sv-SE" dirty="0"/>
              <a:t>och senare </a:t>
            </a:r>
            <a:r>
              <a:rPr lang="sv-SE" b="1" dirty="0"/>
              <a:t>Bekräfta</a:t>
            </a:r>
            <a:r>
              <a:rPr lang="sv-SE" dirty="0"/>
              <a:t> på sista sidan av dialogrutan. </a:t>
            </a:r>
          </a:p>
          <a:p>
            <a:pPr marL="228600" indent="-228600">
              <a:buFont typeface="+mj-lt"/>
              <a:buAutoNum type="arabicPeriod"/>
            </a:pPr>
            <a:endParaRPr lang="sv-SE" dirty="0"/>
          </a:p>
        </p:txBody>
      </p:sp>
      <p:sp>
        <p:nvSpPr>
          <p:cNvPr id="20" name="Text Placeholder 6">
            <a:extLst>
              <a:ext uri="{FF2B5EF4-FFF2-40B4-BE49-F238E27FC236}">
                <a16:creationId xmlns:a16="http://schemas.microsoft.com/office/drawing/2014/main" id="{4786C3A9-D932-4505-A281-DBA6C764E9F7}"/>
              </a:ext>
            </a:extLst>
          </p:cNvPr>
          <p:cNvSpPr txBox="1">
            <a:spLocks/>
          </p:cNvSpPr>
          <p:nvPr/>
        </p:nvSpPr>
        <p:spPr>
          <a:xfrm>
            <a:off x="5929986" y="65155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22" name="Text Placeholder 6">
            <a:extLst>
              <a:ext uri="{FF2B5EF4-FFF2-40B4-BE49-F238E27FC236}">
                <a16:creationId xmlns:a16="http://schemas.microsoft.com/office/drawing/2014/main" id="{98C183F2-4E62-45F0-A540-5E014249871B}"/>
              </a:ext>
            </a:extLst>
          </p:cNvPr>
          <p:cNvSpPr txBox="1">
            <a:spLocks/>
          </p:cNvSpPr>
          <p:nvPr/>
        </p:nvSpPr>
        <p:spPr>
          <a:xfrm>
            <a:off x="5770582" y="280920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16" name="textruta 15">
            <a:extLst>
              <a:ext uri="{FF2B5EF4-FFF2-40B4-BE49-F238E27FC236}">
                <a16:creationId xmlns:a16="http://schemas.microsoft.com/office/drawing/2014/main" id="{029D8539-6911-4061-99DB-407D37244E48}"/>
              </a:ext>
            </a:extLst>
          </p:cNvPr>
          <p:cNvSpPr txBox="1"/>
          <p:nvPr/>
        </p:nvSpPr>
        <p:spPr>
          <a:xfrm>
            <a:off x="304918" y="6975280"/>
            <a:ext cx="5895347"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Nu skapas en ny kurs (i status utkast) upp, tillsammans med en guide som visar vad som ska göras. </a:t>
            </a:r>
          </a:p>
        </p:txBody>
      </p:sp>
      <p:sp>
        <p:nvSpPr>
          <p:cNvPr id="6" name="Höger klammerparentes 5">
            <a:extLst>
              <a:ext uri="{FF2B5EF4-FFF2-40B4-BE49-F238E27FC236}">
                <a16:creationId xmlns:a16="http://schemas.microsoft.com/office/drawing/2014/main" id="{BAA68D24-9D00-DDF0-36DD-A0B43F1FE514}"/>
              </a:ext>
            </a:extLst>
          </p:cNvPr>
          <p:cNvSpPr/>
          <p:nvPr/>
        </p:nvSpPr>
        <p:spPr>
          <a:xfrm>
            <a:off x="3416081" y="4050659"/>
            <a:ext cx="104520" cy="1862461"/>
          </a:xfrm>
          <a:prstGeom prst="rightBrace">
            <a:avLst>
              <a:gd name="adj1" fmla="val 6073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389620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1"/>
          <p:cNvSpPr>
            <a:spLocks noGrp="1"/>
          </p:cNvSpPr>
          <p:nvPr>
            <p:ph type="body" sz="quarter" idx="39"/>
          </p:nvPr>
        </p:nvSpPr>
        <p:spPr>
          <a:xfrm>
            <a:off x="392905" y="972768"/>
            <a:ext cx="5798999" cy="5955476"/>
          </a:xfrm>
        </p:spPr>
        <p:txBody>
          <a:bodyPr/>
          <a:lstStyle/>
          <a:p>
            <a:r>
              <a:rPr lang="sv-SE" dirty="0"/>
              <a:t>Du länkas nu till den nya kursen där det finns en guide har startats. Gå igenom stegen i guiden för att skapa kursen, guiden och all information om den finns i fliken att göra:</a:t>
            </a:r>
          </a:p>
          <a:p>
            <a:pPr marL="171450" indent="-171450">
              <a:buFont typeface="Arial" panose="020B0604020202020204" pitchFamily="34" charset="0"/>
              <a:buChar char="•"/>
            </a:pPr>
            <a:r>
              <a:rPr lang="sv-SE" b="1" dirty="0"/>
              <a:t>Överst i fliken</a:t>
            </a:r>
            <a:r>
              <a:rPr lang="sv-SE" dirty="0"/>
              <a:t> beskrivs vad du ska göra. När du är klar klickar du på ”Färdigmarkera” för att gå till nästa steg. Klicka på ”Visa steg i guide” för att se en överblick över alla steg som ingår i guiden.</a:t>
            </a:r>
          </a:p>
          <a:p>
            <a:pPr marL="171450" indent="-171450">
              <a:buFont typeface="Arial" panose="020B0604020202020204" pitchFamily="34" charset="0"/>
              <a:buChar char="•"/>
            </a:pPr>
            <a:r>
              <a:rPr lang="sv-SE" b="1" dirty="0"/>
              <a:t>Längst ner i fliken </a:t>
            </a:r>
            <a:r>
              <a:rPr lang="sv-SE" dirty="0"/>
              <a:t>kommer du se fält (attribut) som behöver fyllas i. Fyll i och spara.</a:t>
            </a: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sz="1400" b="1" dirty="0"/>
          </a:p>
          <a:p>
            <a:r>
              <a:rPr lang="sv-SE" b="1" dirty="0"/>
              <a:t>Anteckningar och annan information</a:t>
            </a:r>
          </a:p>
          <a:p>
            <a:r>
              <a:rPr lang="sv-SE" dirty="0"/>
              <a:t>Längst till höger i ”Att göra” fliken kan du föra anteckningar under arbetets gång. Exempelvis kan de användas som kom-ihåg-lappar för egen del, eller för att kommunicera med andra personer som arbetar i samma guide.</a:t>
            </a:r>
          </a:p>
          <a:p>
            <a:r>
              <a:rPr lang="sv-SE" dirty="0"/>
              <a:t>Här kan även finnas annan information som lärosätet lagt in, informationen är generell för den typ av utbildning/utbildningstillfälle som du skapar. </a:t>
            </a:r>
          </a:p>
        </p:txBody>
      </p:sp>
      <p:pic>
        <p:nvPicPr>
          <p:cNvPr id="5" name="Bildobjekt 4">
            <a:extLst>
              <a:ext uri="{FF2B5EF4-FFF2-40B4-BE49-F238E27FC236}">
                <a16:creationId xmlns:a16="http://schemas.microsoft.com/office/drawing/2014/main" id="{47399FAF-FA18-092D-1808-F2E023AA8C88}"/>
              </a:ext>
            </a:extLst>
          </p:cNvPr>
          <p:cNvPicPr>
            <a:picLocks noChangeAspect="1"/>
          </p:cNvPicPr>
          <p:nvPr/>
        </p:nvPicPr>
        <p:blipFill rotWithShape="1">
          <a:blip r:embed="rId2"/>
          <a:srcRect t="11402" b="10511"/>
          <a:stretch/>
        </p:blipFill>
        <p:spPr>
          <a:xfrm>
            <a:off x="694112" y="2247104"/>
            <a:ext cx="5906935" cy="3258056"/>
          </a:xfrm>
          <a:prstGeom prst="rect">
            <a:avLst/>
          </a:prstGeom>
        </p:spPr>
      </p:pic>
      <p:sp>
        <p:nvSpPr>
          <p:cNvPr id="11" name="Title 30"/>
          <p:cNvSpPr>
            <a:spLocks noGrp="1"/>
          </p:cNvSpPr>
          <p:nvPr>
            <p:ph type="ctrTitle"/>
          </p:nvPr>
        </p:nvSpPr>
        <p:spPr/>
        <p:txBody>
          <a:bodyPr/>
          <a:lstStyle/>
          <a:p>
            <a:r>
              <a:rPr lang="sv-SE" dirty="0"/>
              <a:t>Ny kurs med guide </a:t>
            </a:r>
            <a:r>
              <a:rPr lang="sv-SE" b="0" dirty="0"/>
              <a:t>(forts.)</a:t>
            </a:r>
            <a:endParaRPr lang="sv-SE" dirty="0"/>
          </a:p>
        </p:txBody>
      </p:sp>
      <p:sp>
        <p:nvSpPr>
          <p:cNvPr id="21" name="Slide Number Placeholder 2"/>
          <p:cNvSpPr>
            <a:spLocks noGrp="1"/>
          </p:cNvSpPr>
          <p:nvPr>
            <p:ph type="sldNum" sz="quarter" idx="40"/>
          </p:nvPr>
        </p:nvSpPr>
        <p:spPr/>
        <p:txBody>
          <a:bodyPr/>
          <a:lstStyle/>
          <a:p>
            <a:fld id="{F3F4DCA2-53CA-48AF-BF1A-13BEFD9BD817}" type="slidenum">
              <a:rPr lang="sv-SE" smtClean="0"/>
              <a:pPr/>
              <a:t>3</a:t>
            </a:fld>
            <a:endParaRPr lang="sv-SE" dirty="0"/>
          </a:p>
        </p:txBody>
      </p:sp>
      <p:sp>
        <p:nvSpPr>
          <p:cNvPr id="36" name="Rectangle 35"/>
          <p:cNvSpPr/>
          <p:nvPr/>
        </p:nvSpPr>
        <p:spPr>
          <a:xfrm>
            <a:off x="4625608" y="3916910"/>
            <a:ext cx="1867503" cy="600164"/>
          </a:xfrm>
          <a:prstGeom prst="rect">
            <a:avLst/>
          </a:prstGeom>
          <a:solidFill>
            <a:schemeClr val="bg1"/>
          </a:solidFill>
          <a:ln>
            <a:solidFill>
              <a:schemeClr val="bg1">
                <a:lumMod val="50000"/>
              </a:schemeClr>
            </a:solidFill>
          </a:ln>
          <a:effectLst/>
        </p:spPr>
        <p:txBody>
          <a:bodyPr wrap="square" anchor="ctr">
            <a:spAutoFit/>
          </a:bodyPr>
          <a:lstStyle/>
          <a:p>
            <a:pPr defTabSz="685800">
              <a:buFont typeface="Arial" panose="020B0604020202020204" pitchFamily="34" charset="0"/>
              <a:buNone/>
            </a:pPr>
            <a:r>
              <a:rPr lang="sv-SE" sz="1100" dirty="0">
                <a:latin typeface="Arial" panose="020B0604020202020204" pitchFamily="34" charset="0"/>
                <a:cs typeface="Arial" panose="020B0604020202020204" pitchFamily="34" charset="0"/>
              </a:rPr>
              <a:t>Om du behöver arbeta i fler </a:t>
            </a:r>
            <a:r>
              <a:rPr lang="sv-SE" sz="1100" b="1" dirty="0">
                <a:latin typeface="Arial" panose="020B0604020202020204" pitchFamily="34" charset="0"/>
                <a:cs typeface="Arial" panose="020B0604020202020204" pitchFamily="34" charset="0"/>
              </a:rPr>
              <a:t>flikar</a:t>
            </a:r>
            <a:r>
              <a:rPr lang="sv-SE" sz="1100" dirty="0">
                <a:latin typeface="Arial" panose="020B0604020202020204" pitchFamily="34" charset="0"/>
                <a:cs typeface="Arial" panose="020B0604020202020204" pitchFamily="34" charset="0"/>
              </a:rPr>
              <a:t> så visas det med en blå markering. </a:t>
            </a:r>
          </a:p>
        </p:txBody>
      </p:sp>
      <p:cxnSp>
        <p:nvCxnSpPr>
          <p:cNvPr id="37" name="Straight Arrow Connector 36"/>
          <p:cNvCxnSpPr>
            <a:cxnSpLocks/>
            <a:stCxn id="36" idx="1"/>
          </p:cNvCxnSpPr>
          <p:nvPr/>
        </p:nvCxnSpPr>
        <p:spPr>
          <a:xfrm flipH="1">
            <a:off x="2334437" y="4216992"/>
            <a:ext cx="2291171" cy="290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36">
            <a:extLst>
              <a:ext uri="{FF2B5EF4-FFF2-40B4-BE49-F238E27FC236}">
                <a16:creationId xmlns:a16="http://schemas.microsoft.com/office/drawing/2014/main" id="{EFCA3DCB-8F24-43D1-A0AF-FD75B49D7A8C}"/>
              </a:ext>
            </a:extLst>
          </p:cNvPr>
          <p:cNvCxnSpPr>
            <a:cxnSpLocks/>
          </p:cNvCxnSpPr>
          <p:nvPr/>
        </p:nvCxnSpPr>
        <p:spPr>
          <a:xfrm flipV="1">
            <a:off x="5816794" y="2834562"/>
            <a:ext cx="148928" cy="10823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31" name="Bildobjekt 30">
            <a:extLst>
              <a:ext uri="{FF2B5EF4-FFF2-40B4-BE49-F238E27FC236}">
                <a16:creationId xmlns:a16="http://schemas.microsoft.com/office/drawing/2014/main" id="{D7E978EC-B40E-BE63-27CC-9E488211B381}"/>
              </a:ext>
            </a:extLst>
          </p:cNvPr>
          <p:cNvPicPr>
            <a:picLocks noChangeAspect="1"/>
          </p:cNvPicPr>
          <p:nvPr/>
        </p:nvPicPr>
        <p:blipFill>
          <a:blip r:embed="rId3"/>
          <a:stretch>
            <a:fillRect/>
          </a:stretch>
        </p:blipFill>
        <p:spPr>
          <a:xfrm>
            <a:off x="470338" y="6997254"/>
            <a:ext cx="5276804" cy="2614580"/>
          </a:xfrm>
          <a:prstGeom prst="rect">
            <a:avLst/>
          </a:prstGeom>
        </p:spPr>
      </p:pic>
      <p:cxnSp>
        <p:nvCxnSpPr>
          <p:cNvPr id="14" name="Straight Arrow Connector 36">
            <a:extLst>
              <a:ext uri="{FF2B5EF4-FFF2-40B4-BE49-F238E27FC236}">
                <a16:creationId xmlns:a16="http://schemas.microsoft.com/office/drawing/2014/main" id="{27C9E60A-7197-4628-A4A6-2FEF05716269}"/>
              </a:ext>
            </a:extLst>
          </p:cNvPr>
          <p:cNvCxnSpPr>
            <a:cxnSpLocks/>
          </p:cNvCxnSpPr>
          <p:nvPr/>
        </p:nvCxnSpPr>
        <p:spPr>
          <a:xfrm>
            <a:off x="4196348" y="6831899"/>
            <a:ext cx="265924" cy="7393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Vänster klammerparentes 5">
            <a:extLst>
              <a:ext uri="{FF2B5EF4-FFF2-40B4-BE49-F238E27FC236}">
                <a16:creationId xmlns:a16="http://schemas.microsoft.com/office/drawing/2014/main" id="{F796D095-45D9-9C9A-B134-3B5D69309D8B}"/>
              </a:ext>
            </a:extLst>
          </p:cNvPr>
          <p:cNvSpPr/>
          <p:nvPr/>
        </p:nvSpPr>
        <p:spPr>
          <a:xfrm>
            <a:off x="497122" y="2834562"/>
            <a:ext cx="265116" cy="1740628"/>
          </a:xfrm>
          <a:prstGeom prst="leftBrace">
            <a:avLst>
              <a:gd name="adj1" fmla="val 3009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9" name="Vänster klammerparentes 8">
            <a:extLst>
              <a:ext uri="{FF2B5EF4-FFF2-40B4-BE49-F238E27FC236}">
                <a16:creationId xmlns:a16="http://schemas.microsoft.com/office/drawing/2014/main" id="{0E6DD8CB-3207-5CB5-D93F-EBCE974499F7}"/>
              </a:ext>
            </a:extLst>
          </p:cNvPr>
          <p:cNvSpPr/>
          <p:nvPr/>
        </p:nvSpPr>
        <p:spPr>
          <a:xfrm>
            <a:off x="497122" y="4738653"/>
            <a:ext cx="265116" cy="805313"/>
          </a:xfrm>
          <a:prstGeom prst="leftBrace">
            <a:avLst>
              <a:gd name="adj1" fmla="val 21936"/>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13" name="textruta 12">
            <a:extLst>
              <a:ext uri="{FF2B5EF4-FFF2-40B4-BE49-F238E27FC236}">
                <a16:creationId xmlns:a16="http://schemas.microsoft.com/office/drawing/2014/main" id="{6E0F4BF9-488C-CE72-52A5-5BF1669828CD}"/>
              </a:ext>
            </a:extLst>
          </p:cNvPr>
          <p:cNvSpPr txBox="1"/>
          <p:nvPr/>
        </p:nvSpPr>
        <p:spPr>
          <a:xfrm rot="16200000">
            <a:off x="-386596" y="3520210"/>
            <a:ext cx="1339778" cy="369332"/>
          </a:xfrm>
          <a:prstGeom prst="rect">
            <a:avLst/>
          </a:prstGeom>
          <a:noFill/>
        </p:spPr>
        <p:txBody>
          <a:bodyPr wrap="square" rtlCol="0">
            <a:spAutoFit/>
          </a:bodyPr>
          <a:lstStyle/>
          <a:p>
            <a:pPr algn="ctr"/>
            <a:r>
              <a:rPr lang="sv-SE" sz="900" dirty="0">
                <a:latin typeface="Arial" panose="020B0604020202020204" pitchFamily="34" charset="0"/>
                <a:cs typeface="Arial" panose="020B0604020202020204" pitchFamily="34" charset="0"/>
              </a:rPr>
              <a:t>Se och färdigmarkera steg i guiden</a:t>
            </a:r>
          </a:p>
        </p:txBody>
      </p:sp>
      <p:sp>
        <p:nvSpPr>
          <p:cNvPr id="15" name="textruta 14">
            <a:extLst>
              <a:ext uri="{FF2B5EF4-FFF2-40B4-BE49-F238E27FC236}">
                <a16:creationId xmlns:a16="http://schemas.microsoft.com/office/drawing/2014/main" id="{A1CD4731-DA6A-363F-D00E-EF0A14F63B43}"/>
              </a:ext>
            </a:extLst>
          </p:cNvPr>
          <p:cNvSpPr txBox="1"/>
          <p:nvPr/>
        </p:nvSpPr>
        <p:spPr>
          <a:xfrm rot="16200000">
            <a:off x="-234969" y="4956643"/>
            <a:ext cx="1036525" cy="369332"/>
          </a:xfrm>
          <a:prstGeom prst="rect">
            <a:avLst/>
          </a:prstGeom>
          <a:noFill/>
        </p:spPr>
        <p:txBody>
          <a:bodyPr wrap="square" rtlCol="0">
            <a:spAutoFit/>
          </a:bodyPr>
          <a:lstStyle/>
          <a:p>
            <a:pPr algn="ctr"/>
            <a:r>
              <a:rPr lang="sv-SE" sz="900" dirty="0">
                <a:latin typeface="Arial" panose="020B0604020202020204" pitchFamily="34" charset="0"/>
                <a:cs typeface="Arial" panose="020B0604020202020204" pitchFamily="34" charset="0"/>
              </a:rPr>
              <a:t>Fyll i information om kursen</a:t>
            </a:r>
          </a:p>
        </p:txBody>
      </p:sp>
    </p:spTree>
    <p:extLst>
      <p:ext uri="{BB962C8B-B14F-4D97-AF65-F5344CB8AC3E}">
        <p14:creationId xmlns:p14="http://schemas.microsoft.com/office/powerpoint/2010/main" val="985999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FCA4204F-1AEA-9DC5-C52B-4A62314C108F}"/>
              </a:ext>
            </a:extLst>
          </p:cNvPr>
          <p:cNvPicPr>
            <a:picLocks noChangeAspect="1"/>
          </p:cNvPicPr>
          <p:nvPr/>
        </p:nvPicPr>
        <p:blipFill rotWithShape="1">
          <a:blip r:embed="rId2"/>
          <a:srcRect b="12729"/>
          <a:stretch/>
        </p:blipFill>
        <p:spPr>
          <a:xfrm>
            <a:off x="342358" y="2082641"/>
            <a:ext cx="4591815" cy="3569624"/>
          </a:xfrm>
          <a:prstGeom prst="rect">
            <a:avLst/>
          </a:prstGeom>
        </p:spPr>
      </p:pic>
      <p:sp>
        <p:nvSpPr>
          <p:cNvPr id="5" name="textruta 4">
            <a:extLst>
              <a:ext uri="{FF2B5EF4-FFF2-40B4-BE49-F238E27FC236}">
                <a16:creationId xmlns:a16="http://schemas.microsoft.com/office/drawing/2014/main" id="{5FCDDDD2-B3FF-465B-B624-97BF8FA54D56}"/>
              </a:ext>
            </a:extLst>
          </p:cNvPr>
          <p:cNvSpPr txBox="1"/>
          <p:nvPr/>
        </p:nvSpPr>
        <p:spPr>
          <a:xfrm>
            <a:off x="277817" y="6525988"/>
            <a:ext cx="6331409" cy="2509712"/>
          </a:xfrm>
          <a:prstGeom prst="rect">
            <a:avLst/>
          </a:prstGeom>
          <a:solidFill>
            <a:schemeClr val="bg1">
              <a:lumMod val="95000"/>
            </a:schemeClr>
          </a:solidFill>
          <a:ln>
            <a:solidFill>
              <a:schemeClr val="bg1">
                <a:lumMod val="85000"/>
              </a:schemeClr>
            </a:solidFill>
          </a:ln>
        </p:spPr>
        <p:txBody>
          <a:bodyPr wrap="square" lIns="108000" tIns="108000" rIns="3672000" rtlCol="0">
            <a:spAutoFit/>
          </a:bodyPr>
          <a:lstStyle/>
          <a:p>
            <a:pPr>
              <a:spcAft>
                <a:spcPts val="400"/>
              </a:spcAft>
            </a:pPr>
            <a:r>
              <a:rPr lang="sv-SE" sz="1100" b="1" dirty="0">
                <a:latin typeface="Arial" panose="020B0604020202020204" pitchFamily="34" charset="0"/>
                <a:cs typeface="Arial" panose="020B0604020202020204" pitchFamily="34" charset="0"/>
              </a:rPr>
              <a:t>Obligatoriska uppgifter</a:t>
            </a:r>
          </a:p>
          <a:p>
            <a:pPr>
              <a:spcAft>
                <a:spcPts val="400"/>
              </a:spcAft>
            </a:pPr>
            <a:r>
              <a:rPr lang="sv-SE" sz="1100" dirty="0">
                <a:latin typeface="Arial" panose="020B0604020202020204" pitchFamily="34" charset="0"/>
                <a:cs typeface="Arial" panose="020B0604020202020204" pitchFamily="34" charset="0"/>
              </a:rPr>
              <a:t>Beroende på vilka inställningar som gjorts kan du behöva fylla i vissa uppgifter vid ett steg. </a:t>
            </a:r>
          </a:p>
          <a:p>
            <a:pPr>
              <a:spcAft>
                <a:spcPts val="400"/>
              </a:spcAft>
            </a:pPr>
            <a:r>
              <a:rPr lang="sv-SE" sz="1100" dirty="0">
                <a:latin typeface="Arial" panose="020B0604020202020204" pitchFamily="34" charset="0"/>
                <a:cs typeface="Arial" panose="020B0604020202020204" pitchFamily="34" charset="0"/>
              </a:rPr>
              <a:t>Om du färdigmarkerar ett steg innan de obligatoriska uppgifterna är ifyllda så markeras de fälten i rött. Även fliken där fältet hör hemma rödmarkeras, men du behöver bara fylla i uppgiften i en av flikarna. </a:t>
            </a:r>
          </a:p>
          <a:p>
            <a:pPr>
              <a:spcAft>
                <a:spcPts val="400"/>
              </a:spcAft>
            </a:pPr>
            <a:r>
              <a:rPr lang="sv-SE" sz="1100" dirty="0">
                <a:latin typeface="Arial" panose="020B0604020202020204" pitchFamily="34" charset="0"/>
                <a:cs typeface="Arial" panose="020B0604020202020204" pitchFamily="34" charset="0"/>
              </a:rPr>
              <a:t>Fyll i uppgifterna, spara och klicka sedan på färdigmarkera igen.</a:t>
            </a:r>
            <a:br>
              <a:rPr lang="sv-SE" sz="1100" dirty="0">
                <a:latin typeface="Arial" panose="020B0604020202020204" pitchFamily="34" charset="0"/>
                <a:cs typeface="Arial" panose="020B0604020202020204" pitchFamily="34" charset="0"/>
              </a:rPr>
            </a:br>
            <a:endParaRPr lang="sv-SE" sz="1100" dirty="0">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950441"/>
            <a:ext cx="5798999" cy="1246495"/>
          </a:xfrm>
        </p:spPr>
        <p:txBody>
          <a:bodyPr/>
          <a:lstStyle/>
          <a:p>
            <a:r>
              <a:rPr lang="sv-SE" b="1" dirty="0"/>
              <a:t>Så här arbetar du i ett steg: </a:t>
            </a:r>
          </a:p>
          <a:p>
            <a:pPr marL="228600" indent="-228600">
              <a:buFont typeface="+mj-lt"/>
              <a:buAutoNum type="arabicPeriod"/>
            </a:pPr>
            <a:r>
              <a:rPr lang="sv-SE" dirty="0"/>
              <a:t>Utför det som krävs för steget</a:t>
            </a:r>
          </a:p>
          <a:p>
            <a:pPr marL="228600" indent="-228600">
              <a:buFont typeface="+mj-lt"/>
              <a:buAutoNum type="arabicPeriod"/>
            </a:pPr>
            <a:r>
              <a:rPr lang="sv-SE" b="1" dirty="0"/>
              <a:t>Spara</a:t>
            </a:r>
          </a:p>
          <a:p>
            <a:pPr marL="228600" indent="-228600">
              <a:buFont typeface="+mj-lt"/>
              <a:buAutoNum type="arabicPeriod"/>
            </a:pPr>
            <a:r>
              <a:rPr lang="sv-SE" dirty="0"/>
              <a:t>När du är klar med steget: klicka på </a:t>
            </a:r>
            <a:r>
              <a:rPr lang="sv-SE" b="1" dirty="0"/>
              <a:t>Färdigmarkera</a:t>
            </a:r>
            <a:r>
              <a:rPr lang="sv-SE" dirty="0"/>
              <a:t> för att gå vidare till nästa steg.</a:t>
            </a:r>
          </a:p>
          <a:p>
            <a:endParaRPr lang="sv-SE" dirty="0"/>
          </a:p>
        </p:txBody>
      </p:sp>
      <p:sp>
        <p:nvSpPr>
          <p:cNvPr id="6" name="Title 5"/>
          <p:cNvSpPr>
            <a:spLocks noGrp="1"/>
          </p:cNvSpPr>
          <p:nvPr>
            <p:ph type="ctrTitle"/>
          </p:nvPr>
        </p:nvSpPr>
        <p:spPr>
          <a:xfrm>
            <a:off x="0" y="1"/>
            <a:ext cx="6858000" cy="651662"/>
          </a:xfrm>
        </p:spPr>
        <p:txBody>
          <a:bodyPr/>
          <a:lstStyle/>
          <a:p>
            <a:pPr>
              <a:lnSpc>
                <a:spcPct val="100000"/>
              </a:lnSpc>
            </a:pPr>
            <a:r>
              <a:rPr lang="sv-SE" dirty="0"/>
              <a:t>Ny kurs med guide </a:t>
            </a:r>
            <a:r>
              <a:rPr lang="sv-SE" b="0" dirty="0"/>
              <a:t>(forts.)</a:t>
            </a:r>
            <a:endParaRPr lang="sv-SE" dirty="0"/>
          </a:p>
        </p:txBody>
      </p:sp>
      <p:sp>
        <p:nvSpPr>
          <p:cNvPr id="4" name="Slide Number Placeholder 3"/>
          <p:cNvSpPr>
            <a:spLocks noGrp="1"/>
          </p:cNvSpPr>
          <p:nvPr>
            <p:ph type="sldNum" sz="quarter" idx="40"/>
          </p:nvPr>
        </p:nvSpPr>
        <p:spPr/>
        <p:txBody>
          <a:bodyPr/>
          <a:lstStyle/>
          <a:p>
            <a:fld id="{F3F4DCA2-53CA-48AF-BF1A-13BEFD9BD817}" type="slidenum">
              <a:rPr lang="sv-SE" smtClean="0"/>
              <a:t>4</a:t>
            </a:fld>
            <a:endParaRPr lang="sv-SE"/>
          </a:p>
        </p:txBody>
      </p:sp>
      <p:sp>
        <p:nvSpPr>
          <p:cNvPr id="19" name="Oval 21"/>
          <p:cNvSpPr/>
          <p:nvPr/>
        </p:nvSpPr>
        <p:spPr>
          <a:xfrm>
            <a:off x="178826" y="6425124"/>
            <a:ext cx="200024" cy="179551"/>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sp>
        <p:nvSpPr>
          <p:cNvPr id="20" name="Text Placeholder 6"/>
          <p:cNvSpPr txBox="1">
            <a:spLocks/>
          </p:cNvSpPr>
          <p:nvPr/>
        </p:nvSpPr>
        <p:spPr>
          <a:xfrm>
            <a:off x="1638300" y="534068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6" name="Right Brace 15"/>
          <p:cNvSpPr/>
          <p:nvPr/>
        </p:nvSpPr>
        <p:spPr>
          <a:xfrm>
            <a:off x="1474647" y="5104816"/>
            <a:ext cx="163653" cy="714257"/>
          </a:xfrm>
          <a:prstGeom prst="rightBrace">
            <a:avLst>
              <a:gd name="adj1" fmla="val 32657"/>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5" name="Text Placeholder 6"/>
          <p:cNvSpPr txBox="1">
            <a:spLocks/>
          </p:cNvSpPr>
          <p:nvPr/>
        </p:nvSpPr>
        <p:spPr>
          <a:xfrm>
            <a:off x="1135524" y="467202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26" name="Text Placeholder 6"/>
          <p:cNvSpPr txBox="1">
            <a:spLocks/>
          </p:cNvSpPr>
          <p:nvPr/>
        </p:nvSpPr>
        <p:spPr>
          <a:xfrm>
            <a:off x="1135523" y="294939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pic>
        <p:nvPicPr>
          <p:cNvPr id="10" name="Bildobjekt 9">
            <a:extLst>
              <a:ext uri="{FF2B5EF4-FFF2-40B4-BE49-F238E27FC236}">
                <a16:creationId xmlns:a16="http://schemas.microsoft.com/office/drawing/2014/main" id="{9CE5D9C5-BBEE-EAF9-73A0-1F3580A84344}"/>
              </a:ext>
            </a:extLst>
          </p:cNvPr>
          <p:cNvPicPr>
            <a:picLocks noChangeAspect="1"/>
          </p:cNvPicPr>
          <p:nvPr/>
        </p:nvPicPr>
        <p:blipFill rotWithShape="1">
          <a:blip r:embed="rId3"/>
          <a:srcRect l="1190" r="12297"/>
          <a:stretch/>
        </p:blipFill>
        <p:spPr>
          <a:xfrm>
            <a:off x="3086100" y="6617534"/>
            <a:ext cx="3523125" cy="2350884"/>
          </a:xfrm>
          <a:prstGeom prst="rect">
            <a:avLst/>
          </a:prstGeom>
          <a:ln>
            <a:solidFill>
              <a:schemeClr val="bg1">
                <a:lumMod val="50000"/>
              </a:schemeClr>
            </a:solidFill>
          </a:ln>
        </p:spPr>
      </p:pic>
    </p:spTree>
    <p:extLst>
      <p:ext uri="{BB962C8B-B14F-4D97-AF65-F5344CB8AC3E}">
        <p14:creationId xmlns:p14="http://schemas.microsoft.com/office/powerpoint/2010/main" val="282728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 11">
            <a:extLst>
              <a:ext uri="{FF2B5EF4-FFF2-40B4-BE49-F238E27FC236}">
                <a16:creationId xmlns:a16="http://schemas.microsoft.com/office/drawing/2014/main" id="{9CDF9541-8F3C-F9E5-7E20-51D5792AFDE3}"/>
              </a:ext>
            </a:extLst>
          </p:cNvPr>
          <p:cNvGrpSpPr/>
          <p:nvPr/>
        </p:nvGrpSpPr>
        <p:grpSpPr>
          <a:xfrm>
            <a:off x="304917" y="2778176"/>
            <a:ext cx="6029207" cy="2802576"/>
            <a:chOff x="304917" y="2778176"/>
            <a:chExt cx="6029207" cy="2802576"/>
          </a:xfrm>
        </p:grpSpPr>
        <p:grpSp>
          <p:nvGrpSpPr>
            <p:cNvPr id="8" name="Grupp 7">
              <a:extLst>
                <a:ext uri="{FF2B5EF4-FFF2-40B4-BE49-F238E27FC236}">
                  <a16:creationId xmlns:a16="http://schemas.microsoft.com/office/drawing/2014/main" id="{8369FC1C-B593-A212-18C0-E2C2CD4313DC}"/>
                </a:ext>
              </a:extLst>
            </p:cNvPr>
            <p:cNvGrpSpPr/>
            <p:nvPr/>
          </p:nvGrpSpPr>
          <p:grpSpPr>
            <a:xfrm>
              <a:off x="304917" y="2778176"/>
              <a:ext cx="6029207" cy="2802576"/>
              <a:chOff x="304917" y="2778176"/>
              <a:chExt cx="6029207" cy="2802576"/>
            </a:xfrm>
          </p:grpSpPr>
          <p:pic>
            <p:nvPicPr>
              <p:cNvPr id="5" name="Bildobjekt 4">
                <a:extLst>
                  <a:ext uri="{FF2B5EF4-FFF2-40B4-BE49-F238E27FC236}">
                    <a16:creationId xmlns:a16="http://schemas.microsoft.com/office/drawing/2014/main" id="{6B9F62F1-876A-4F48-D381-4EDBCBD80E5C}"/>
                  </a:ext>
                </a:extLst>
              </p:cNvPr>
              <p:cNvPicPr>
                <a:picLocks noChangeAspect="1"/>
              </p:cNvPicPr>
              <p:nvPr/>
            </p:nvPicPr>
            <p:blipFill rotWithShape="1">
              <a:blip r:embed="rId2"/>
              <a:srcRect l="25492" t="24601"/>
              <a:stretch/>
            </p:blipFill>
            <p:spPr>
              <a:xfrm>
                <a:off x="304917" y="2778176"/>
                <a:ext cx="6029207" cy="2802576"/>
              </a:xfrm>
              <a:prstGeom prst="rect">
                <a:avLst/>
              </a:prstGeom>
            </p:spPr>
          </p:pic>
          <p:pic>
            <p:nvPicPr>
              <p:cNvPr id="3" name="Bildobjekt 2">
                <a:extLst>
                  <a:ext uri="{FF2B5EF4-FFF2-40B4-BE49-F238E27FC236}">
                    <a16:creationId xmlns:a16="http://schemas.microsoft.com/office/drawing/2014/main" id="{4355047F-D779-E0E9-188B-DDADB6E26DB2}"/>
                  </a:ext>
                </a:extLst>
              </p:cNvPr>
              <p:cNvPicPr>
                <a:picLocks noChangeAspect="1"/>
              </p:cNvPicPr>
              <p:nvPr/>
            </p:nvPicPr>
            <p:blipFill>
              <a:blip r:embed="rId3"/>
              <a:stretch>
                <a:fillRect/>
              </a:stretch>
            </p:blipFill>
            <p:spPr>
              <a:xfrm>
                <a:off x="410296" y="3353743"/>
                <a:ext cx="1749498" cy="267099"/>
              </a:xfrm>
              <a:prstGeom prst="rect">
                <a:avLst/>
              </a:prstGeom>
            </p:spPr>
          </p:pic>
        </p:grpSp>
        <p:pic>
          <p:nvPicPr>
            <p:cNvPr id="9" name="Bildobjekt 8">
              <a:extLst>
                <a:ext uri="{FF2B5EF4-FFF2-40B4-BE49-F238E27FC236}">
                  <a16:creationId xmlns:a16="http://schemas.microsoft.com/office/drawing/2014/main" id="{D2700BFD-F119-6D86-660D-AA59BDB54B7D}"/>
                </a:ext>
              </a:extLst>
            </p:cNvPr>
            <p:cNvPicPr>
              <a:picLocks noChangeAspect="1"/>
            </p:cNvPicPr>
            <p:nvPr/>
          </p:nvPicPr>
          <p:blipFill>
            <a:blip r:embed="rId4"/>
            <a:stretch>
              <a:fillRect/>
            </a:stretch>
          </p:blipFill>
          <p:spPr>
            <a:xfrm>
              <a:off x="1442945" y="3361858"/>
              <a:ext cx="925606" cy="269148"/>
            </a:xfrm>
            <a:prstGeom prst="rect">
              <a:avLst/>
            </a:prstGeom>
          </p:spPr>
        </p:pic>
      </p:grpSp>
      <p:sp>
        <p:nvSpPr>
          <p:cNvPr id="7" name="Text Placeholder 6"/>
          <p:cNvSpPr>
            <a:spLocks noGrp="1"/>
          </p:cNvSpPr>
          <p:nvPr>
            <p:ph type="body" sz="quarter" idx="39"/>
          </p:nvPr>
        </p:nvSpPr>
        <p:spPr>
          <a:xfrm>
            <a:off x="304918" y="950441"/>
            <a:ext cx="5798999" cy="1677382"/>
          </a:xfrm>
        </p:spPr>
        <p:txBody>
          <a:bodyPr/>
          <a:lstStyle/>
          <a:p>
            <a:r>
              <a:rPr lang="sv-SE" b="1" dirty="0"/>
              <a:t>Steg som kräver att ett val görs</a:t>
            </a:r>
          </a:p>
          <a:p>
            <a:r>
              <a:rPr lang="sv-SE" dirty="0"/>
              <a:t>Det kan finnas steg i guiden som kräver att ett val görs.</a:t>
            </a:r>
          </a:p>
          <a:p>
            <a:r>
              <a:rPr lang="sv-SE" dirty="0"/>
              <a:t>I exemplet nedan behöver ansvarig person kontrollera att rätt information har lagts in och att nästa steg kan påbörjas. </a:t>
            </a:r>
          </a:p>
          <a:p>
            <a:r>
              <a:rPr lang="sv-SE" dirty="0"/>
              <a:t>Högst upp i fliken ser du de alternativ du kan välja för att gå vidare. I det här exemplet ska koordinatorn granska uppgifterna som lagts in. Om något inte stämmer kan personen skicka tillbaka till föregående steg. Då kommer personen som arbetade med kursen tidigare alltså behöva arbeta med kursen igen.</a:t>
            </a:r>
          </a:p>
        </p:txBody>
      </p:sp>
      <p:sp>
        <p:nvSpPr>
          <p:cNvPr id="6" name="Title 5"/>
          <p:cNvSpPr>
            <a:spLocks noGrp="1"/>
          </p:cNvSpPr>
          <p:nvPr>
            <p:ph type="ctrTitle"/>
          </p:nvPr>
        </p:nvSpPr>
        <p:spPr/>
        <p:txBody>
          <a:bodyPr/>
          <a:lstStyle/>
          <a:p>
            <a:r>
              <a:rPr lang="sv-SE" dirty="0"/>
              <a:t>Ny kurs med guide </a:t>
            </a:r>
            <a:r>
              <a:rPr lang="sv-SE" b="0" dirty="0"/>
              <a:t>(forts.)</a:t>
            </a:r>
            <a:endParaRPr lang="sv-SE" dirty="0"/>
          </a:p>
        </p:txBody>
      </p:sp>
      <p:sp>
        <p:nvSpPr>
          <p:cNvPr id="4" name="Slide Number Placeholder 3"/>
          <p:cNvSpPr>
            <a:spLocks noGrp="1"/>
          </p:cNvSpPr>
          <p:nvPr>
            <p:ph type="sldNum" sz="quarter" idx="40"/>
          </p:nvPr>
        </p:nvSpPr>
        <p:spPr/>
        <p:txBody>
          <a:bodyPr/>
          <a:lstStyle/>
          <a:p>
            <a:fld id="{F3F4DCA2-53CA-48AF-BF1A-13BEFD9BD817}" type="slidenum">
              <a:rPr lang="sv-SE" smtClean="0"/>
              <a:t>5</a:t>
            </a:fld>
            <a:endParaRPr lang="sv-SE"/>
          </a:p>
        </p:txBody>
      </p:sp>
      <p:sp>
        <p:nvSpPr>
          <p:cNvPr id="10" name="Rectangle 35">
            <a:extLst>
              <a:ext uri="{FF2B5EF4-FFF2-40B4-BE49-F238E27FC236}">
                <a16:creationId xmlns:a16="http://schemas.microsoft.com/office/drawing/2014/main" id="{94D6A048-1AAE-A2C7-BF1E-CB504F0B31E3}"/>
              </a:ext>
            </a:extLst>
          </p:cNvPr>
          <p:cNvSpPr/>
          <p:nvPr/>
        </p:nvSpPr>
        <p:spPr>
          <a:xfrm>
            <a:off x="3708492" y="4757517"/>
            <a:ext cx="2873166" cy="1184940"/>
          </a:xfrm>
          <a:prstGeom prst="rect">
            <a:avLst/>
          </a:prstGeom>
          <a:solidFill>
            <a:schemeClr val="bg1"/>
          </a:solidFill>
          <a:ln>
            <a:solidFill>
              <a:schemeClr val="bg1">
                <a:lumMod val="50000"/>
              </a:schemeClr>
            </a:solidFill>
          </a:ln>
          <a:effectLst/>
        </p:spPr>
        <p:txBody>
          <a:bodyPr wrap="square" anchor="ctr">
            <a:spAutoFit/>
          </a:bodyPr>
          <a:lstStyle/>
          <a:p>
            <a:pPr defTabSz="685800">
              <a:spcAft>
                <a:spcPts val="600"/>
              </a:spcAft>
              <a:buFont typeface="Arial" panose="020B0604020202020204" pitchFamily="34" charset="0"/>
              <a:buNone/>
            </a:pPr>
            <a:r>
              <a:rPr lang="sv-SE" sz="1100" dirty="0">
                <a:latin typeface="Arial" panose="020B0604020202020204" pitchFamily="34" charset="0"/>
                <a:cs typeface="Arial" panose="020B0604020202020204" pitchFamily="34" charset="0"/>
              </a:rPr>
              <a:t>Använd anteckningsfältet om du vill meddela dina </a:t>
            </a:r>
            <a:r>
              <a:rPr lang="sv-SE" sz="1100" b="1" dirty="0">
                <a:latin typeface="Arial" panose="020B0604020202020204" pitchFamily="34" charset="0"/>
                <a:cs typeface="Arial" panose="020B0604020202020204" pitchFamily="34" charset="0"/>
              </a:rPr>
              <a:t>kollegor</a:t>
            </a:r>
            <a:r>
              <a:rPr lang="sv-SE" sz="1100" dirty="0">
                <a:latin typeface="Arial" panose="020B0604020202020204" pitchFamily="34" charset="0"/>
                <a:cs typeface="Arial" panose="020B0604020202020204" pitchFamily="34" charset="0"/>
              </a:rPr>
              <a:t> om varför ett visst val görs. </a:t>
            </a:r>
          </a:p>
          <a:p>
            <a:pPr defTabSz="685800">
              <a:spcAft>
                <a:spcPts val="600"/>
              </a:spcAft>
              <a:buFont typeface="Arial" panose="020B0604020202020204" pitchFamily="34" charset="0"/>
              <a:buNone/>
            </a:pPr>
            <a:r>
              <a:rPr lang="sv-SE" sz="1100" dirty="0">
                <a:latin typeface="Arial" panose="020B0604020202020204" pitchFamily="34" charset="0"/>
                <a:cs typeface="Arial" panose="020B0604020202020204" pitchFamily="34" charset="0"/>
              </a:rPr>
              <a:t>I detta exempel kan koordinatorn vilja meddela vad som behöver åtgärdas när uppgiften skickas i retur.</a:t>
            </a:r>
          </a:p>
        </p:txBody>
      </p:sp>
      <p:cxnSp>
        <p:nvCxnSpPr>
          <p:cNvPr id="11" name="Straight Arrow Connector 36">
            <a:extLst>
              <a:ext uri="{FF2B5EF4-FFF2-40B4-BE49-F238E27FC236}">
                <a16:creationId xmlns:a16="http://schemas.microsoft.com/office/drawing/2014/main" id="{87E1865E-D9BB-D0F1-50B1-95FFB3F2AF09}"/>
              </a:ext>
            </a:extLst>
          </p:cNvPr>
          <p:cNvCxnSpPr>
            <a:cxnSpLocks/>
            <a:stCxn id="10" idx="0"/>
          </p:cNvCxnSpPr>
          <p:nvPr/>
        </p:nvCxnSpPr>
        <p:spPr>
          <a:xfrm flipH="1" flipV="1">
            <a:off x="4792980" y="3917902"/>
            <a:ext cx="352095" cy="8396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ctangle 8">
            <a:extLst>
              <a:ext uri="{FF2B5EF4-FFF2-40B4-BE49-F238E27FC236}">
                <a16:creationId xmlns:a16="http://schemas.microsoft.com/office/drawing/2014/main" id="{65A81651-F61E-0704-6211-CE49765B5D89}"/>
              </a:ext>
            </a:extLst>
          </p:cNvPr>
          <p:cNvSpPr/>
          <p:nvPr/>
        </p:nvSpPr>
        <p:spPr>
          <a:xfrm>
            <a:off x="363235" y="3335084"/>
            <a:ext cx="1147427" cy="3139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427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 6">
            <a:extLst>
              <a:ext uri="{FF2B5EF4-FFF2-40B4-BE49-F238E27FC236}">
                <a16:creationId xmlns:a16="http://schemas.microsoft.com/office/drawing/2014/main" id="{2C83214F-D926-F330-7181-09F678D819D9}"/>
              </a:ext>
            </a:extLst>
          </p:cNvPr>
          <p:cNvGrpSpPr/>
          <p:nvPr/>
        </p:nvGrpSpPr>
        <p:grpSpPr>
          <a:xfrm>
            <a:off x="304918" y="2543885"/>
            <a:ext cx="6103917" cy="4211175"/>
            <a:chOff x="304918" y="2543885"/>
            <a:chExt cx="6103917" cy="4211175"/>
          </a:xfrm>
        </p:grpSpPr>
        <p:grpSp>
          <p:nvGrpSpPr>
            <p:cNvPr id="5" name="Grupp 4">
              <a:extLst>
                <a:ext uri="{FF2B5EF4-FFF2-40B4-BE49-F238E27FC236}">
                  <a16:creationId xmlns:a16="http://schemas.microsoft.com/office/drawing/2014/main" id="{40D2ADCB-1800-60FB-B2BA-8C17CE061835}"/>
                </a:ext>
              </a:extLst>
            </p:cNvPr>
            <p:cNvGrpSpPr/>
            <p:nvPr/>
          </p:nvGrpSpPr>
          <p:grpSpPr>
            <a:xfrm>
              <a:off x="304918" y="2543885"/>
              <a:ext cx="6103917" cy="4211175"/>
              <a:chOff x="304918" y="2543885"/>
              <a:chExt cx="6103917" cy="4211175"/>
            </a:xfrm>
          </p:grpSpPr>
          <p:pic>
            <p:nvPicPr>
              <p:cNvPr id="10" name="Bildobjekt 9">
                <a:extLst>
                  <a:ext uri="{FF2B5EF4-FFF2-40B4-BE49-F238E27FC236}">
                    <a16:creationId xmlns:a16="http://schemas.microsoft.com/office/drawing/2014/main" id="{BC4DB759-1B7E-96D1-8343-0770217BBE64}"/>
                  </a:ext>
                </a:extLst>
              </p:cNvPr>
              <p:cNvPicPr>
                <a:picLocks noChangeAspect="1"/>
              </p:cNvPicPr>
              <p:nvPr/>
            </p:nvPicPr>
            <p:blipFill rotWithShape="1">
              <a:blip r:embed="rId2"/>
              <a:srcRect r="10996"/>
              <a:stretch/>
            </p:blipFill>
            <p:spPr>
              <a:xfrm>
                <a:off x="304918" y="2543885"/>
                <a:ext cx="6103917" cy="4211175"/>
              </a:xfrm>
              <a:prstGeom prst="rect">
                <a:avLst/>
              </a:prstGeom>
            </p:spPr>
          </p:pic>
          <p:pic>
            <p:nvPicPr>
              <p:cNvPr id="4" name="Bildobjekt 3">
                <a:extLst>
                  <a:ext uri="{FF2B5EF4-FFF2-40B4-BE49-F238E27FC236}">
                    <a16:creationId xmlns:a16="http://schemas.microsoft.com/office/drawing/2014/main" id="{CB35DB90-234B-4685-F6EA-B79B177DE644}"/>
                  </a:ext>
                </a:extLst>
              </p:cNvPr>
              <p:cNvPicPr>
                <a:picLocks noChangeAspect="1"/>
              </p:cNvPicPr>
              <p:nvPr/>
            </p:nvPicPr>
            <p:blipFill>
              <a:blip r:embed="rId3"/>
              <a:stretch>
                <a:fillRect/>
              </a:stretch>
            </p:blipFill>
            <p:spPr>
              <a:xfrm>
                <a:off x="449165" y="3203127"/>
                <a:ext cx="1570135" cy="270454"/>
              </a:xfrm>
              <a:prstGeom prst="rect">
                <a:avLst/>
              </a:prstGeom>
            </p:spPr>
          </p:pic>
        </p:grpSp>
        <p:pic>
          <p:nvPicPr>
            <p:cNvPr id="6" name="Bildobjekt 5">
              <a:extLst>
                <a:ext uri="{FF2B5EF4-FFF2-40B4-BE49-F238E27FC236}">
                  <a16:creationId xmlns:a16="http://schemas.microsoft.com/office/drawing/2014/main" id="{C3D8CE0F-A058-547D-6B1A-2394B142371E}"/>
                </a:ext>
              </a:extLst>
            </p:cNvPr>
            <p:cNvPicPr>
              <a:picLocks noChangeAspect="1"/>
            </p:cNvPicPr>
            <p:nvPr/>
          </p:nvPicPr>
          <p:blipFill>
            <a:blip r:embed="rId4"/>
            <a:stretch>
              <a:fillRect/>
            </a:stretch>
          </p:blipFill>
          <p:spPr>
            <a:xfrm>
              <a:off x="1249472" y="3203127"/>
              <a:ext cx="1033127" cy="300413"/>
            </a:xfrm>
            <a:prstGeom prst="rect">
              <a:avLst/>
            </a:prstGeom>
          </p:spPr>
        </p:pic>
      </p:grpSp>
      <p:sp>
        <p:nvSpPr>
          <p:cNvPr id="2" name="Text Placeholder 1"/>
          <p:cNvSpPr>
            <a:spLocks noGrp="1"/>
          </p:cNvSpPr>
          <p:nvPr>
            <p:ph type="body" sz="quarter" idx="39"/>
          </p:nvPr>
        </p:nvSpPr>
        <p:spPr>
          <a:xfrm>
            <a:off x="304918" y="950441"/>
            <a:ext cx="5798999" cy="1508105"/>
          </a:xfrm>
        </p:spPr>
        <p:txBody>
          <a:bodyPr/>
          <a:lstStyle/>
          <a:p>
            <a:r>
              <a:rPr lang="sv-SE" b="1" dirty="0"/>
              <a:t>Roller i guiden</a:t>
            </a:r>
          </a:p>
          <a:p>
            <a:r>
              <a:rPr lang="sv-SE" dirty="0"/>
              <a:t>Lärosätet kan koppla stegen till specifika roller, t.ex. handläggare eller beslutsfattare. Då kan bara personer som har tilldelats rollen arbeta med det steget av guiden. </a:t>
            </a:r>
          </a:p>
          <a:p>
            <a:pPr marL="171450" indent="-171450">
              <a:buFont typeface="Arial" panose="020B0604020202020204" pitchFamily="34" charset="0"/>
              <a:buChar char="•"/>
            </a:pPr>
            <a:r>
              <a:rPr lang="sv-SE" dirty="0"/>
              <a:t>Om du har tilldelats rollen som ska arbeta med steget så kan du fylla i uppgifter, göra val och färdigmarkera steget.</a:t>
            </a:r>
          </a:p>
          <a:p>
            <a:pPr marL="171450" indent="-171450">
              <a:buFont typeface="Arial" panose="020B0604020202020204" pitchFamily="34" charset="0"/>
              <a:buChar char="•"/>
            </a:pPr>
            <a:r>
              <a:rPr lang="sv-SE" dirty="0"/>
              <a:t>Om du </a:t>
            </a:r>
            <a:r>
              <a:rPr lang="sv-SE" u="sng" dirty="0"/>
              <a:t>inte</a:t>
            </a:r>
            <a:r>
              <a:rPr lang="sv-SE" dirty="0"/>
              <a:t> har rollen som steget kräver så kommer du kunna se information, men kommer </a:t>
            </a:r>
            <a:r>
              <a:rPr lang="sv-SE" u="sng" dirty="0"/>
              <a:t>inte</a:t>
            </a:r>
            <a:r>
              <a:rPr lang="sv-SE" dirty="0"/>
              <a:t> kunna fylla i information, göra val eller färdigmarkera steget.</a:t>
            </a:r>
          </a:p>
        </p:txBody>
      </p:sp>
      <p:sp>
        <p:nvSpPr>
          <p:cNvPr id="11" name="Title 30"/>
          <p:cNvSpPr>
            <a:spLocks noGrp="1"/>
          </p:cNvSpPr>
          <p:nvPr>
            <p:ph type="ctrTitle"/>
          </p:nvPr>
        </p:nvSpPr>
        <p:spPr/>
        <p:txBody>
          <a:bodyPr/>
          <a:lstStyle/>
          <a:p>
            <a:r>
              <a:rPr lang="sv-SE" dirty="0"/>
              <a:t>Ny kurs med guide </a:t>
            </a:r>
            <a:r>
              <a:rPr lang="sv-SE" b="0" dirty="0"/>
              <a:t>(forts.)</a:t>
            </a:r>
            <a:endParaRPr lang="sv-SE" dirty="0"/>
          </a:p>
        </p:txBody>
      </p:sp>
      <p:sp>
        <p:nvSpPr>
          <p:cNvPr id="21" name="Slide Number Placeholder 2"/>
          <p:cNvSpPr>
            <a:spLocks noGrp="1"/>
          </p:cNvSpPr>
          <p:nvPr>
            <p:ph type="sldNum" sz="quarter" idx="40"/>
          </p:nvPr>
        </p:nvSpPr>
        <p:spPr/>
        <p:txBody>
          <a:bodyPr/>
          <a:lstStyle/>
          <a:p>
            <a:fld id="{F3F4DCA2-53CA-48AF-BF1A-13BEFD9BD817}" type="slidenum">
              <a:rPr lang="sv-SE" smtClean="0"/>
              <a:pPr/>
              <a:t>6</a:t>
            </a:fld>
            <a:endParaRPr lang="sv-SE" dirty="0"/>
          </a:p>
        </p:txBody>
      </p:sp>
      <p:sp>
        <p:nvSpPr>
          <p:cNvPr id="12" name="Rectangle 8">
            <a:extLst>
              <a:ext uri="{FF2B5EF4-FFF2-40B4-BE49-F238E27FC236}">
                <a16:creationId xmlns:a16="http://schemas.microsoft.com/office/drawing/2014/main" id="{0FD88313-FB65-9B2C-95E8-57C8E3E9E0AD}"/>
              </a:ext>
            </a:extLst>
          </p:cNvPr>
          <p:cNvSpPr/>
          <p:nvPr/>
        </p:nvSpPr>
        <p:spPr>
          <a:xfrm>
            <a:off x="470185" y="3798318"/>
            <a:ext cx="1033127" cy="38061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1450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upp 21">
            <a:extLst>
              <a:ext uri="{FF2B5EF4-FFF2-40B4-BE49-F238E27FC236}">
                <a16:creationId xmlns:a16="http://schemas.microsoft.com/office/drawing/2014/main" id="{17077B1E-1ECA-3720-6359-321220080B0B}"/>
              </a:ext>
            </a:extLst>
          </p:cNvPr>
          <p:cNvGrpSpPr/>
          <p:nvPr/>
        </p:nvGrpSpPr>
        <p:grpSpPr>
          <a:xfrm>
            <a:off x="0" y="6526883"/>
            <a:ext cx="6858000" cy="1909137"/>
            <a:chOff x="0" y="5989269"/>
            <a:chExt cx="6858000" cy="1909137"/>
          </a:xfrm>
        </p:grpSpPr>
        <p:pic>
          <p:nvPicPr>
            <p:cNvPr id="19" name="Bildobjekt 18">
              <a:extLst>
                <a:ext uri="{FF2B5EF4-FFF2-40B4-BE49-F238E27FC236}">
                  <a16:creationId xmlns:a16="http://schemas.microsoft.com/office/drawing/2014/main" id="{4E1D7152-3F87-5C23-126D-A9EE82E182C4}"/>
                </a:ext>
              </a:extLst>
            </p:cNvPr>
            <p:cNvPicPr>
              <a:picLocks noChangeAspect="1"/>
            </p:cNvPicPr>
            <p:nvPr/>
          </p:nvPicPr>
          <p:blipFill>
            <a:blip r:embed="rId2"/>
            <a:stretch>
              <a:fillRect/>
            </a:stretch>
          </p:blipFill>
          <p:spPr>
            <a:xfrm>
              <a:off x="0" y="5989269"/>
              <a:ext cx="6858000" cy="1909137"/>
            </a:xfrm>
            <a:prstGeom prst="rect">
              <a:avLst/>
            </a:prstGeom>
          </p:spPr>
        </p:pic>
        <p:sp>
          <p:nvSpPr>
            <p:cNvPr id="20" name="Rektangel 19">
              <a:extLst>
                <a:ext uri="{FF2B5EF4-FFF2-40B4-BE49-F238E27FC236}">
                  <a16:creationId xmlns:a16="http://schemas.microsoft.com/office/drawing/2014/main" id="{66B5C5A4-0A61-555D-110A-68952659CC26}"/>
                </a:ext>
              </a:extLst>
            </p:cNvPr>
            <p:cNvSpPr/>
            <p:nvPr/>
          </p:nvSpPr>
          <p:spPr>
            <a:xfrm>
              <a:off x="1806575" y="7265669"/>
              <a:ext cx="736600" cy="63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ktangel 20">
              <a:extLst>
                <a:ext uri="{FF2B5EF4-FFF2-40B4-BE49-F238E27FC236}">
                  <a16:creationId xmlns:a16="http://schemas.microsoft.com/office/drawing/2014/main" id="{20C321A3-58FA-D06D-3639-9FF8B311CA9A}"/>
                </a:ext>
              </a:extLst>
            </p:cNvPr>
            <p:cNvSpPr/>
            <p:nvPr/>
          </p:nvSpPr>
          <p:spPr>
            <a:xfrm>
              <a:off x="5669915" y="7265669"/>
              <a:ext cx="736600" cy="63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1" name="Bildobjekt 10">
            <a:extLst>
              <a:ext uri="{FF2B5EF4-FFF2-40B4-BE49-F238E27FC236}">
                <a16:creationId xmlns:a16="http://schemas.microsoft.com/office/drawing/2014/main" id="{C0CC79CE-9B86-7397-3D25-F367986F781C}"/>
              </a:ext>
            </a:extLst>
          </p:cNvPr>
          <p:cNvPicPr>
            <a:picLocks noChangeAspect="1"/>
          </p:cNvPicPr>
          <p:nvPr/>
        </p:nvPicPr>
        <p:blipFill>
          <a:blip r:embed="rId3"/>
          <a:stretch>
            <a:fillRect/>
          </a:stretch>
        </p:blipFill>
        <p:spPr>
          <a:xfrm>
            <a:off x="0" y="2387574"/>
            <a:ext cx="6858000" cy="2963495"/>
          </a:xfrm>
          <a:prstGeom prst="rect">
            <a:avLst/>
          </a:prstGeom>
        </p:spPr>
      </p:pic>
      <p:sp>
        <p:nvSpPr>
          <p:cNvPr id="6" name="Platshållare för text 5">
            <a:extLst>
              <a:ext uri="{FF2B5EF4-FFF2-40B4-BE49-F238E27FC236}">
                <a16:creationId xmlns:a16="http://schemas.microsoft.com/office/drawing/2014/main" id="{A668E54A-346F-7C16-B3A0-1B19715A413A}"/>
              </a:ext>
            </a:extLst>
          </p:cNvPr>
          <p:cNvSpPr>
            <a:spLocks noGrp="1"/>
          </p:cNvSpPr>
          <p:nvPr>
            <p:ph type="body" sz="quarter" idx="39"/>
          </p:nvPr>
        </p:nvSpPr>
        <p:spPr>
          <a:xfrm>
            <a:off x="304918" y="950441"/>
            <a:ext cx="5798999" cy="5863144"/>
          </a:xfrm>
        </p:spPr>
        <p:txBody>
          <a:bodyPr/>
          <a:lstStyle/>
          <a:p>
            <a:r>
              <a:rPr lang="sv-SE" b="1" dirty="0"/>
              <a:t>Steg med flera uppgifter</a:t>
            </a:r>
          </a:p>
          <a:p>
            <a:r>
              <a:rPr lang="sv-SE" dirty="0"/>
              <a:t>Vissa steg kan innehålla olika uppgifter. Då behöver två eller fler saker göras innan man kan gå vidare till nästa steg i guiden. </a:t>
            </a:r>
          </a:p>
          <a:p>
            <a:r>
              <a:rPr lang="sv-SE" dirty="0"/>
              <a:t>I ”Att göra” fliken väljer du i en rullista vilken uppgift du vill arbetar med.</a:t>
            </a:r>
          </a:p>
          <a:p>
            <a:r>
              <a:rPr lang="sv-SE" dirty="0"/>
              <a:t>Uppgifterna färdigmarkeras var för sig. När alla uppgifter som finns i steget är färdigmarkerade så går man vidare till nästa steg i guiden.</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b="1" dirty="0"/>
              <a:t>Visa steg i guide</a:t>
            </a:r>
          </a:p>
          <a:p>
            <a:r>
              <a:rPr lang="sv-SE" dirty="0"/>
              <a:t>Om du tittar på guiden via knappen ”Visa steg i guide” så ser ett steg med flera uppgifter ut som de grönmarkerade uppgifterna i bilden nedan. De uppgifterna ligger parallellt med varandra och pilen från dem leder båda till nästa steg.</a:t>
            </a:r>
          </a:p>
        </p:txBody>
      </p:sp>
      <p:sp>
        <p:nvSpPr>
          <p:cNvPr id="3" name="Rubrik 2">
            <a:extLst>
              <a:ext uri="{FF2B5EF4-FFF2-40B4-BE49-F238E27FC236}">
                <a16:creationId xmlns:a16="http://schemas.microsoft.com/office/drawing/2014/main" id="{9DEB8A74-5828-6199-7F73-C11AFE447BF3}"/>
              </a:ext>
            </a:extLst>
          </p:cNvPr>
          <p:cNvSpPr>
            <a:spLocks noGrp="1"/>
          </p:cNvSpPr>
          <p:nvPr>
            <p:ph type="ctrTitle"/>
          </p:nvPr>
        </p:nvSpPr>
        <p:spPr/>
        <p:txBody>
          <a:bodyPr/>
          <a:lstStyle/>
          <a:p>
            <a:r>
              <a:rPr lang="sv-SE" dirty="0"/>
              <a:t>Ny kurs med guide </a:t>
            </a:r>
            <a:r>
              <a:rPr lang="sv-SE" b="0" dirty="0"/>
              <a:t>(forts.)</a:t>
            </a:r>
            <a:endParaRPr lang="sv-SE" dirty="0"/>
          </a:p>
        </p:txBody>
      </p:sp>
      <p:sp>
        <p:nvSpPr>
          <p:cNvPr id="4" name="Platshållare för bildnummer 3">
            <a:extLst>
              <a:ext uri="{FF2B5EF4-FFF2-40B4-BE49-F238E27FC236}">
                <a16:creationId xmlns:a16="http://schemas.microsoft.com/office/drawing/2014/main" id="{633BEBAA-EE63-01D2-C97E-CB6CD731FC08}"/>
              </a:ext>
            </a:extLst>
          </p:cNvPr>
          <p:cNvSpPr>
            <a:spLocks noGrp="1"/>
          </p:cNvSpPr>
          <p:nvPr>
            <p:ph type="sldNum" sz="quarter" idx="40"/>
          </p:nvPr>
        </p:nvSpPr>
        <p:spPr/>
        <p:txBody>
          <a:bodyPr/>
          <a:lstStyle/>
          <a:p>
            <a:fld id="{F3F4DCA2-53CA-48AF-BF1A-13BEFD9BD817}" type="slidenum">
              <a:rPr lang="sv-SE" smtClean="0"/>
              <a:t>7</a:t>
            </a:fld>
            <a:endParaRPr lang="sv-SE"/>
          </a:p>
        </p:txBody>
      </p:sp>
      <p:sp>
        <p:nvSpPr>
          <p:cNvPr id="14" name="Rectangle 8">
            <a:extLst>
              <a:ext uri="{FF2B5EF4-FFF2-40B4-BE49-F238E27FC236}">
                <a16:creationId xmlns:a16="http://schemas.microsoft.com/office/drawing/2014/main" id="{72E7D28D-53B7-F3B5-BF79-888CF26E6A9C}"/>
              </a:ext>
            </a:extLst>
          </p:cNvPr>
          <p:cNvSpPr/>
          <p:nvPr/>
        </p:nvSpPr>
        <p:spPr>
          <a:xfrm>
            <a:off x="0" y="3012750"/>
            <a:ext cx="3219450" cy="3155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9012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D84E95B-02E7-4779-94A8-2C839874AFFC}"/>
              </a:ext>
            </a:extLst>
          </p:cNvPr>
          <p:cNvPicPr>
            <a:picLocks noChangeAspect="1"/>
          </p:cNvPicPr>
          <p:nvPr/>
        </p:nvPicPr>
        <p:blipFill rotWithShape="1">
          <a:blip r:embed="rId2"/>
          <a:srcRect b="7559"/>
          <a:stretch/>
        </p:blipFill>
        <p:spPr>
          <a:xfrm>
            <a:off x="-5373" y="1616576"/>
            <a:ext cx="6858000" cy="3130143"/>
          </a:xfrm>
          <a:prstGeom prst="rect">
            <a:avLst/>
          </a:prstGeom>
        </p:spPr>
      </p:pic>
      <p:sp>
        <p:nvSpPr>
          <p:cNvPr id="7" name="Text Placeholder 6"/>
          <p:cNvSpPr>
            <a:spLocks noGrp="1"/>
          </p:cNvSpPr>
          <p:nvPr>
            <p:ph type="body" sz="quarter" idx="39"/>
          </p:nvPr>
        </p:nvSpPr>
        <p:spPr>
          <a:xfrm>
            <a:off x="304918" y="950441"/>
            <a:ext cx="6254378" cy="923330"/>
          </a:xfrm>
        </p:spPr>
        <p:txBody>
          <a:bodyPr/>
          <a:lstStyle/>
          <a:p>
            <a:r>
              <a:rPr lang="sv-SE" dirty="0"/>
              <a:t>När det sista steget i guiden är genomfört är guiden klar. Då tas fliken ”Att göra” bort och du kan inte se stegen som ingick i guiden..</a:t>
            </a:r>
          </a:p>
          <a:p>
            <a:endParaRPr lang="sv-SE" dirty="0"/>
          </a:p>
          <a:p>
            <a:endParaRPr lang="sv-SE" dirty="0"/>
          </a:p>
        </p:txBody>
      </p:sp>
      <p:sp>
        <p:nvSpPr>
          <p:cNvPr id="6" name="Title 5"/>
          <p:cNvSpPr>
            <a:spLocks noGrp="1"/>
          </p:cNvSpPr>
          <p:nvPr>
            <p:ph type="ctrTitle"/>
          </p:nvPr>
        </p:nvSpPr>
        <p:spPr/>
        <p:txBody>
          <a:bodyPr/>
          <a:lstStyle/>
          <a:p>
            <a:r>
              <a:rPr lang="sv-SE" dirty="0"/>
              <a:t>Ny kurs med guide </a:t>
            </a:r>
            <a:r>
              <a:rPr lang="sv-SE" b="0" dirty="0"/>
              <a:t>(forts.)</a:t>
            </a:r>
            <a:endParaRPr lang="sv-SE" dirty="0"/>
          </a:p>
        </p:txBody>
      </p:sp>
      <p:sp>
        <p:nvSpPr>
          <p:cNvPr id="4" name="Slide Number Placeholder 3"/>
          <p:cNvSpPr>
            <a:spLocks noGrp="1"/>
          </p:cNvSpPr>
          <p:nvPr>
            <p:ph type="sldNum" sz="quarter" idx="40"/>
          </p:nvPr>
        </p:nvSpPr>
        <p:spPr/>
        <p:txBody>
          <a:bodyPr/>
          <a:lstStyle/>
          <a:p>
            <a:fld id="{F3F4DCA2-53CA-48AF-BF1A-13BEFD9BD817}" type="slidenum">
              <a:rPr lang="sv-SE" smtClean="0"/>
              <a:t>8</a:t>
            </a:fld>
            <a:endParaRPr lang="sv-SE"/>
          </a:p>
        </p:txBody>
      </p:sp>
      <p:sp>
        <p:nvSpPr>
          <p:cNvPr id="11" name="Arc 10"/>
          <p:cNvSpPr/>
          <p:nvPr/>
        </p:nvSpPr>
        <p:spPr>
          <a:xfrm rot="21348368" flipH="1">
            <a:off x="198780" y="1033345"/>
            <a:ext cx="951598" cy="3013122"/>
          </a:xfrm>
          <a:prstGeom prst="arc">
            <a:avLst>
              <a:gd name="adj1" fmla="val 16779091"/>
              <a:gd name="adj2" fmla="val 172228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254698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C4F67D03-95CD-4C91-8462-AD4FEBA2C755}"/>
              </a:ext>
            </a:extLst>
          </p:cNvPr>
          <p:cNvPicPr>
            <a:picLocks noChangeAspect="1"/>
          </p:cNvPicPr>
          <p:nvPr/>
        </p:nvPicPr>
        <p:blipFill>
          <a:blip r:embed="rId2"/>
          <a:stretch>
            <a:fillRect/>
          </a:stretch>
        </p:blipFill>
        <p:spPr>
          <a:xfrm>
            <a:off x="0" y="3451397"/>
            <a:ext cx="6858000" cy="2290853"/>
          </a:xfrm>
          <a:prstGeom prst="rect">
            <a:avLst/>
          </a:prstGeom>
        </p:spPr>
      </p:pic>
      <p:sp>
        <p:nvSpPr>
          <p:cNvPr id="23" name="Platshållare för text 22">
            <a:extLst>
              <a:ext uri="{FF2B5EF4-FFF2-40B4-BE49-F238E27FC236}">
                <a16:creationId xmlns:a16="http://schemas.microsoft.com/office/drawing/2014/main" id="{918A3E87-2B30-4CA8-B343-8D9839338EDB}"/>
              </a:ext>
            </a:extLst>
          </p:cNvPr>
          <p:cNvSpPr>
            <a:spLocks noGrp="1"/>
          </p:cNvSpPr>
          <p:nvPr>
            <p:ph type="body" sz="quarter" idx="39"/>
          </p:nvPr>
        </p:nvSpPr>
        <p:spPr>
          <a:xfrm>
            <a:off x="304918" y="950441"/>
            <a:ext cx="5798999" cy="2585323"/>
          </a:xfrm>
        </p:spPr>
        <p:txBody>
          <a:bodyPr/>
          <a:lstStyle/>
          <a:p>
            <a:r>
              <a:rPr lang="sv-SE" dirty="0"/>
              <a:t>Det går att söka fram en påbörjad guide, exempelvis om du söka fram en kurs du påbörjat ett arbete med eller för att få en översikt över alla guider som är pågående just nu. </a:t>
            </a:r>
          </a:p>
          <a:p>
            <a:endParaRPr lang="sv-SE" dirty="0"/>
          </a:p>
          <a:p>
            <a:r>
              <a:rPr lang="sv-SE" b="1" dirty="0"/>
              <a:t>Sök fram guider:</a:t>
            </a:r>
          </a:p>
          <a:p>
            <a:pPr marL="228600" indent="-228600">
              <a:buFont typeface="+mj-lt"/>
              <a:buAutoNum type="arabicPeriod"/>
            </a:pPr>
            <a:r>
              <a:rPr lang="sv-SE" dirty="0"/>
              <a:t>Gå till: </a:t>
            </a:r>
            <a:r>
              <a:rPr lang="sv-SE" b="1" dirty="0"/>
              <a:t>Utbildningsinformation </a:t>
            </a:r>
            <a:r>
              <a:rPr lang="sv-SE" dirty="0"/>
              <a:t>→</a:t>
            </a:r>
            <a:r>
              <a:rPr lang="sv-SE" b="1" dirty="0"/>
              <a:t> Pågående arbete</a:t>
            </a:r>
          </a:p>
          <a:p>
            <a:pPr marL="228600" indent="-228600">
              <a:buFont typeface="+mj-lt"/>
              <a:buAutoNum type="arabicPeriod"/>
            </a:pPr>
            <a:r>
              <a:rPr lang="sv-SE" dirty="0"/>
              <a:t>Välj den typ av guide som du påbörjat. Du kan även filtrera listan på organisationsenhet, utbildningstypsgrupp och utförs av (dvs vilken roll som har något att göra). </a:t>
            </a:r>
            <a:br>
              <a:rPr lang="sv-SE" dirty="0"/>
            </a:br>
            <a:r>
              <a:rPr lang="sv-SE" i="1" dirty="0"/>
              <a:t>OBS! Om du vill se avslutade guider, bocka i rutan ”Visa avslutade”. </a:t>
            </a:r>
          </a:p>
          <a:p>
            <a:r>
              <a:rPr lang="sv-SE" dirty="0"/>
              <a:t>I sökresultatet kan du få en överblick över det pågående arbetet, gå till en guide, se historik för den eller avbryta den.</a:t>
            </a:r>
          </a:p>
          <a:p>
            <a:endParaRPr lang="sv-SE" dirty="0"/>
          </a:p>
        </p:txBody>
      </p:sp>
      <p:sp>
        <p:nvSpPr>
          <p:cNvPr id="11" name="Title 30"/>
          <p:cNvSpPr>
            <a:spLocks noGrp="1"/>
          </p:cNvSpPr>
          <p:nvPr>
            <p:ph type="ctrTitle"/>
          </p:nvPr>
        </p:nvSpPr>
        <p:spPr/>
        <p:txBody>
          <a:bodyPr/>
          <a:lstStyle/>
          <a:p>
            <a:r>
              <a:rPr lang="sv-SE" b="1" dirty="0"/>
              <a:t>Sök fram en pågående/avslutad guide och välj åtgärder</a:t>
            </a:r>
          </a:p>
        </p:txBody>
      </p:sp>
      <p:sp>
        <p:nvSpPr>
          <p:cNvPr id="21" name="Slide Number Placeholder 2"/>
          <p:cNvSpPr>
            <a:spLocks noGrp="1"/>
          </p:cNvSpPr>
          <p:nvPr>
            <p:ph type="sldNum" sz="quarter" idx="40"/>
          </p:nvPr>
        </p:nvSpPr>
        <p:spPr/>
        <p:txBody>
          <a:bodyPr/>
          <a:lstStyle/>
          <a:p>
            <a:fld id="{F3F4DCA2-53CA-48AF-BF1A-13BEFD9BD817}" type="slidenum">
              <a:rPr lang="sv-SE" smtClean="0"/>
              <a:pPr/>
              <a:t>9</a:t>
            </a:fld>
            <a:endParaRPr lang="sv-SE" dirty="0"/>
          </a:p>
        </p:txBody>
      </p:sp>
      <p:sp>
        <p:nvSpPr>
          <p:cNvPr id="45" name="Text Placeholder 6"/>
          <p:cNvSpPr txBox="1">
            <a:spLocks/>
          </p:cNvSpPr>
          <p:nvPr/>
        </p:nvSpPr>
        <p:spPr>
          <a:xfrm>
            <a:off x="4760194" y="355971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46" name="Text Placeholder 6"/>
          <p:cNvSpPr txBox="1">
            <a:spLocks/>
          </p:cNvSpPr>
          <p:nvPr/>
        </p:nvSpPr>
        <p:spPr>
          <a:xfrm>
            <a:off x="6185371" y="446802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5" name="Rektangel 4">
            <a:extLst>
              <a:ext uri="{FF2B5EF4-FFF2-40B4-BE49-F238E27FC236}">
                <a16:creationId xmlns:a16="http://schemas.microsoft.com/office/drawing/2014/main" id="{0D4E1389-0B0A-4BDB-A878-FE21743A9EFF}"/>
              </a:ext>
            </a:extLst>
          </p:cNvPr>
          <p:cNvSpPr/>
          <p:nvPr/>
        </p:nvSpPr>
        <p:spPr>
          <a:xfrm>
            <a:off x="1708785" y="6030123"/>
            <a:ext cx="2467313" cy="8678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sv-SE" sz="1100" b="1" dirty="0">
                <a:solidFill>
                  <a:schemeClr val="tx1"/>
                </a:solidFill>
                <a:latin typeface="Arial" panose="020B0604020202020204" pitchFamily="34" charset="0"/>
                <a:cs typeface="Arial" panose="020B0604020202020204" pitchFamily="34" charset="0"/>
              </a:rPr>
              <a:t>Gå till guiden</a:t>
            </a:r>
          </a:p>
          <a:p>
            <a:pPr algn="ctr">
              <a:spcAft>
                <a:spcPts val="600"/>
              </a:spcAft>
            </a:pPr>
            <a:r>
              <a:rPr lang="sv-SE" sz="1100" dirty="0">
                <a:solidFill>
                  <a:schemeClr val="tx1"/>
                </a:solidFill>
                <a:latin typeface="Arial" panose="020B0604020202020204" pitchFamily="34" charset="0"/>
                <a:cs typeface="Arial" panose="020B0604020202020204" pitchFamily="34" charset="0"/>
              </a:rPr>
              <a:t>Klicka på länken i Att-göra-kolumnen för att gå vidare till guiden för utbildningen/utbildningstillfället</a:t>
            </a:r>
          </a:p>
        </p:txBody>
      </p:sp>
      <p:sp>
        <p:nvSpPr>
          <p:cNvPr id="17" name="Rektangel 16">
            <a:extLst>
              <a:ext uri="{FF2B5EF4-FFF2-40B4-BE49-F238E27FC236}">
                <a16:creationId xmlns:a16="http://schemas.microsoft.com/office/drawing/2014/main" id="{E6F2F7C9-7227-461C-AF1B-4009519E6D4A}"/>
              </a:ext>
            </a:extLst>
          </p:cNvPr>
          <p:cNvSpPr/>
          <p:nvPr/>
        </p:nvSpPr>
        <p:spPr>
          <a:xfrm>
            <a:off x="4305183" y="6030123"/>
            <a:ext cx="2467313" cy="10663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sv-SE" sz="1100" b="1" dirty="0">
                <a:solidFill>
                  <a:schemeClr val="tx1"/>
                </a:solidFill>
                <a:latin typeface="Arial" panose="020B0604020202020204" pitchFamily="34" charset="0"/>
                <a:cs typeface="Arial" panose="020B0604020202020204" pitchFamily="34" charset="0"/>
              </a:rPr>
              <a:t>Avbryt eller se historik</a:t>
            </a:r>
          </a:p>
          <a:p>
            <a:pPr algn="ctr">
              <a:spcAft>
                <a:spcPts val="600"/>
              </a:spcAft>
            </a:pPr>
            <a:r>
              <a:rPr lang="sv-SE" sz="1100" dirty="0">
                <a:solidFill>
                  <a:schemeClr val="tx1"/>
                </a:solidFill>
                <a:latin typeface="Arial" panose="020B0604020202020204" pitchFamily="34" charset="0"/>
                <a:cs typeface="Arial" panose="020B0604020202020204" pitchFamily="34" charset="0"/>
              </a:rPr>
              <a:t>Klicka på ”Åtgärd” i raden för en guide för att antingen avbryta den (kräver särskild behörighet) eller se historik för guiden.</a:t>
            </a:r>
          </a:p>
        </p:txBody>
      </p:sp>
      <p:cxnSp>
        <p:nvCxnSpPr>
          <p:cNvPr id="8" name="Rak pilkoppling 7">
            <a:extLst>
              <a:ext uri="{FF2B5EF4-FFF2-40B4-BE49-F238E27FC236}">
                <a16:creationId xmlns:a16="http://schemas.microsoft.com/office/drawing/2014/main" id="{B9371852-1D25-4C87-AF3C-6025D59218D7}"/>
              </a:ext>
            </a:extLst>
          </p:cNvPr>
          <p:cNvCxnSpPr>
            <a:cxnSpLocks/>
          </p:cNvCxnSpPr>
          <p:nvPr/>
        </p:nvCxnSpPr>
        <p:spPr>
          <a:xfrm flipV="1">
            <a:off x="3164825" y="5757306"/>
            <a:ext cx="204618" cy="272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Rak pilkoppling 19">
            <a:extLst>
              <a:ext uri="{FF2B5EF4-FFF2-40B4-BE49-F238E27FC236}">
                <a16:creationId xmlns:a16="http://schemas.microsoft.com/office/drawing/2014/main" id="{06FEC5B4-74D1-4C19-8C02-008FBEE60809}"/>
              </a:ext>
            </a:extLst>
          </p:cNvPr>
          <p:cNvCxnSpPr>
            <a:cxnSpLocks/>
          </p:cNvCxnSpPr>
          <p:nvPr/>
        </p:nvCxnSpPr>
        <p:spPr>
          <a:xfrm flipV="1">
            <a:off x="6381281" y="5574426"/>
            <a:ext cx="148738" cy="4556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7214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17636</TotalTime>
  <Words>1134</Words>
  <Application>Microsoft Office PowerPoint</Application>
  <PresentationFormat>A4 (210 x 297 mm)</PresentationFormat>
  <Paragraphs>128</Paragraphs>
  <Slides>9</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Office Theme</vt:lpstr>
      <vt:lpstr>PowerPoint-presentation</vt:lpstr>
      <vt:lpstr>Ny kurs med guide</vt:lpstr>
      <vt:lpstr>Ny kurs med guide (forts.)</vt:lpstr>
      <vt:lpstr>Ny kurs med guide (forts.)</vt:lpstr>
      <vt:lpstr>Ny kurs med guide (forts.)</vt:lpstr>
      <vt:lpstr>Ny kurs med guide (forts.)</vt:lpstr>
      <vt:lpstr>Ny kurs med guide (forts.)</vt:lpstr>
      <vt:lpstr>Ny kurs med guide (forts.)</vt:lpstr>
      <vt:lpstr>Sök fram en pågående/avslutad guide och välj åtgärder</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 Utbildingsplanering Skapa kurs med processtöd</dc:title>
  <dc:creator>Klara Nordström</dc:creator>
  <cp:lastModifiedBy>Klara Nordström</cp:lastModifiedBy>
  <cp:revision>767</cp:revision>
  <dcterms:created xsi:type="dcterms:W3CDTF">2018-06-20T10:52:41Z</dcterms:created>
  <dcterms:modified xsi:type="dcterms:W3CDTF">2023-04-04T10:52:28Z</dcterms:modified>
</cp:coreProperties>
</file>