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3" r:id="rId4"/>
    <p:sldId id="289" r:id="rId5"/>
    <p:sldId id="274" r:id="rId6"/>
    <p:sldId id="285" r:id="rId7"/>
    <p:sldId id="279" r:id="rId8"/>
    <p:sldId id="275" r:id="rId9"/>
    <p:sldId id="293" r:id="rId10"/>
    <p:sldId id="291" r:id="rId11"/>
    <p:sldId id="292" r:id="rId12"/>
  </p:sldIdLst>
  <p:sldSz cx="12192000" cy="6858000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FFA7A7"/>
    <a:srgbClr val="E0A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3" autoAdjust="0"/>
    <p:restoredTop sz="96395" autoAdjust="0"/>
  </p:normalViewPr>
  <p:slideViewPr>
    <p:cSldViewPr snapToGrid="0" snapToObjects="1">
      <p:cViewPr varScale="1">
        <p:scale>
          <a:sx n="70" d="100"/>
          <a:sy n="70" d="100"/>
        </p:scale>
        <p:origin x="90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jira.its.umu.se%2Fservicedesk%2Fcustomer%2Fportal%2F1%2Fcreate%2F43&amp;data=04%7C01%7Ccecilia.lind%40ki.se%7Cafe100e3da4c483883ea08d8809048e1%7Cbff7eef1cf4b4f32be3da1dda043c05d%7C0%7C0%7C637400704496021180%7CUnknown%7CTWFpbGZsb3d8eyJWIjoiMC4wLjAwMDAiLCJQIjoiV2luMzIiLCJBTiI6Ik1haWwiLCJXVCI6Mn0%3D%7C1000&amp;sdata=YRWgfM2ipQ%2BXFhgyOXogrUvh4ExlXNzy7sC6UKXJPSs%3D&amp;reserved=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100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524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Färger</a:t>
            </a:r>
          </a:p>
          <a:p>
            <a:r>
              <a:rPr lang="sv-SE" dirty="0" smtClean="0">
                <a:effectLst/>
              </a:rPr>
              <a:t>Använd beställningsformuläret "</a:t>
            </a:r>
            <a:r>
              <a:rPr lang="sv-S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Konfigurera nya Ladok för studenter</a:t>
            </a:r>
            <a:r>
              <a:rPr lang="sv-SE" dirty="0" smtClean="0">
                <a:effectLst/>
              </a:rPr>
              <a:t>" i JIRA för att skicka in färger att anpassa gränssnittet med. Ange färg i HEX-färgkod (t.ex. #FFFFFF för vit). Textfärg kommer genereras som ljus eller mörk, utifrån kontrastkrav i WCAG AA.</a:t>
            </a:r>
          </a:p>
          <a:p>
            <a:r>
              <a:rPr lang="sv-SE" dirty="0" smtClean="0">
                <a:effectLst/>
              </a:rPr>
              <a:t>Lärosätet kan anpassa gränssnittet med två färger:</a:t>
            </a:r>
          </a:p>
          <a:p>
            <a:r>
              <a:rPr lang="sv-SE" b="1" dirty="0" smtClean="0">
                <a:effectLst/>
              </a:rPr>
              <a:t>Färg 1: sidhuvud och sidfot </a:t>
            </a:r>
            <a:r>
              <a:rPr lang="sv-SE" dirty="0" smtClean="0">
                <a:effectLst/>
              </a:rPr>
              <a:t>— 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Används på sidhuvudet och sidfoten. Under sidfoten ligger en rad med texten "Ladok för studenter", på raden mörkas färg 1 ner. </a:t>
            </a:r>
            <a:endParaRPr lang="sv-SE" dirty="0" smtClean="0">
              <a:effectLst/>
            </a:endParaRPr>
          </a:p>
          <a:p>
            <a:r>
              <a:rPr lang="sv-SE" b="1" dirty="0" smtClean="0">
                <a:effectLst/>
              </a:rPr>
              <a:t>Färg 2: Knappar</a:t>
            </a:r>
            <a:r>
              <a:rPr lang="sv-SE" dirty="0" smtClean="0">
                <a:effectLst/>
              </a:rPr>
              <a:t> — 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Används på primära knappar, t.ex. Registrera, Anmäl eller vald sida i menyn. På sekundära knappar (t.ex. ta bort anmälan eller gör kurstillfällesbyte) ljusas färg 2 upp.</a:t>
            </a:r>
            <a:endParaRPr lang="sv-SE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9067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55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4624" y="4580832"/>
            <a:ext cx="8544427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 smtClean="0"/>
              <a:t>presentationens namn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4624" y="5518763"/>
            <a:ext cx="8544427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1" y="660"/>
            <a:ext cx="5391983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7"/>
          <p:cNvSpPr/>
          <p:nvPr userDrawn="1"/>
        </p:nvSpPr>
        <p:spPr>
          <a:xfrm>
            <a:off x="4" y="-5567"/>
            <a:ext cx="12191998" cy="181359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1486 w 3352800"/>
              <a:gd name="connsiteY3" fmla="*/ 383024 h 527584"/>
              <a:gd name="connsiteX4" fmla="*/ 3352800 w 3352800"/>
              <a:gd name="connsiteY4" fmla="*/ 527584 h 527584"/>
              <a:gd name="connsiteX5" fmla="*/ 0 w 3352800"/>
              <a:gd name="connsiteY5" fmla="*/ 527584 h 527584"/>
              <a:gd name="connsiteX0" fmla="*/ 0 w 3796891"/>
              <a:gd name="connsiteY0" fmla="*/ 527584 h 527584"/>
              <a:gd name="connsiteX1" fmla="*/ 748227 w 3796891"/>
              <a:gd name="connsiteY1" fmla="*/ 0 h 527584"/>
              <a:gd name="connsiteX2" fmla="*/ 3352800 w 3796891"/>
              <a:gd name="connsiteY2" fmla="*/ 271 h 527584"/>
              <a:gd name="connsiteX3" fmla="*/ 3796891 w 3796891"/>
              <a:gd name="connsiteY3" fmla="*/ 214141 h 527584"/>
              <a:gd name="connsiteX4" fmla="*/ 3352800 w 3796891"/>
              <a:gd name="connsiteY4" fmla="*/ 527584 h 527584"/>
              <a:gd name="connsiteX5" fmla="*/ 0 w 3796891"/>
              <a:gd name="connsiteY5" fmla="*/ 527584 h 527584"/>
              <a:gd name="connsiteX0" fmla="*/ 0 w 3796891"/>
              <a:gd name="connsiteY0" fmla="*/ 529595 h 529595"/>
              <a:gd name="connsiteX1" fmla="*/ 748227 w 3796891"/>
              <a:gd name="connsiteY1" fmla="*/ 2011 h 529595"/>
              <a:gd name="connsiteX2" fmla="*/ 3795771 w 3796891"/>
              <a:gd name="connsiteY2" fmla="*/ 0 h 529595"/>
              <a:gd name="connsiteX3" fmla="*/ 3796891 w 3796891"/>
              <a:gd name="connsiteY3" fmla="*/ 216152 h 529595"/>
              <a:gd name="connsiteX4" fmla="*/ 3352800 w 3796891"/>
              <a:gd name="connsiteY4" fmla="*/ 529595 h 529595"/>
              <a:gd name="connsiteX5" fmla="*/ 0 w 3796891"/>
              <a:gd name="connsiteY5" fmla="*/ 529595 h 52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6891" h="529595">
                <a:moveTo>
                  <a:pt x="0" y="529595"/>
                </a:moveTo>
                <a:lnTo>
                  <a:pt x="748227" y="2011"/>
                </a:lnTo>
                <a:lnTo>
                  <a:pt x="3795771" y="0"/>
                </a:lnTo>
                <a:cubicBezTo>
                  <a:pt x="3796144" y="72051"/>
                  <a:pt x="3796518" y="144101"/>
                  <a:pt x="3796891" y="216152"/>
                </a:cubicBezTo>
                <a:lnTo>
                  <a:pt x="3352800" y="529595"/>
                </a:lnTo>
                <a:lnTo>
                  <a:pt x="0" y="529595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3596" y="1808028"/>
            <a:ext cx="5391983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3599" y="1808027"/>
            <a:ext cx="10766001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469901"/>
            <a:ext cx="2846248" cy="8028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17" descr="sidfot_ppt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06"/>
          <a:stretch/>
        </p:blipFill>
        <p:spPr>
          <a:xfrm>
            <a:off x="6591300" y="5494742"/>
            <a:ext cx="5600700" cy="136325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97280" y="1100628"/>
            <a:ext cx="1002792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2"/>
            <a:ext cx="11800993" cy="1363259"/>
            <a:chOff x="0" y="5494741"/>
            <a:chExt cx="8850745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744855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024" y="5849972"/>
              <a:ext cx="1735721" cy="652795"/>
            </a:xfrm>
            <a:prstGeom prst="rect">
              <a:avLst/>
            </a:prstGeom>
          </p:spPr>
        </p:pic>
      </p:grp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30199" y="365760"/>
            <a:ext cx="50400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4323" y="2443163"/>
            <a:ext cx="75184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AVSNITTETS RUBRIK</a:t>
            </a:r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10206715" y="62456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139298"/>
            <a:ext cx="48768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299093" y="1139297"/>
            <a:ext cx="48768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30199" y="365760"/>
            <a:ext cx="50400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pic>
        <p:nvPicPr>
          <p:cNvPr id="9" name="Bildobjekt 17" descr="sidfot_ppt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06"/>
          <a:stretch/>
        </p:blipFill>
        <p:spPr>
          <a:xfrm>
            <a:off x="6591300" y="5494742"/>
            <a:ext cx="5600700" cy="1363259"/>
          </a:xfrm>
          <a:prstGeom prst="rect">
            <a:avLst/>
          </a:prstGeom>
        </p:spPr>
      </p:pic>
      <p:grpSp>
        <p:nvGrpSpPr>
          <p:cNvPr id="14" name="Grupp 18"/>
          <p:cNvGrpSpPr/>
          <p:nvPr userDrawn="1"/>
        </p:nvGrpSpPr>
        <p:grpSpPr>
          <a:xfrm>
            <a:off x="0" y="5494742"/>
            <a:ext cx="11800993" cy="1363259"/>
            <a:chOff x="0" y="5494741"/>
            <a:chExt cx="8850745" cy="1363259"/>
          </a:xfrm>
        </p:grpSpPr>
        <p:pic>
          <p:nvPicPr>
            <p:cNvPr id="15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744855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024" y="5849972"/>
              <a:ext cx="1735721" cy="652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330199" y="365760"/>
            <a:ext cx="50400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8" name="Bildobjekt 15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698" y="5849973"/>
            <a:ext cx="2314295" cy="6527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779486"/>
            <a:ext cx="10075084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651295" y="24912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66463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71" r:id="rId5"/>
    <p:sldLayoutId id="2147483672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adok.se/moten/utbildningar-och-supportstugo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its.umu.se/servicedesk/customer/portal/1/create/5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adok.se/utbildning/utbildningsmaterial/ladok-for-studen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Nya Ladok för studenter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 smtClean="0"/>
              <a:t>2021-02-12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0287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idag!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78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>
                <a:solidFill>
                  <a:schemeClr val="tx1"/>
                </a:solidFill>
              </a:rPr>
              <a:t>Nyheter sedan sist</a:t>
            </a:r>
          </a:p>
          <a:p>
            <a:pPr lvl="0"/>
            <a:r>
              <a:rPr lang="sv-SE" dirty="0" smtClean="0">
                <a:solidFill>
                  <a:schemeClr val="tx1"/>
                </a:solidFill>
              </a:rPr>
              <a:t>Att gå över till nya gränssnittet</a:t>
            </a:r>
          </a:p>
          <a:p>
            <a:pPr lvl="0"/>
            <a:r>
              <a:rPr lang="sv-SE" dirty="0" smtClean="0">
                <a:solidFill>
                  <a:schemeClr val="tx1"/>
                </a:solidFill>
              </a:rPr>
              <a:t>Tid för frågor</a:t>
            </a:r>
          </a:p>
        </p:txBody>
      </p:sp>
    </p:spTree>
    <p:extLst>
      <p:ext uri="{BB962C8B-B14F-4D97-AF65-F5344CB8AC3E}">
        <p14:creationId xmlns:p14="http://schemas.microsoft.com/office/powerpoint/2010/main" val="7187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DEMO: Nytt sedan sist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Från och med leverans av 1.61 (17 feb i produktionsmiljön)</a:t>
            </a:r>
          </a:p>
          <a:p>
            <a:r>
              <a:rPr lang="sv-SE" dirty="0" smtClean="0"/>
              <a:t>Kurssidan</a:t>
            </a:r>
            <a:r>
              <a:rPr lang="sv-SE" dirty="0" smtClean="0"/>
              <a:t>: </a:t>
            </a:r>
            <a:r>
              <a:rPr lang="sv-SE" dirty="0"/>
              <a:t>ny design</a:t>
            </a:r>
            <a:endParaRPr lang="sv-SE" dirty="0" smtClean="0"/>
          </a:p>
          <a:p>
            <a:r>
              <a:rPr lang="sv-SE" dirty="0" smtClean="0"/>
              <a:t>Kurspaketeringssidan: ny design</a:t>
            </a:r>
          </a:p>
          <a:p>
            <a:r>
              <a:rPr lang="sv-SE" dirty="0" smtClean="0"/>
              <a:t>Nya intyg:</a:t>
            </a:r>
            <a:endParaRPr lang="sv-SE" dirty="0" smtClean="0"/>
          </a:p>
          <a:p>
            <a:pPr lvl="1"/>
            <a:r>
              <a:rPr lang="sv-SE" dirty="0" smtClean="0"/>
              <a:t>Registreringsintyg</a:t>
            </a:r>
          </a:p>
          <a:p>
            <a:pPr lvl="1"/>
            <a:r>
              <a:rPr lang="sv-SE" dirty="0" smtClean="0"/>
              <a:t>Intyg över förväntat deltagande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Tidigare </a:t>
            </a:r>
            <a:r>
              <a:rPr lang="sv-SE" sz="2000" dirty="0" smtClean="0"/>
              <a:t>demo finns på: </a:t>
            </a:r>
            <a:r>
              <a:rPr lang="sv-SE" sz="2000" dirty="0" smtClean="0">
                <a:hlinkClick r:id="rId2"/>
              </a:rPr>
              <a:t>https</a:t>
            </a:r>
            <a:r>
              <a:rPr lang="sv-SE" sz="2000" dirty="0">
                <a:hlinkClick r:id="rId2"/>
              </a:rPr>
              <a:t>://</a:t>
            </a:r>
            <a:r>
              <a:rPr lang="sv-SE" sz="2000" dirty="0" smtClean="0">
                <a:hlinkClick r:id="rId2"/>
              </a:rPr>
              <a:t>ladok.se/moten/utbildningar-och-supportstugor</a:t>
            </a:r>
            <a:r>
              <a:rPr lang="sv-SE" sz="2000" dirty="0" smtClean="0"/>
              <a:t> </a:t>
            </a:r>
            <a:endParaRPr lang="sv-SE" sz="2000" b="1" dirty="0" smtClean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01028" y="1100628"/>
            <a:ext cx="10027920" cy="420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761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 dirty="0"/>
              <a:t>Att gå över till nya gränssnittet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tx1"/>
                </a:solidFill>
              </a:rPr>
              <a:t>Leverans i version 1.61.0 </a:t>
            </a:r>
            <a:r>
              <a:rPr lang="sv-SE" dirty="0" smtClean="0">
                <a:solidFill>
                  <a:schemeClr val="tx1"/>
                </a:solidFill>
              </a:rPr>
              <a:t>(17 februari i produktionsmiljön)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Funktionaliteten motsvarar nuvarande studentgränssnitt</a:t>
            </a:r>
          </a:p>
          <a:p>
            <a:pPr lvl="1"/>
            <a:r>
              <a:rPr lang="sv-SE" u="sng" dirty="0" smtClean="0">
                <a:solidFill>
                  <a:schemeClr val="tx1"/>
                </a:solidFill>
              </a:rPr>
              <a:t>Antingen</a:t>
            </a:r>
            <a:r>
              <a:rPr lang="sv-SE" dirty="0" smtClean="0">
                <a:solidFill>
                  <a:schemeClr val="tx1"/>
                </a:solidFill>
              </a:rPr>
              <a:t> nya Ladok för studenter </a:t>
            </a:r>
            <a:r>
              <a:rPr lang="sv-SE" u="sng" dirty="0" smtClean="0">
                <a:solidFill>
                  <a:schemeClr val="tx1"/>
                </a:solidFill>
              </a:rPr>
              <a:t>eller</a:t>
            </a:r>
            <a:r>
              <a:rPr lang="sv-SE" dirty="0" smtClean="0">
                <a:solidFill>
                  <a:schemeClr val="tx1"/>
                </a:solidFill>
              </a:rPr>
              <a:t> nuvarande studentgränssnitt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Om båda gränssnitten är aktiverade så används nuvarande </a:t>
            </a:r>
            <a:r>
              <a:rPr lang="sv-SE" dirty="0" smtClean="0">
                <a:solidFill>
                  <a:schemeClr val="tx1"/>
                </a:solidFill>
              </a:rPr>
              <a:t>studentgränssnittet</a:t>
            </a:r>
            <a:endParaRPr lang="sv-SE" dirty="0" smtClean="0">
              <a:solidFill>
                <a:schemeClr val="tx1"/>
              </a:solidFill>
            </a:endParaRPr>
          </a:p>
          <a:p>
            <a:pPr lvl="1"/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Tidigare gränssnittet </a:t>
            </a:r>
            <a:r>
              <a:rPr lang="sv-SE" b="1" dirty="0" smtClean="0">
                <a:solidFill>
                  <a:schemeClr val="tx1"/>
                </a:solidFill>
              </a:rPr>
              <a:t>stängs ned </a:t>
            </a:r>
            <a:r>
              <a:rPr lang="sv-SE" dirty="0" smtClean="0">
                <a:solidFill>
                  <a:schemeClr val="tx1"/>
                </a:solidFill>
              </a:rPr>
              <a:t>vid terminsstart HT21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pPr lvl="1"/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Checklista - Vad lärosätet behöver förbereda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100628"/>
            <a:ext cx="10639795" cy="43523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 smtClean="0"/>
              <a:t>Testa på gränssnittet i testmiljön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Beställ </a:t>
            </a:r>
            <a:r>
              <a:rPr lang="sv-SE" b="1" dirty="0" smtClean="0"/>
              <a:t>lärosätesanpassningar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Hantera </a:t>
            </a:r>
            <a:r>
              <a:rPr lang="sv-SE" b="1" dirty="0" smtClean="0"/>
              <a:t>tjänstekonfiguration</a:t>
            </a:r>
            <a:r>
              <a:rPr lang="sv-SE" dirty="0" smtClean="0"/>
              <a:t> och </a:t>
            </a:r>
            <a:r>
              <a:rPr lang="sv-SE" b="1" dirty="0" smtClean="0"/>
              <a:t>behörighet</a:t>
            </a:r>
            <a:r>
              <a:rPr lang="sv-SE" dirty="0" smtClean="0"/>
              <a:t> i testmiljön</a:t>
            </a:r>
          </a:p>
          <a:p>
            <a:pPr marL="457200" indent="-457200">
              <a:buFont typeface="+mj-lt"/>
              <a:buAutoNum type="arabicPeriod"/>
            </a:pPr>
            <a:r>
              <a:rPr lang="sv-SE" i="1" dirty="0" smtClean="0"/>
              <a:t>Ev. lokala anpassningar, integrationer eller länkningar</a:t>
            </a:r>
          </a:p>
          <a:p>
            <a:pPr marL="457200" indent="-457200">
              <a:buFont typeface="+mj-lt"/>
              <a:buAutoNum type="arabicPeriod"/>
            </a:pPr>
            <a:r>
              <a:rPr lang="sv-SE" i="1" dirty="0" smtClean="0"/>
              <a:t>Ev. Information </a:t>
            </a:r>
            <a:r>
              <a:rPr lang="sv-SE" i="1" dirty="0" smtClean="0"/>
              <a:t>till personal och studenter på lärosätet</a:t>
            </a:r>
          </a:p>
          <a:p>
            <a:pPr marL="457200" indent="-457200">
              <a:buFont typeface="+mj-lt"/>
              <a:buAutoNum type="arabicPeriod"/>
            </a:pPr>
            <a:r>
              <a:rPr lang="sv-SE" i="1" dirty="0" smtClean="0"/>
              <a:t>Ev. Byt </a:t>
            </a:r>
            <a:r>
              <a:rPr lang="sv-SE" i="1" dirty="0" smtClean="0"/>
              <a:t>länk för tillgänglighetsredogörelsen till den som gäller för nya Ladok för studenter</a:t>
            </a:r>
          </a:p>
          <a:p>
            <a:pPr marL="0" indent="0">
              <a:buNone/>
            </a:pPr>
            <a:r>
              <a:rPr lang="sv-SE" dirty="0" smtClean="0"/>
              <a:t>Övergång i produktionsmiljön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sv-SE" dirty="0" smtClean="0"/>
              <a:t>Hantera </a:t>
            </a:r>
            <a:r>
              <a:rPr lang="sv-SE" b="1" dirty="0" smtClean="0"/>
              <a:t>tjänstekonfiguration</a:t>
            </a:r>
            <a:r>
              <a:rPr lang="sv-SE" dirty="0" smtClean="0"/>
              <a:t> och </a:t>
            </a:r>
            <a:r>
              <a:rPr lang="sv-SE" b="1" dirty="0" smtClean="0"/>
              <a:t>behörighet</a:t>
            </a:r>
            <a:r>
              <a:rPr lang="sv-SE" dirty="0" smtClean="0"/>
              <a:t> i produktionsmiljön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sv-SE" b="1" dirty="0" smtClean="0"/>
              <a:t>Inaktivera</a:t>
            </a:r>
            <a:r>
              <a:rPr lang="sv-SE" dirty="0" smtClean="0"/>
              <a:t> nuvarande studentgränssnittet i </a:t>
            </a:r>
            <a:r>
              <a:rPr lang="sv-SE" dirty="0"/>
              <a:t>produktionsmiljön</a:t>
            </a:r>
          </a:p>
          <a:p>
            <a:pPr marL="457200" indent="-457200">
              <a:buFont typeface="+mj-lt"/>
              <a:buAutoNum type="arabicPeriod" startAt="6"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1104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Beställ lärosätesanpassningar</a:t>
            </a:r>
            <a:endParaRPr lang="sv-SE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097279" y="1100628"/>
            <a:ext cx="9124894" cy="22082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sv-SE" dirty="0"/>
              <a:t>Beställningsformulär: </a:t>
            </a:r>
            <a:r>
              <a:rPr lang="sv-SE" b="1" dirty="0"/>
              <a:t>Konfigurera nya Ladok för studenter</a:t>
            </a:r>
            <a:r>
              <a:rPr lang="sv-SE" dirty="0"/>
              <a:t> </a:t>
            </a:r>
            <a:r>
              <a:rPr lang="sv-SE" dirty="0">
                <a:hlinkClick r:id="rId3"/>
              </a:rPr>
              <a:t>https://jira.its.umu.se/servicedesk/customer/portal/1/create/51</a:t>
            </a:r>
            <a:endParaRPr lang="sv-SE" dirty="0"/>
          </a:p>
          <a:p>
            <a:pPr>
              <a:spcBef>
                <a:spcPts val="1200"/>
              </a:spcBef>
            </a:pPr>
            <a:r>
              <a:rPr lang="sv-SE" dirty="0">
                <a:solidFill>
                  <a:schemeClr val="tx1"/>
                </a:solidFill>
              </a:rPr>
              <a:t>Färger, logga (svensk och engelsk) och kontaktuppgifter</a:t>
            </a:r>
          </a:p>
          <a:p>
            <a:pPr>
              <a:spcBef>
                <a:spcPts val="1200"/>
              </a:spcBef>
            </a:pPr>
            <a:r>
              <a:rPr lang="sv-SE" dirty="0" smtClean="0"/>
              <a:t>Skicka </a:t>
            </a:r>
            <a:r>
              <a:rPr lang="sv-SE" dirty="0"/>
              <a:t>in senast </a:t>
            </a:r>
            <a:r>
              <a:rPr lang="sv-SE" b="1" dirty="0">
                <a:solidFill>
                  <a:schemeClr val="tx1"/>
                </a:solidFill>
              </a:rPr>
              <a:t>3 veckor </a:t>
            </a:r>
            <a:r>
              <a:rPr lang="sv-SE" dirty="0"/>
              <a:t>innan versionen som ni vill se förändringarna i gränssnittet levereras</a:t>
            </a:r>
            <a:r>
              <a:rPr lang="sv-SE" dirty="0" smtClean="0"/>
              <a:t>. Gärna tidigare för att kunna göra ev. förändringar!</a:t>
            </a:r>
            <a:endParaRPr lang="sv-SE" dirty="0"/>
          </a:p>
          <a:p>
            <a:pPr>
              <a:spcBef>
                <a:spcPts val="1200"/>
              </a:spcBef>
            </a:pPr>
            <a:r>
              <a:rPr lang="sv-SE" dirty="0">
                <a:solidFill>
                  <a:srgbClr val="FF0000"/>
                </a:solidFill>
              </a:rPr>
              <a:t>Deadline: </a:t>
            </a:r>
            <a:r>
              <a:rPr lang="sv-SE" b="1" dirty="0">
                <a:solidFill>
                  <a:srgbClr val="FF0000"/>
                </a:solidFill>
              </a:rPr>
              <a:t>31 mars </a:t>
            </a:r>
            <a:r>
              <a:rPr lang="sv-SE" b="1" dirty="0" smtClean="0">
                <a:solidFill>
                  <a:srgbClr val="FF0000"/>
                </a:solidFill>
              </a:rPr>
              <a:t>2021</a:t>
            </a:r>
          </a:p>
        </p:txBody>
      </p:sp>
      <p:sp>
        <p:nvSpPr>
          <p:cNvPr id="3" name="Rectangle 2"/>
          <p:cNvSpPr/>
          <p:nvPr/>
        </p:nvSpPr>
        <p:spPr>
          <a:xfrm>
            <a:off x="9326880" y="5515715"/>
            <a:ext cx="2672615" cy="12299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6"/>
          <a:stretch/>
        </p:blipFill>
        <p:spPr>
          <a:xfrm>
            <a:off x="666443" y="3308833"/>
            <a:ext cx="8660437" cy="343683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4954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DEMO: </a:t>
            </a:r>
            <a:r>
              <a:rPr lang="sv-SE" dirty="0" smtClean="0"/>
              <a:t>Att g</a:t>
            </a:r>
            <a:r>
              <a:rPr lang="sv-SE" dirty="0" smtClean="0"/>
              <a:t>å </a:t>
            </a:r>
            <a:r>
              <a:rPr lang="sv-SE" dirty="0" smtClean="0"/>
              <a:t>över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00628"/>
            <a:ext cx="10339544" cy="42016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b="1" dirty="0" smtClean="0"/>
              <a:t>Ändra s</a:t>
            </a:r>
            <a:r>
              <a:rPr lang="sv-SE" b="1" dirty="0" smtClean="0"/>
              <a:t>ystemaktiviteter </a:t>
            </a:r>
          </a:p>
          <a:p>
            <a:pPr marL="457200" indent="-457200">
              <a:buFont typeface="+mj-lt"/>
              <a:buAutoNum type="arabicPeriod"/>
            </a:pPr>
            <a:r>
              <a:rPr lang="sv-SE" b="1" dirty="0" smtClean="0"/>
              <a:t>Hantera t</a:t>
            </a:r>
            <a:r>
              <a:rPr lang="sv-SE" b="1" dirty="0" smtClean="0"/>
              <a:t>jänstekonfigurationen</a:t>
            </a:r>
            <a:r>
              <a:rPr lang="sv-SE" dirty="0" smtClean="0"/>
              <a:t>:</a:t>
            </a:r>
            <a:endParaRPr lang="sv-SE" dirty="0" smtClean="0"/>
          </a:p>
          <a:p>
            <a:pPr lvl="1">
              <a:spcBef>
                <a:spcPts val="1200"/>
              </a:spcBef>
            </a:pPr>
            <a:r>
              <a:rPr lang="sv-SE" dirty="0" smtClean="0">
                <a:solidFill>
                  <a:schemeClr val="tx1"/>
                </a:solidFill>
              </a:rPr>
              <a:t>Bara </a:t>
            </a:r>
            <a:r>
              <a:rPr lang="sv-SE" dirty="0">
                <a:solidFill>
                  <a:schemeClr val="tx1"/>
                </a:solidFill>
              </a:rPr>
              <a:t>tidigare studentgränssnittet </a:t>
            </a:r>
            <a:r>
              <a:rPr lang="sv-SE" dirty="0" smtClean="0">
                <a:solidFill>
                  <a:schemeClr val="tx1"/>
                </a:solidFill>
              </a:rPr>
              <a:t>aktiverat</a:t>
            </a:r>
            <a:endParaRPr lang="sv-SE" dirty="0" smtClean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r>
              <a:rPr lang="sv-SE" dirty="0" smtClean="0">
                <a:solidFill>
                  <a:schemeClr val="tx1"/>
                </a:solidFill>
              </a:rPr>
              <a:t>Båda </a:t>
            </a:r>
            <a:r>
              <a:rPr lang="sv-SE" dirty="0" smtClean="0">
                <a:solidFill>
                  <a:schemeClr val="tx1"/>
                </a:solidFill>
              </a:rPr>
              <a:t>gränssnitte</a:t>
            </a:r>
            <a:r>
              <a:rPr lang="sv-SE" dirty="0" smtClean="0">
                <a:solidFill>
                  <a:schemeClr val="tx1"/>
                </a:solidFill>
              </a:rPr>
              <a:t>n </a:t>
            </a:r>
            <a:r>
              <a:rPr lang="sv-SE" dirty="0" smtClean="0">
                <a:solidFill>
                  <a:schemeClr val="tx1"/>
                </a:solidFill>
              </a:rPr>
              <a:t>aktiverade</a:t>
            </a:r>
          </a:p>
          <a:p>
            <a:pPr lvl="2"/>
            <a:r>
              <a:rPr lang="sv-SE" dirty="0" smtClean="0">
                <a:solidFill>
                  <a:schemeClr val="tx1"/>
                </a:solidFill>
              </a:rPr>
              <a:t>Defaultläge: det tidigare studentgränssnittet används</a:t>
            </a:r>
          </a:p>
          <a:p>
            <a:pPr lvl="2"/>
            <a:r>
              <a:rPr lang="sv-SE" dirty="0" smtClean="0">
                <a:solidFill>
                  <a:schemeClr val="tx1"/>
                </a:solidFill>
              </a:rPr>
              <a:t>Går att </a:t>
            </a:r>
            <a:r>
              <a:rPr lang="sv-SE" dirty="0" smtClean="0">
                <a:solidFill>
                  <a:schemeClr val="tx1"/>
                </a:solidFill>
              </a:rPr>
              <a:t>skriva </a:t>
            </a:r>
            <a:r>
              <a:rPr lang="sv-SE" dirty="0" smtClean="0">
                <a:solidFill>
                  <a:schemeClr val="tx1"/>
                </a:solidFill>
              </a:rPr>
              <a:t>in </a:t>
            </a:r>
            <a:r>
              <a:rPr lang="sv-SE" u="sng" dirty="0" smtClean="0">
                <a:solidFill>
                  <a:schemeClr val="tx1"/>
                </a:solidFill>
              </a:rPr>
              <a:t>/</a:t>
            </a:r>
            <a:r>
              <a:rPr lang="sv-SE" u="sng" dirty="0" err="1" smtClean="0">
                <a:solidFill>
                  <a:schemeClr val="tx1"/>
                </a:solidFill>
              </a:rPr>
              <a:t>app</a:t>
            </a:r>
            <a:r>
              <a:rPr lang="sv-SE" u="sng" dirty="0" smtClean="0">
                <a:solidFill>
                  <a:schemeClr val="tx1"/>
                </a:solidFill>
              </a:rPr>
              <a:t>/studentwebb</a:t>
            </a:r>
            <a:r>
              <a:rPr lang="sv-SE" dirty="0" smtClean="0">
                <a:solidFill>
                  <a:schemeClr val="tx1"/>
                </a:solidFill>
              </a:rPr>
              <a:t> för att t.ex. testa och jämföra hur det ser </a:t>
            </a:r>
            <a:r>
              <a:rPr lang="sv-SE" dirty="0" smtClean="0">
                <a:solidFill>
                  <a:schemeClr val="tx1"/>
                </a:solidFill>
              </a:rPr>
              <a:t>ut</a:t>
            </a:r>
            <a:endParaRPr lang="sv-SE" dirty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r>
              <a:rPr lang="sv-SE" dirty="0" smtClean="0">
                <a:solidFill>
                  <a:schemeClr val="tx1"/>
                </a:solidFill>
              </a:rPr>
              <a:t>Bara nya Ladok för studenter aktiverat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Ev. lokala </a:t>
            </a:r>
            <a:r>
              <a:rPr lang="sv-SE" dirty="0" smtClean="0"/>
              <a:t>anpassningar, länkningar </a:t>
            </a:r>
            <a:r>
              <a:rPr lang="sv-SE" dirty="0"/>
              <a:t>och </a:t>
            </a:r>
            <a:r>
              <a:rPr lang="sv-SE" dirty="0" smtClean="0"/>
              <a:t>integrationer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Nya Ladok för studenter = Helt nytt </a:t>
            </a:r>
            <a:r>
              <a:rPr lang="sv-SE" dirty="0" smtClean="0"/>
              <a:t>gränssnitt</a:t>
            </a:r>
          </a:p>
          <a:p>
            <a:pPr lvl="1"/>
            <a:r>
              <a:rPr lang="sv-SE" dirty="0" smtClean="0"/>
              <a:t>Ändra </a:t>
            </a:r>
            <a:r>
              <a:rPr lang="sv-SE" dirty="0" smtClean="0"/>
              <a:t>länkar som leder in det tidigare studentgränssnittet</a:t>
            </a:r>
            <a:endParaRPr lang="sv-SE" dirty="0" smtClean="0"/>
          </a:p>
          <a:p>
            <a:pPr lvl="1"/>
            <a:r>
              <a:rPr lang="sv-SE" dirty="0" smtClean="0"/>
              <a:t>Samma </a:t>
            </a:r>
            <a:r>
              <a:rPr lang="sv-SE" dirty="0" err="1"/>
              <a:t>APIer</a:t>
            </a:r>
            <a:r>
              <a:rPr lang="sv-SE" dirty="0"/>
              <a:t> som idag, förändringar av dessa annonseras via versionsinformationen</a:t>
            </a: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Egen lösning på lärosätet? Behöver göras om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/>
              <a:t>Hjälp? Kontakta oss via JIRA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313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Lathundar och filmer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ladok.se/utbildning/utbildningsmaterial/ladok-for-studenter</a:t>
            </a:r>
            <a:r>
              <a:rPr lang="sv-SE" dirty="0" smtClean="0"/>
              <a:t> </a:t>
            </a:r>
          </a:p>
          <a:p>
            <a:r>
              <a:rPr lang="sv-SE" dirty="0" smtClean="0"/>
              <a:t>Lathund (riktad till personal) finns nu</a:t>
            </a:r>
          </a:p>
          <a:p>
            <a:r>
              <a:rPr lang="sv-SE" dirty="0" smtClean="0"/>
              <a:t>Filmer (riktade till studenter) kommer upp senare idag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9583945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D9DDAB25-5D14-6744-822D-61904B3EE218}" vid="{D73A48D3-B4EB-B843-8D79-E4BF541AB9C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Ladok_PPT MALL - Widescreen</Template>
  <TotalTime>1255</TotalTime>
  <Words>484</Words>
  <Application>Microsoft Office PowerPoint</Application>
  <PresentationFormat>Widescreen</PresentationFormat>
  <Paragraphs>66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Nya Ladok för studenter</vt:lpstr>
      <vt:lpstr>Agenda</vt:lpstr>
      <vt:lpstr>DEMO: Nytt sedan sist</vt:lpstr>
      <vt:lpstr>Att gå över till nya gränssnittet</vt:lpstr>
      <vt:lpstr>Checklista - Vad lärosätet behöver förbereda</vt:lpstr>
      <vt:lpstr>Beställ lärosätesanpassningar</vt:lpstr>
      <vt:lpstr>DEMO: Att gå över</vt:lpstr>
      <vt:lpstr>Ev. lokala anpassningar, länkningar och integrationer</vt:lpstr>
      <vt:lpstr>Lathundar och filmer</vt:lpstr>
      <vt:lpstr>Frågor?</vt:lpstr>
      <vt:lpstr>Tack för idag!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Nordström</dc:creator>
  <cp:lastModifiedBy>Klara Nordström</cp:lastModifiedBy>
  <cp:revision>104</cp:revision>
  <dcterms:created xsi:type="dcterms:W3CDTF">2019-04-05T07:50:09Z</dcterms:created>
  <dcterms:modified xsi:type="dcterms:W3CDTF">2021-02-12T08:59:32Z</dcterms:modified>
</cp:coreProperties>
</file>