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9" r:id="rId4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delene Bergström" initials="MB" lastIdx="8" clrIdx="0">
    <p:extLst>
      <p:ext uri="{19B8F6BF-5375-455C-9EA6-DF929625EA0E}">
        <p15:presenceInfo xmlns:p15="http://schemas.microsoft.com/office/powerpoint/2012/main" userId="S-1-5-21-1004336348-1177238915-682003330-148928" providerId="AD"/>
      </p:ext>
    </p:extLst>
  </p:cmAuthor>
  <p:cmAuthor id="2" name="Katja Taavo" initials="KT" lastIdx="1" clrIdx="1">
    <p:extLst>
      <p:ext uri="{19B8F6BF-5375-455C-9EA6-DF929625EA0E}">
        <p15:presenceInfo xmlns:p15="http://schemas.microsoft.com/office/powerpoint/2012/main" userId="S::katja.taavo@ki.se::51c2a1ba-7a66-4521-9d5a-48f0e602f383" providerId="AD"/>
      </p:ext>
    </p:extLst>
  </p:cmAuthor>
  <p:cmAuthor id="3" name="Klara Nordström" initials="KN" lastIdx="8" clrIdx="2">
    <p:extLst>
      <p:ext uri="{19B8F6BF-5375-455C-9EA6-DF929625EA0E}">
        <p15:presenceInfo xmlns:p15="http://schemas.microsoft.com/office/powerpoint/2012/main" userId="S-1-5-21-4037045010-400650230-750724493-224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6C35F"/>
    <a:srgbClr val="F2F2F2"/>
    <a:srgbClr val="777777"/>
    <a:srgbClr val="C8480E"/>
    <a:srgbClr val="D9D9D9"/>
    <a:srgbClr val="A6A6A6"/>
    <a:srgbClr val="EEFF15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9" autoAdjust="0"/>
    <p:restoredTop sz="96830" autoAdjust="0"/>
  </p:normalViewPr>
  <p:slideViewPr>
    <p:cSldViewPr snapToGrid="0">
      <p:cViewPr varScale="1">
        <p:scale>
          <a:sx n="78" d="100"/>
          <a:sy n="78" d="100"/>
        </p:scale>
        <p:origin x="3468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1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2E102-E4AC-401B-B5A6-542E137A5E22}" type="datetimeFigureOut">
              <a:rPr lang="sv-SE" smtClean="0"/>
              <a:t>2022-01-13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B90B7-C313-46B5-8300-A74AF3E11F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667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1B39A-0E09-43A4-96B3-675F6809E503}" type="datetimeFigureOut">
              <a:rPr lang="sv-SE" smtClean="0"/>
              <a:t>2022-01-13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FFD60-D5AB-41B2-96EF-7F8CDDA286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7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FD60-D5AB-41B2-96EF-7F8CDDA286E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55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"/>
            <a:ext cx="6858000" cy="9612912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algn="ctr">
              <a:defRPr lang="en-US" sz="20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 err="1"/>
              <a:t>Avsnittsbrytning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903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503434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>
              <a:defRPr lang="en-US" sz="14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3" name="Text Placeholder 33"/>
          <p:cNvSpPr>
            <a:spLocks noGrp="1"/>
          </p:cNvSpPr>
          <p:nvPr>
            <p:ph type="body" sz="quarter" idx="27" hasCustomPrompt="1"/>
          </p:nvPr>
        </p:nvSpPr>
        <p:spPr>
          <a:xfrm>
            <a:off x="7063868" y="857464"/>
            <a:ext cx="592167" cy="349228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4" name="Text Placeholder 35"/>
          <p:cNvSpPr>
            <a:spLocks noGrp="1"/>
          </p:cNvSpPr>
          <p:nvPr>
            <p:ph type="body" sz="quarter" idx="28" hasCustomPrompt="1"/>
          </p:nvPr>
        </p:nvSpPr>
        <p:spPr>
          <a:xfrm>
            <a:off x="7063867" y="415675"/>
            <a:ext cx="592167" cy="261610"/>
          </a:xfrm>
          <a:prstGeom prst="rect">
            <a:avLst/>
          </a:prstGeom>
          <a:solidFill>
            <a:srgbClr val="FBDF8D"/>
          </a:solidFill>
          <a:ln w="6350">
            <a:solidFill>
              <a:srgbClr val="FBC11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  <p:sp>
        <p:nvSpPr>
          <p:cNvPr id="15" name="Text Placeholder 45"/>
          <p:cNvSpPr>
            <a:spLocks noGrp="1"/>
          </p:cNvSpPr>
          <p:nvPr>
            <p:ph type="body" sz="quarter" idx="34" hasCustomPrompt="1"/>
          </p:nvPr>
        </p:nvSpPr>
        <p:spPr>
          <a:xfrm>
            <a:off x="7385756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x</a:t>
            </a:r>
          </a:p>
        </p:txBody>
      </p:sp>
      <p:sp>
        <p:nvSpPr>
          <p:cNvPr id="16" name="Text Placeholder 45"/>
          <p:cNvSpPr>
            <a:spLocks noGrp="1"/>
          </p:cNvSpPr>
          <p:nvPr>
            <p:ph type="body" sz="quarter" idx="35" hasCustomPrompt="1"/>
          </p:nvPr>
        </p:nvSpPr>
        <p:spPr>
          <a:xfrm>
            <a:off x="7021055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x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7063868" y="1310391"/>
            <a:ext cx="592167" cy="351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7063868" y="1762178"/>
            <a:ext cx="592167" cy="35103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26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527" y="9583448"/>
            <a:ext cx="1543050" cy="352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9BBD4751-B039-4BCE-BF0F-DBCB9EB0D7E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8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/>
          <a:srcRect r="5222"/>
          <a:stretch/>
        </p:blipFill>
        <p:spPr>
          <a:xfrm>
            <a:off x="0" y="5178724"/>
            <a:ext cx="6858000" cy="1968583"/>
          </a:xfrm>
          <a:prstGeom prst="rect">
            <a:avLst/>
          </a:prstGeom>
        </p:spPr>
      </p:pic>
      <p:sp>
        <p:nvSpPr>
          <p:cNvPr id="6" name="Text Placeholder 10"/>
          <p:cNvSpPr txBox="1">
            <a:spLocks/>
          </p:cNvSpPr>
          <p:nvPr/>
        </p:nvSpPr>
        <p:spPr>
          <a:xfrm>
            <a:off x="0" y="9403642"/>
            <a:ext cx="6858000" cy="514157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Senast uppdaterad: </a:t>
            </a:r>
            <a:r>
              <a:rPr lang="sv-SE" sz="1100" b="0" dirty="0" smtClean="0"/>
              <a:t>2022-01-17</a:t>
            </a:r>
            <a:endParaRPr lang="sv-SE" sz="1100" b="0" dirty="0"/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Version av Ladok vid senaste uppdatering</a:t>
            </a:r>
            <a:r>
              <a:rPr lang="sv-SE" sz="1100" b="0"/>
              <a:t>: </a:t>
            </a:r>
            <a:r>
              <a:rPr lang="sv-SE" sz="1100" b="0" smtClean="0"/>
              <a:t>1.83.0</a:t>
            </a:r>
            <a:endParaRPr lang="sv-SE" sz="1100" b="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45" y="9500295"/>
            <a:ext cx="1062037" cy="340500"/>
          </a:xfrm>
          <a:prstGeom prst="rect">
            <a:avLst/>
          </a:prstGeom>
        </p:spPr>
      </p:pic>
      <p:sp>
        <p:nvSpPr>
          <p:cNvPr id="8" name="Text Placeholder 10"/>
          <p:cNvSpPr txBox="1">
            <a:spLocks/>
          </p:cNvSpPr>
          <p:nvPr/>
        </p:nvSpPr>
        <p:spPr>
          <a:xfrm>
            <a:off x="0" y="-13809"/>
            <a:ext cx="6858000" cy="1850038"/>
          </a:xfrm>
          <a:prstGeom prst="rect">
            <a:avLst/>
          </a:prstGeom>
          <a:noFill/>
          <a:ln w="6350">
            <a:noFill/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2800" dirty="0" smtClean="0">
                <a:solidFill>
                  <a:schemeClr val="tx1"/>
                </a:solidFill>
              </a:rPr>
              <a:t>Lägg till </a:t>
            </a:r>
            <a:r>
              <a:rPr lang="sv-SE" sz="2800" dirty="0">
                <a:solidFill>
                  <a:schemeClr val="tx1"/>
                </a:solidFill>
              </a:rPr>
              <a:t>studieperiod på forskningsarbeten för </a:t>
            </a:r>
            <a:r>
              <a:rPr lang="sv-SE" sz="2800" dirty="0" smtClean="0">
                <a:solidFill>
                  <a:schemeClr val="tx1"/>
                </a:solidFill>
              </a:rPr>
              <a:t>flera</a:t>
            </a:r>
            <a:endParaRPr lang="sv-SE" sz="1800" b="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44120" y="2804860"/>
            <a:ext cx="634988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ruta 14"/>
          <p:cNvSpPr txBox="1"/>
          <p:nvPr/>
        </p:nvSpPr>
        <p:spPr>
          <a:xfrm>
            <a:off x="421105" y="3028809"/>
            <a:ext cx="5805658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300"/>
              </a:spcAft>
              <a:buAutoNum type="arabicPeriod"/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Gå till </a:t>
            </a: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Hantera flera → Lägg </a:t>
            </a:r>
            <a:r>
              <a:rPr lang="sv-SE" sz="1100" b="1" dirty="0">
                <a:latin typeface="Arial" panose="020B0604020202020204" pitchFamily="34" charset="0"/>
                <a:cs typeface="Arial" panose="020B0604020202020204" pitchFamily="34" charset="0"/>
              </a:rPr>
              <a:t>till </a:t>
            </a: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studieperiod</a:t>
            </a: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 startAt="2"/>
            </a:pPr>
            <a:r>
              <a:rPr lang="sv-SE" sz="1100" b="1" dirty="0">
                <a:latin typeface="Arial" panose="020B0604020202020204" pitchFamily="34" charset="0"/>
                <a:cs typeface="Arial" panose="020B0604020202020204" pitchFamily="34" charset="0"/>
              </a:rPr>
              <a:t>Sök fram tillfällen att lägga till studieperiod </a:t>
            </a: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på. 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Använd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en eller flera sökparametrar:</a:t>
            </a:r>
          </a:p>
          <a:p>
            <a:pPr marL="6858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sz="1100" b="1" dirty="0">
                <a:latin typeface="Arial" panose="020B0604020202020204" pitchFamily="34" charset="0"/>
                <a:cs typeface="Arial" panose="020B0604020202020204" pitchFamily="34" charset="0"/>
              </a:rPr>
              <a:t>Utbildningstyp: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Vilken typ av tillfälle doktoranden går, t.ex. individuellt tillfälle </a:t>
            </a:r>
          </a:p>
          <a:p>
            <a:pPr marL="6858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sz="1100" b="1" dirty="0">
                <a:latin typeface="Arial" panose="020B0604020202020204" pitchFamily="34" charset="0"/>
                <a:cs typeface="Arial" panose="020B0604020202020204" pitchFamily="34" charset="0"/>
              </a:rPr>
              <a:t>Kurs: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Möjlighet att söka fram ett specifikt forskningsarbete eller alla forskningsarbeten på en organisationsenhet </a:t>
            </a:r>
          </a:p>
          <a:p>
            <a:pPr marL="6858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sz="1100" b="1" dirty="0">
                <a:latin typeface="Arial" panose="020B0604020202020204" pitchFamily="34" charset="0"/>
                <a:cs typeface="Arial" panose="020B0604020202020204" pitchFamily="34" charset="0"/>
              </a:rPr>
              <a:t>Kurspaketering: 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Möjlighet att söka utifrån vilket ämne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på forskarnivå doktoranden går. Sök fram ett specifikt ämne 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alla ämnen på en organisationsenhet </a:t>
            </a:r>
          </a:p>
          <a:p>
            <a:pPr marL="6858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sz="1100" b="1" dirty="0">
                <a:latin typeface="Arial" panose="020B0604020202020204" pitchFamily="34" charset="0"/>
                <a:cs typeface="Arial" panose="020B0604020202020204" pitchFamily="34" charset="0"/>
              </a:rPr>
              <a:t>Kurstillfällets senaste studieperiod: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Ett tidsintervall där doktorandens </a:t>
            </a:r>
            <a:r>
              <a:rPr lang="sv-SE" sz="1100" u="sng" dirty="0">
                <a:latin typeface="Arial" panose="020B0604020202020204" pitchFamily="34" charset="0"/>
                <a:cs typeface="Arial" panose="020B0604020202020204" pitchFamily="34" charset="0"/>
              </a:rPr>
              <a:t>senast tillagda studieperiod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ska ingå. Sökresultatet kommer både visa doktorander som registrerats på senaste studieperioden och de som inte registrerats ännu. </a:t>
            </a: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 startAt="2"/>
            </a:pPr>
            <a:endParaRPr lang="sv-SE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 startAt="2"/>
            </a:pPr>
            <a:endParaRPr lang="sv-SE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 startAt="2"/>
            </a:pPr>
            <a:endParaRPr lang="sv-S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 startAt="2"/>
            </a:pPr>
            <a:endParaRPr lang="sv-SE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 startAt="2"/>
            </a:pPr>
            <a:endParaRPr lang="sv-S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 startAt="2"/>
            </a:pPr>
            <a:endParaRPr lang="sv-SE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 startAt="2"/>
            </a:pPr>
            <a:endParaRPr lang="sv-S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 startAt="2"/>
            </a:pPr>
            <a:endParaRPr lang="sv-SE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 startAt="2"/>
            </a:pPr>
            <a:endParaRPr lang="sv-S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 startAt="2"/>
            </a:pPr>
            <a:endParaRPr lang="sv-SE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 startAt="2"/>
            </a:pPr>
            <a:endParaRPr lang="sv-S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 startAt="3"/>
            </a:pP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Bocka för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de doktorander du ska lägga till 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ny studieperiod för. </a:t>
            </a: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 startAt="3"/>
            </a:pP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Klicka på </a:t>
            </a:r>
            <a:r>
              <a:rPr lang="sv-SE" sz="1100" b="1" dirty="0">
                <a:latin typeface="Arial" panose="020B0604020202020204" pitchFamily="34" charset="0"/>
                <a:cs typeface="Arial" panose="020B0604020202020204" pitchFamily="34" charset="0"/>
              </a:rPr>
              <a:t>Ny studieperiod</a:t>
            </a:r>
          </a:p>
          <a:p>
            <a:pPr>
              <a:spcAft>
                <a:spcPts val="300"/>
              </a:spcAft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Placeholder 5"/>
          <p:cNvSpPr txBox="1">
            <a:spLocks/>
          </p:cNvSpPr>
          <p:nvPr/>
        </p:nvSpPr>
        <p:spPr>
          <a:xfrm>
            <a:off x="5108265" y="5429417"/>
            <a:ext cx="264635" cy="25399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1</a:t>
            </a:r>
          </a:p>
        </p:txBody>
      </p:sp>
      <p:sp>
        <p:nvSpPr>
          <p:cNvPr id="39" name="Platshållare för text 3"/>
          <p:cNvSpPr>
            <a:spLocks noGrp="1"/>
          </p:cNvSpPr>
          <p:nvPr>
            <p:ph type="body" sz="quarter" idx="27"/>
          </p:nvPr>
        </p:nvSpPr>
        <p:spPr>
          <a:xfrm>
            <a:off x="84100" y="5903552"/>
            <a:ext cx="6509902" cy="906780"/>
          </a:xfrm>
          <a:ln w="9525">
            <a:solidFill>
              <a:schemeClr val="tx1"/>
            </a:solidFill>
            <a:prstDash val="dash"/>
          </a:ln>
        </p:spPr>
        <p:txBody>
          <a:bodyPr/>
          <a:lstStyle/>
          <a:p>
            <a:endParaRPr lang="sv-SE" dirty="0"/>
          </a:p>
        </p:txBody>
      </p:sp>
      <p:sp>
        <p:nvSpPr>
          <p:cNvPr id="40" name="Platshållare för text 6"/>
          <p:cNvSpPr>
            <a:spLocks noGrp="1"/>
          </p:cNvSpPr>
          <p:nvPr>
            <p:ph type="body" sz="quarter" idx="35"/>
          </p:nvPr>
        </p:nvSpPr>
        <p:spPr>
          <a:xfrm>
            <a:off x="2873803" y="6644514"/>
            <a:ext cx="270279" cy="242521"/>
          </a:xfrm>
        </p:spPr>
        <p:txBody>
          <a:bodyPr/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2" name="textruta 1"/>
          <p:cNvSpPr txBox="1"/>
          <p:nvPr/>
        </p:nvSpPr>
        <p:spPr>
          <a:xfrm>
            <a:off x="311319" y="1646417"/>
            <a:ext cx="598556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Eftersom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de faktiska studieperioderna inte alltid är kända när doktoranden påbörjar forskningsarbetet kan studieperioderna behöva läggas till löpande. </a:t>
            </a:r>
          </a:p>
          <a:p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Du kan lägga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in studieperiod för flera doktorander samtidigt - 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för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att slippa lägga till studieperiod för en doktorand i 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taget. </a:t>
            </a: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/>
          <a:srcRect r="20256" b="14448"/>
          <a:stretch/>
        </p:blipFill>
        <p:spPr>
          <a:xfrm>
            <a:off x="120109" y="8081524"/>
            <a:ext cx="6623591" cy="1057012"/>
          </a:xfrm>
          <a:prstGeom prst="rect">
            <a:avLst/>
          </a:prstGeom>
        </p:spPr>
      </p:pic>
      <p:sp>
        <p:nvSpPr>
          <p:cNvPr id="29" name="Platshållare för text 6"/>
          <p:cNvSpPr>
            <a:spLocks noGrp="1"/>
          </p:cNvSpPr>
          <p:nvPr>
            <p:ph type="body" sz="quarter" idx="35"/>
          </p:nvPr>
        </p:nvSpPr>
        <p:spPr>
          <a:xfrm>
            <a:off x="311319" y="8739039"/>
            <a:ext cx="270279" cy="242521"/>
          </a:xfrm>
        </p:spPr>
        <p:txBody>
          <a:bodyPr/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30" name="Platshållare för text 6"/>
          <p:cNvSpPr>
            <a:spLocks noGrp="1"/>
          </p:cNvSpPr>
          <p:nvPr>
            <p:ph type="body" sz="quarter" idx="35"/>
          </p:nvPr>
        </p:nvSpPr>
        <p:spPr>
          <a:xfrm>
            <a:off x="760899" y="8074800"/>
            <a:ext cx="270279" cy="242521"/>
          </a:xfrm>
        </p:spPr>
        <p:txBody>
          <a:bodyPr/>
          <a:lstStyle/>
          <a:p>
            <a:r>
              <a:rPr lang="sv-SE" dirty="0" smtClean="0"/>
              <a:t>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081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6463308"/>
          </a:xfrm>
        </p:spPr>
        <p:txBody>
          <a:bodyPr/>
          <a:lstStyle/>
          <a:p>
            <a:pPr marL="228600" indent="-228600">
              <a:buFont typeface="+mj-lt"/>
              <a:buAutoNum type="arabicPeriod" startAt="5"/>
            </a:pPr>
            <a:r>
              <a:rPr lang="sv-SE" b="1" dirty="0" smtClean="0"/>
              <a:t>Ange information om den nya studieperioden: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 smtClean="0"/>
              <a:t>Datum</a:t>
            </a:r>
            <a:r>
              <a:rPr lang="sv-SE" b="1" dirty="0"/>
              <a:t>: </a:t>
            </a:r>
            <a:r>
              <a:rPr lang="sv-SE" dirty="0"/>
              <a:t>Observera att du bara kan lägga till en fördefinierad period. Om du vill lägga till en anpassad studieperiod behöver du göra det för varje enskild </a:t>
            </a:r>
            <a:r>
              <a:rPr lang="sv-SE" dirty="0" smtClean="0"/>
              <a:t>doktorand.</a:t>
            </a: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 smtClean="0"/>
              <a:t>Registreringsperiod</a:t>
            </a:r>
            <a:r>
              <a:rPr lang="sv-SE" dirty="0" smtClean="0"/>
              <a:t>. Det </a:t>
            </a:r>
            <a:r>
              <a:rPr lang="sv-SE" dirty="0"/>
              <a:t>är inte obligatoriskt att fylla i en registreringsperiod när man lägger till en ny </a:t>
            </a:r>
            <a:r>
              <a:rPr lang="sv-SE" dirty="0" smtClean="0"/>
              <a:t>studieperiod. </a:t>
            </a:r>
            <a:r>
              <a:rPr lang="sv-SE" i="1" u="sng" dirty="0" smtClean="0"/>
              <a:t>Om </a:t>
            </a:r>
            <a:r>
              <a:rPr lang="sv-SE" dirty="0"/>
              <a:t>registreringsperiod inte anges, men </a:t>
            </a:r>
            <a:r>
              <a:rPr lang="sv-SE" dirty="0" smtClean="0"/>
              <a:t>kurstillfället </a:t>
            </a:r>
            <a:r>
              <a:rPr lang="sv-SE" i="1" dirty="0" smtClean="0"/>
              <a:t>kräver</a:t>
            </a:r>
            <a:r>
              <a:rPr lang="sv-SE" dirty="0" smtClean="0"/>
              <a:t> </a:t>
            </a:r>
            <a:r>
              <a:rPr lang="sv-SE" dirty="0"/>
              <a:t>registreringsperiod, kommer varken studieperiod eller registreringsperiod kunna skapas för </a:t>
            </a:r>
            <a:r>
              <a:rPr lang="sv-SE" dirty="0" smtClean="0"/>
              <a:t>tillfället</a:t>
            </a:r>
            <a:r>
              <a:rPr lang="sv-SE" dirty="0"/>
              <a:t>.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 smtClean="0"/>
              <a:t>Periodens högskolepoäng</a:t>
            </a:r>
            <a:r>
              <a:rPr lang="sv-SE" dirty="0"/>
              <a:t>. Fältet finns endast för vissa typer av </a:t>
            </a:r>
            <a:r>
              <a:rPr lang="sv-SE" dirty="0" smtClean="0"/>
              <a:t>tillfällen, </a:t>
            </a:r>
            <a:r>
              <a:rPr lang="sv-SE" dirty="0"/>
              <a:t>om fältet saknas ska ingen omfattning för perioden fyllas i</a:t>
            </a:r>
            <a:r>
              <a:rPr lang="sv-SE" dirty="0" smtClean="0"/>
              <a:t>.</a:t>
            </a:r>
            <a:br>
              <a:rPr lang="sv-SE" dirty="0" smtClean="0"/>
            </a:br>
            <a:endParaRPr lang="sv-SE" dirty="0" smtClean="0"/>
          </a:p>
          <a:p>
            <a:pPr marL="228600" indent="-228600">
              <a:buFont typeface="+mj-lt"/>
              <a:buAutoNum type="arabicPeriod" startAt="5"/>
            </a:pPr>
            <a:r>
              <a:rPr lang="sv-SE" dirty="0" smtClean="0"/>
              <a:t>Klicka </a:t>
            </a:r>
            <a:r>
              <a:rPr lang="sv-SE" dirty="0"/>
              <a:t>på </a:t>
            </a:r>
            <a:r>
              <a:rPr lang="sv-SE" b="1" dirty="0"/>
              <a:t>Nästa </a:t>
            </a:r>
            <a:r>
              <a:rPr lang="sv-SE" dirty="0"/>
              <a:t>för att gå </a:t>
            </a:r>
            <a:r>
              <a:rPr lang="sv-SE" dirty="0" smtClean="0"/>
              <a:t>vidare</a:t>
            </a:r>
          </a:p>
          <a:p>
            <a:pPr marL="228600" indent="-228600">
              <a:buFont typeface="+mj-lt"/>
              <a:buAutoNum type="arabicPeriod" startAt="5"/>
            </a:pPr>
            <a:r>
              <a:rPr lang="sv-SE" dirty="0" smtClean="0"/>
              <a:t>Förhandsgranska och </a:t>
            </a:r>
            <a:r>
              <a:rPr lang="sv-SE" b="1" dirty="0" smtClean="0"/>
              <a:t>bekräfta</a:t>
            </a:r>
            <a:r>
              <a:rPr lang="sv-SE" dirty="0" smtClean="0"/>
              <a:t>.</a:t>
            </a:r>
          </a:p>
          <a:p>
            <a:pPr marL="228600" indent="-228600">
              <a:buFont typeface="+mj-lt"/>
              <a:buAutoNum type="arabicPeriod" startAt="9"/>
            </a:pPr>
            <a:endParaRPr lang="sv-SE" dirty="0"/>
          </a:p>
          <a:p>
            <a:pPr marL="228600" indent="-228600">
              <a:buFont typeface="+mj-lt"/>
              <a:buAutoNum type="arabicPeriod" startAt="9"/>
            </a:pPr>
            <a:endParaRPr lang="sv-SE" dirty="0" smtClean="0"/>
          </a:p>
          <a:p>
            <a:pPr marL="228600" indent="-228600">
              <a:buFont typeface="+mj-lt"/>
              <a:buAutoNum type="arabicPeriod" startAt="9"/>
            </a:pPr>
            <a:endParaRPr lang="sv-SE" dirty="0"/>
          </a:p>
          <a:p>
            <a:pPr marL="228600" indent="-228600">
              <a:buFont typeface="+mj-lt"/>
              <a:buAutoNum type="arabicPeriod" startAt="9"/>
            </a:pPr>
            <a:endParaRPr lang="sv-SE" dirty="0" smtClean="0"/>
          </a:p>
          <a:p>
            <a:pPr marL="228600" indent="-228600">
              <a:buFont typeface="+mj-lt"/>
              <a:buAutoNum type="arabicPeriod" startAt="9"/>
            </a:pPr>
            <a:endParaRPr lang="sv-SE" dirty="0"/>
          </a:p>
          <a:p>
            <a:pPr marL="228600" indent="-228600">
              <a:buFont typeface="+mj-lt"/>
              <a:buAutoNum type="arabicPeriod" startAt="9"/>
            </a:pPr>
            <a:endParaRPr lang="sv-SE" dirty="0" smtClean="0"/>
          </a:p>
          <a:p>
            <a:pPr marL="228600" indent="-228600">
              <a:buFont typeface="+mj-lt"/>
              <a:buAutoNum type="arabicPeriod" startAt="9"/>
            </a:pPr>
            <a:endParaRPr lang="sv-SE" dirty="0"/>
          </a:p>
          <a:p>
            <a:pPr marL="228600" indent="-228600">
              <a:buFont typeface="+mj-lt"/>
              <a:buAutoNum type="arabicPeriod" startAt="9"/>
            </a:pPr>
            <a:endParaRPr lang="sv-SE" dirty="0" smtClean="0"/>
          </a:p>
          <a:p>
            <a:pPr marL="228600" indent="-228600">
              <a:buFont typeface="+mj-lt"/>
              <a:buAutoNum type="arabicPeriod" startAt="9"/>
            </a:pPr>
            <a:endParaRPr lang="sv-SE" dirty="0"/>
          </a:p>
          <a:p>
            <a:pPr marL="228600" indent="-228600">
              <a:buFont typeface="+mj-lt"/>
              <a:buAutoNum type="arabicPeriod" startAt="9"/>
            </a:pPr>
            <a:endParaRPr lang="sv-SE" dirty="0" smtClean="0"/>
          </a:p>
          <a:p>
            <a:pPr marL="228600" indent="-228600">
              <a:buFont typeface="+mj-lt"/>
              <a:buAutoNum type="arabicPeriod" startAt="9"/>
            </a:pPr>
            <a:endParaRPr lang="sv-SE" dirty="0"/>
          </a:p>
          <a:p>
            <a:pPr marL="228600" indent="-228600">
              <a:buFont typeface="+mj-lt"/>
              <a:buAutoNum type="arabicPeriod" startAt="9"/>
            </a:pPr>
            <a:endParaRPr lang="sv-SE" dirty="0"/>
          </a:p>
          <a:p>
            <a:r>
              <a:rPr lang="sv-SE" dirty="0"/>
              <a:t>K</a:t>
            </a:r>
            <a:r>
              <a:rPr lang="sv-SE" dirty="0" smtClean="0"/>
              <a:t>lart</a:t>
            </a:r>
            <a:r>
              <a:rPr lang="sv-SE" dirty="0"/>
              <a:t>! </a:t>
            </a:r>
            <a:endParaRPr lang="sv-SE" dirty="0" smtClean="0"/>
          </a:p>
          <a:p>
            <a:r>
              <a:rPr lang="sv-SE" dirty="0" smtClean="0"/>
              <a:t>De doktorander som </a:t>
            </a:r>
            <a:r>
              <a:rPr lang="sv-SE" dirty="0"/>
              <a:t>har fått ny studieperiod tillagd </a:t>
            </a:r>
            <a:r>
              <a:rPr lang="sv-SE" dirty="0" err="1"/>
              <a:t>grönmarkeras</a:t>
            </a:r>
            <a:r>
              <a:rPr lang="sv-SE" dirty="0"/>
              <a:t> i listan. </a:t>
            </a:r>
            <a:r>
              <a:rPr lang="sv-SE" dirty="0" smtClean="0"/>
              <a:t>Om någon inte fått ny studieperiod markeras de med </a:t>
            </a:r>
            <a:r>
              <a:rPr lang="sv-SE" dirty="0"/>
              <a:t>rött. Klicka på ”i” så ser du varför åtgärden inte har genomförts.</a:t>
            </a:r>
          </a:p>
        </p:txBody>
      </p:sp>
      <p:grpSp>
        <p:nvGrpSpPr>
          <p:cNvPr id="19" name="Grupp 37"/>
          <p:cNvGrpSpPr/>
          <p:nvPr/>
        </p:nvGrpSpPr>
        <p:grpSpPr>
          <a:xfrm>
            <a:off x="304918" y="3583530"/>
            <a:ext cx="5230909" cy="2085207"/>
            <a:chOff x="221271" y="5808480"/>
            <a:chExt cx="5344384" cy="2159862"/>
          </a:xfrm>
          <a:effectLst/>
        </p:grpSpPr>
        <p:pic>
          <p:nvPicPr>
            <p:cNvPr id="20" name="Bildobjekt 32"/>
            <p:cNvPicPr>
              <a:picLocks noChangeAspect="1"/>
            </p:cNvPicPr>
            <p:nvPr/>
          </p:nvPicPr>
          <p:blipFill rotWithShape="1">
            <a:blip r:embed="rId2"/>
            <a:srcRect t="15606" b="12629"/>
            <a:stretch/>
          </p:blipFill>
          <p:spPr>
            <a:xfrm>
              <a:off x="221271" y="5808480"/>
              <a:ext cx="5344384" cy="215986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30000"/>
                </a:prstClr>
              </a:outerShdw>
            </a:effectLst>
          </p:spPr>
        </p:pic>
        <p:pic>
          <p:nvPicPr>
            <p:cNvPr id="21" name="Bildobjekt 36"/>
            <p:cNvPicPr>
              <a:picLocks noChangeAspect="1"/>
            </p:cNvPicPr>
            <p:nvPr/>
          </p:nvPicPr>
          <p:blipFill rotWithShape="1">
            <a:blip r:embed="rId2"/>
            <a:srcRect t="87950"/>
            <a:stretch/>
          </p:blipFill>
          <p:spPr>
            <a:xfrm>
              <a:off x="221271" y="7600696"/>
              <a:ext cx="5344384" cy="362665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30000"/>
                </a:prstClr>
              </a:outerShdw>
            </a:effectLst>
          </p:spPr>
        </p:pic>
      </p:grp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Lägg till studieperiod för flera</a:t>
            </a:r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2</a:t>
            </a:fld>
            <a:endParaRPr lang="sv-SE"/>
          </a:p>
        </p:txBody>
      </p:sp>
      <p:sp>
        <p:nvSpPr>
          <p:cNvPr id="40" name="Platshållare för text 6"/>
          <p:cNvSpPr txBox="1">
            <a:spLocks/>
          </p:cNvSpPr>
          <p:nvPr/>
        </p:nvSpPr>
        <p:spPr>
          <a:xfrm>
            <a:off x="5494638" y="5344212"/>
            <a:ext cx="286296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4" name="Right Brace 3"/>
          <p:cNvSpPr/>
          <p:nvPr/>
        </p:nvSpPr>
        <p:spPr>
          <a:xfrm>
            <a:off x="5123907" y="4013594"/>
            <a:ext cx="259080" cy="1231373"/>
          </a:xfrm>
          <a:prstGeom prst="rightBrace">
            <a:avLst>
              <a:gd name="adj1" fmla="val 28623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0"/>
          <p:cNvPicPr>
            <a:picLocks noChangeAspect="1"/>
          </p:cNvPicPr>
          <p:nvPr/>
        </p:nvPicPr>
        <p:blipFill rotWithShape="1">
          <a:blip r:embed="rId3"/>
          <a:srcRect b="14528"/>
          <a:stretch/>
        </p:blipFill>
        <p:spPr>
          <a:xfrm>
            <a:off x="31452" y="7206331"/>
            <a:ext cx="6826548" cy="1696613"/>
          </a:xfrm>
          <a:prstGeom prst="rect">
            <a:avLst/>
          </a:prstGeom>
        </p:spPr>
      </p:pic>
      <p:pic>
        <p:nvPicPr>
          <p:cNvPr id="14" name="Bildobjekt 15"/>
          <p:cNvPicPr>
            <a:picLocks noChangeAspect="1"/>
          </p:cNvPicPr>
          <p:nvPr/>
        </p:nvPicPr>
        <p:blipFill rotWithShape="1">
          <a:blip r:embed="rId4"/>
          <a:srcRect l="1489" t="3233" r="-1" b="5827"/>
          <a:stretch/>
        </p:blipFill>
        <p:spPr>
          <a:xfrm>
            <a:off x="2346690" y="8874369"/>
            <a:ext cx="2411468" cy="614995"/>
          </a:xfrm>
          <a:prstGeom prst="rect">
            <a:avLst/>
          </a:prstGeom>
        </p:spPr>
      </p:pic>
      <p:sp>
        <p:nvSpPr>
          <p:cNvPr id="39" name="Platshållare för text 6"/>
          <p:cNvSpPr txBox="1">
            <a:spLocks/>
          </p:cNvSpPr>
          <p:nvPr/>
        </p:nvSpPr>
        <p:spPr>
          <a:xfrm>
            <a:off x="5406637" y="4506939"/>
            <a:ext cx="311333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4281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r="1055" b="12456"/>
          <a:stretch/>
        </p:blipFill>
        <p:spPr>
          <a:xfrm>
            <a:off x="0" y="6169431"/>
            <a:ext cx="6851650" cy="19903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8544"/>
          <a:stretch/>
        </p:blipFill>
        <p:spPr>
          <a:xfrm>
            <a:off x="0" y="2630938"/>
            <a:ext cx="6836229" cy="1604738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8263801"/>
          </a:xfrm>
        </p:spPr>
        <p:txBody>
          <a:bodyPr/>
          <a:lstStyle/>
          <a:p>
            <a:r>
              <a:rPr lang="sv-SE" dirty="0" smtClean="0"/>
              <a:t>Det går att registrera flera doktorander på samma forskningsarbete samtidigt, även om de deltar på olika tillfällen. 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 smtClean="0"/>
              <a:t>Gå till: </a:t>
            </a:r>
            <a:r>
              <a:rPr lang="sv-SE" b="1" dirty="0"/>
              <a:t>Hantera flera → </a:t>
            </a:r>
            <a:r>
              <a:rPr lang="sv-SE" b="1" dirty="0" smtClean="0"/>
              <a:t>Registrera utifrån studieperiod.</a:t>
            </a:r>
            <a:endParaRPr lang="sv-SE" dirty="0" smtClean="0"/>
          </a:p>
          <a:p>
            <a:pPr marL="228600" indent="-228600">
              <a:buFont typeface="+mj-lt"/>
              <a:buAutoNum type="arabicPeriod"/>
            </a:pPr>
            <a:r>
              <a:rPr lang="sv-SE" b="1" dirty="0" smtClean="0"/>
              <a:t>Sök fram forskningsarbetet</a:t>
            </a:r>
            <a:r>
              <a:rPr lang="sv-SE" dirty="0" smtClean="0"/>
              <a:t> du vill registrera doktorander på (du kan bara söka fram ett arbete i taget). Antingen genom att skriva in utbildningskod, eller genom att klicka på       för en bredare sökning.</a:t>
            </a:r>
          </a:p>
          <a:p>
            <a:pPr marL="228600" indent="-228600">
              <a:buFont typeface="+mj-lt"/>
              <a:buAutoNum type="arabicPeriod"/>
            </a:pPr>
            <a:r>
              <a:rPr lang="sv-SE" b="1" dirty="0" smtClean="0"/>
              <a:t>Välj det halvår </a:t>
            </a:r>
            <a:r>
              <a:rPr lang="sv-SE" dirty="0"/>
              <a:t>du precis lade till studieperioder för</a:t>
            </a:r>
          </a:p>
          <a:p>
            <a:pPr marL="228600" indent="-228600">
              <a:buFont typeface="+mj-lt"/>
              <a:buAutoNum type="arabicPeriod"/>
            </a:pPr>
            <a:r>
              <a:rPr lang="sv-SE" b="1" dirty="0" smtClean="0"/>
              <a:t>Sök</a:t>
            </a:r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 smtClean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 smtClean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 smtClean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 smtClean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r>
              <a:rPr lang="sv-SE" b="1" dirty="0" smtClean="0"/>
              <a:t>Markera</a:t>
            </a:r>
            <a:r>
              <a:rPr lang="sv-SE" dirty="0" smtClean="0"/>
              <a:t> doktoranderna som ska registreras</a:t>
            </a:r>
            <a:br>
              <a:rPr lang="sv-SE" dirty="0" smtClean="0"/>
            </a:br>
            <a:r>
              <a:rPr lang="sv-SE" i="1" dirty="0" smtClean="0"/>
              <a:t>I listan ser du vilka doktorander som kan registreras på halvåret, hur många perioder de varit registrerade på tidigare och koden för ämnet på forskarnivå som de går. </a:t>
            </a:r>
            <a:endParaRPr lang="sv-SE" dirty="0" smtClean="0"/>
          </a:p>
          <a:p>
            <a:pPr marL="228600" indent="-228600">
              <a:buFont typeface="+mj-lt"/>
              <a:buAutoNum type="arabicPeriod"/>
            </a:pPr>
            <a:r>
              <a:rPr lang="sv-SE" dirty="0" smtClean="0"/>
              <a:t>Klicka på </a:t>
            </a:r>
            <a:r>
              <a:rPr lang="sv-SE" b="1" dirty="0" smtClean="0"/>
              <a:t>Registrera studenter</a:t>
            </a:r>
          </a:p>
          <a:p>
            <a:r>
              <a:rPr lang="sv-SE" dirty="0" smtClean="0"/>
              <a:t>De markerade doktoranderna registreras. Om någon inte kan registreras så markeras de i rött, gå i de fallen in på studentens studiedeltagandeflik och försök att registrera dem – då får du ett mer utförligt felmeddelande och kan se vad som behöver åtgärdas.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Om du har lagt till studieperioder för doktorander på olika forskningsarbeten så behöver du upprepa instruktionerna på denna sida för de andra forskningsarbetena också.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Registrera doktoranderna</a:t>
            </a:r>
            <a:endParaRPr lang="sv-S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3</a:t>
            </a:fld>
            <a:endParaRPr lang="sv-SE"/>
          </a:p>
        </p:txBody>
      </p:sp>
      <p:sp>
        <p:nvSpPr>
          <p:cNvPr id="21" name="Platshållare för text 6"/>
          <p:cNvSpPr txBox="1">
            <a:spLocks/>
          </p:cNvSpPr>
          <p:nvPr/>
        </p:nvSpPr>
        <p:spPr>
          <a:xfrm>
            <a:off x="6232931" y="2846588"/>
            <a:ext cx="270279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22" name="Platshållare för text 6"/>
          <p:cNvSpPr txBox="1">
            <a:spLocks/>
          </p:cNvSpPr>
          <p:nvPr/>
        </p:nvSpPr>
        <p:spPr>
          <a:xfrm>
            <a:off x="2649608" y="3597342"/>
            <a:ext cx="270279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23" name="Platshållare för text 6"/>
          <p:cNvSpPr txBox="1">
            <a:spLocks/>
          </p:cNvSpPr>
          <p:nvPr/>
        </p:nvSpPr>
        <p:spPr>
          <a:xfrm>
            <a:off x="1337092" y="3592851"/>
            <a:ext cx="270279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28" name="Platshållare för text 6"/>
          <p:cNvSpPr txBox="1">
            <a:spLocks/>
          </p:cNvSpPr>
          <p:nvPr/>
        </p:nvSpPr>
        <p:spPr>
          <a:xfrm>
            <a:off x="351565" y="7483981"/>
            <a:ext cx="270279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29" name="Platshållare för text 6"/>
          <p:cNvSpPr txBox="1">
            <a:spLocks/>
          </p:cNvSpPr>
          <p:nvPr/>
        </p:nvSpPr>
        <p:spPr>
          <a:xfrm>
            <a:off x="1151665" y="6974457"/>
            <a:ext cx="270279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6</a:t>
            </a: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005" y="1812131"/>
            <a:ext cx="158663" cy="193370"/>
          </a:xfrm>
          <a:prstGeom prst="rect">
            <a:avLst/>
          </a:prstGeom>
        </p:spPr>
      </p:pic>
      <p:sp>
        <p:nvSpPr>
          <p:cNvPr id="18" name="Platshållare för text 6"/>
          <p:cNvSpPr txBox="1">
            <a:spLocks/>
          </p:cNvSpPr>
          <p:nvPr/>
        </p:nvSpPr>
        <p:spPr>
          <a:xfrm>
            <a:off x="5371240" y="3597342"/>
            <a:ext cx="270279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716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7012</TotalTime>
  <Words>541</Words>
  <Application>Microsoft Office PowerPoint</Application>
  <PresentationFormat>A4 Paper (210x297 mm)</PresentationFormat>
  <Paragraphs>92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Lägg till studieperiod för flera</vt:lpstr>
      <vt:lpstr>Registrera doktoranderna</vt:lpstr>
    </vt:vector>
  </TitlesOfParts>
  <Company>Malmö högskola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Guide_Ladok_Forskarnivan-Lagg-till-studieperiod-for-flera-Power-point_1</dc:title>
  <dc:creator>Klara Nordström</dc:creator>
  <cp:lastModifiedBy>Klara Nordström</cp:lastModifiedBy>
  <cp:revision>384</cp:revision>
  <dcterms:created xsi:type="dcterms:W3CDTF">2018-06-20T10:52:41Z</dcterms:created>
  <dcterms:modified xsi:type="dcterms:W3CDTF">2022-01-13T12:14:06Z</dcterms:modified>
</cp:coreProperties>
</file>