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handoutMasterIdLst>
    <p:handoutMasterId r:id="rId6"/>
  </p:handoutMasterIdLst>
  <p:sldIdLst>
    <p:sldId id="256" r:id="rId2"/>
    <p:sldId id="257" r:id="rId3"/>
    <p:sldId id="258" r:id="rId4"/>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5" clrIdx="0">
    <p:extLst>
      <p:ext uri="{19B8F6BF-5375-455C-9EA6-DF929625EA0E}">
        <p15:presenceInfo xmlns:p15="http://schemas.microsoft.com/office/powerpoint/2012/main" userId="S-1-5-21-4037045010-400650230-750724493-22434" providerId="AD"/>
      </p:ext>
    </p:extLst>
  </p:cmAuthor>
  <p:cmAuthor id="2" name="Annika Björklund" initials="AB" lastIdx="10" clrIdx="1">
    <p:extLst>
      <p:ext uri="{19B8F6BF-5375-455C-9EA6-DF929625EA0E}">
        <p15:presenceInfo xmlns:p15="http://schemas.microsoft.com/office/powerpoint/2012/main" userId="S-1-5-21-1774431583-4023024350-2099909138-143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E75B6"/>
    <a:srgbClr val="C8480E"/>
    <a:srgbClr val="D9D9D9"/>
    <a:srgbClr val="A6A6A6"/>
    <a:srgbClr val="EEFF15"/>
    <a:srgbClr val="FFFF66"/>
    <a:srgbClr val="FFFF00"/>
    <a:srgbClr val="86C35F"/>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82" autoAdjust="0"/>
    <p:restoredTop sz="96830" autoAdjust="0"/>
  </p:normalViewPr>
  <p:slideViewPr>
    <p:cSldViewPr snapToGrid="0">
      <p:cViewPr varScale="1">
        <p:scale>
          <a:sx n="80" d="100"/>
          <a:sy n="80" d="100"/>
        </p:scale>
        <p:origin x="108" y="102"/>
      </p:cViewPr>
      <p:guideLst>
        <p:guide orient="horz" pos="3120"/>
        <p:guide pos="2160"/>
      </p:guideLst>
    </p:cSldViewPr>
  </p:slideViewPr>
  <p:notesTextViewPr>
    <p:cViewPr>
      <p:scale>
        <a:sx n="1" d="1"/>
        <a:sy n="1" d="1"/>
      </p:scale>
      <p:origin x="0" y="0"/>
    </p:cViewPr>
  </p:notesTextViewPr>
  <p:notesViewPr>
    <p:cSldViewPr snapToGrid="0">
      <p:cViewPr varScale="1">
        <p:scale>
          <a:sx n="82" d="100"/>
          <a:sy n="82" d="100"/>
        </p:scale>
        <p:origin x="315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2020-09-22</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2020-09-22</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90000" anchor="ctr"/>
          <a:lstStyle>
            <a:lvl1pPr algn="ctr">
              <a:defRPr lang="en-US" sz="2000" b="1" baseline="0" dirty="0">
                <a:solidFill>
                  <a:schemeClr val="bg1"/>
                </a:solidFill>
                <a:latin typeface="Arial" panose="020B0604020202020204" pitchFamily="34" charset="0"/>
                <a:cs typeface="Arial" panose="020B0604020202020204" pitchFamily="34" charset="0"/>
              </a:defRPr>
            </a:lvl1pPr>
          </a:lstStyle>
          <a:p>
            <a:pPr marL="0" lvl="0"/>
            <a:r>
              <a:rPr lang="en-US" dirty="0" err="1" smtClean="0"/>
              <a:t>Avsnittsbrytning</a:t>
            </a:r>
            <a:endParaRPr lang="en-US" dirty="0"/>
          </a:p>
        </p:txBody>
      </p:sp>
      <p:sp>
        <p:nvSpPr>
          <p:cNvPr id="3" name="Slide Number Placeholder 2"/>
          <p:cNvSpPr>
            <a:spLocks noGrp="1"/>
          </p:cNvSpPr>
          <p:nvPr>
            <p:ph type="sldNum" sz="quarter" idx="10"/>
          </p:nvPr>
        </p:nvSpPr>
        <p:spPr/>
        <p:txBody>
          <a:bodyPr/>
          <a:lstStyle/>
          <a:p>
            <a:fld id="{9BBD4751-B039-4BCE-BF0F-DBCB9EB0D7EF}" type="slidenum">
              <a:rPr lang="sv-SE" smtClean="0"/>
              <a:t>‹#›</a:t>
            </a:fld>
            <a:endParaRPr lang="sv-SE"/>
          </a:p>
        </p:txBody>
      </p:sp>
    </p:spTree>
    <p:extLst>
      <p:ext uri="{BB962C8B-B14F-4D97-AF65-F5344CB8AC3E}">
        <p14:creationId xmlns:p14="http://schemas.microsoft.com/office/powerpoint/2010/main" val="13490388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bg1"/>
                </a:solidFill>
                <a:latin typeface="Arial" panose="020B0604020202020204" pitchFamily="34" charset="0"/>
                <a:cs typeface="Arial" panose="020B0604020202020204" pitchFamily="34" charset="0"/>
              </a:defRPr>
            </a:lvl1pPr>
          </a:lstStyle>
          <a:p>
            <a:pPr marL="0" lvl="0"/>
            <a:r>
              <a:rPr lang="en-US" dirty="0" smtClean="0"/>
              <a:t>Click to edit Master title style</a:t>
            </a:r>
            <a:endParaRPr lang="en-US" dirty="0"/>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smtClean="0"/>
              <a:t> </a:t>
            </a:r>
            <a:endParaRPr lang="sv-SE" dirty="0"/>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smtClean="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endParaRPr lang="sv-SE" dirty="0"/>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
        <p:nvSpPr>
          <p:cNvPr id="4" name="Slide Number Placeholder 3"/>
          <p:cNvSpPr>
            <a:spLocks noGrp="1"/>
          </p:cNvSpPr>
          <p:nvPr>
            <p:ph type="sldNum" sz="quarter" idx="40"/>
          </p:nvPr>
        </p:nvSpPr>
        <p:spPr/>
        <p:txBody>
          <a:bodyPr/>
          <a:lstStyle/>
          <a:p>
            <a:fld id="{9BBD4751-B039-4BCE-BF0F-DBCB9EB0D7EF}"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4"/>
          </p:nvPr>
        </p:nvSpPr>
        <p:spPr>
          <a:xfrm>
            <a:off x="81527" y="9583448"/>
            <a:ext cx="1543050" cy="352016"/>
          </a:xfrm>
          <a:prstGeom prst="rect">
            <a:avLst/>
          </a:prstGeom>
        </p:spPr>
        <p:txBody>
          <a:bodyPr vert="horz" lIns="91440" tIns="45720" rIns="91440" bIns="45720" rtlCol="0" anchor="ctr"/>
          <a:lstStyle>
            <a:lvl1pPr algn="l">
              <a:defRPr sz="1000">
                <a:solidFill>
                  <a:schemeClr val="bg1"/>
                </a:solidFill>
              </a:defRPr>
            </a:lvl1pPr>
          </a:lstStyle>
          <a:p>
            <a:fld id="{9BBD4751-B039-4BCE-BF0F-DBCB9EB0D7EF}"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3" r:id="rId1"/>
    <p:sldLayoutId id="2147483661" r:id="rId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Bildobjekt 22"/>
          <p:cNvPicPr>
            <a:picLocks noChangeAspect="1"/>
          </p:cNvPicPr>
          <p:nvPr/>
        </p:nvPicPr>
        <p:blipFill rotWithShape="1">
          <a:blip r:embed="rId3"/>
          <a:srcRect t="11974"/>
          <a:stretch/>
        </p:blipFill>
        <p:spPr>
          <a:xfrm>
            <a:off x="3290216" y="4284921"/>
            <a:ext cx="3401913" cy="3894872"/>
          </a:xfrm>
          <a:prstGeom prst="rect">
            <a:avLst/>
          </a:prstGeom>
        </p:spPr>
      </p:pic>
      <p:pic>
        <p:nvPicPr>
          <p:cNvPr id="28" name="Bildobjekt 27"/>
          <p:cNvPicPr>
            <a:picLocks noChangeAspect="1"/>
          </p:cNvPicPr>
          <p:nvPr/>
        </p:nvPicPr>
        <p:blipFill rotWithShape="1">
          <a:blip r:embed="rId3"/>
          <a:srcRect b="93436"/>
          <a:stretch/>
        </p:blipFill>
        <p:spPr>
          <a:xfrm>
            <a:off x="3282406" y="4015765"/>
            <a:ext cx="3401913" cy="290422"/>
          </a:xfrm>
          <a:prstGeom prst="rect">
            <a:avLst/>
          </a:prstGeom>
        </p:spPr>
      </p:pic>
      <p:sp>
        <p:nvSpPr>
          <p:cNvPr id="6" name="Text Placeholder 10"/>
          <p:cNvSpPr txBox="1">
            <a:spLocks/>
          </p:cNvSpPr>
          <p:nvPr/>
        </p:nvSpPr>
        <p:spPr>
          <a:xfrm>
            <a:off x="0" y="9403642"/>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a:t>
            </a:r>
            <a:r>
              <a:rPr lang="sv-SE" sz="1100" b="0" dirty="0" smtClean="0"/>
              <a:t>2020-09-18</a:t>
            </a:r>
            <a:endParaRPr lang="sv-SE" sz="1100" b="0" dirty="0"/>
          </a:p>
          <a:p>
            <a:pPr>
              <a:lnSpc>
                <a:spcPct val="100000"/>
              </a:lnSpc>
              <a:spcAft>
                <a:spcPts val="200"/>
              </a:spcAft>
            </a:pPr>
            <a:r>
              <a:rPr lang="sv-SE" sz="1100" b="0" dirty="0"/>
              <a:t>Lathunden visar planerade förändringar i Ladok</a:t>
            </a:r>
          </a:p>
        </p:txBody>
      </p:sp>
      <p:pic>
        <p:nvPicPr>
          <p:cNvPr id="17" name="Picture 16"/>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500295"/>
            <a:ext cx="1062037" cy="340500"/>
          </a:xfrm>
          <a:prstGeom prst="rect">
            <a:avLst/>
          </a:prstGeom>
        </p:spPr>
      </p:pic>
      <p:sp>
        <p:nvSpPr>
          <p:cNvPr id="13" name="Text Placeholder 10"/>
          <p:cNvSpPr txBox="1">
            <a:spLocks/>
          </p:cNvSpPr>
          <p:nvPr/>
        </p:nvSpPr>
        <p:spPr>
          <a:xfrm>
            <a:off x="18044" y="134956"/>
            <a:ext cx="6858000" cy="1850038"/>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en-US" sz="2800" dirty="0" smtClean="0">
                <a:solidFill>
                  <a:schemeClr val="tx1"/>
                </a:solidFill>
              </a:rPr>
              <a:t>Planned changes to report </a:t>
            </a:r>
            <a:r>
              <a:rPr lang="en-US" sz="2800" dirty="0">
                <a:solidFill>
                  <a:schemeClr val="tx1"/>
                </a:solidFill>
              </a:rPr>
              <a:t>results for a single </a:t>
            </a:r>
            <a:r>
              <a:rPr lang="en-US" sz="2800" dirty="0" smtClean="0">
                <a:solidFill>
                  <a:schemeClr val="tx1"/>
                </a:solidFill>
              </a:rPr>
              <a:t>student</a:t>
            </a:r>
            <a:endParaRPr lang="sv-SE" sz="2800" b="0" dirty="0">
              <a:solidFill>
                <a:schemeClr val="tx1"/>
              </a:solidFill>
            </a:endParaRPr>
          </a:p>
        </p:txBody>
      </p:sp>
      <p:sp>
        <p:nvSpPr>
          <p:cNvPr id="14" name="Text Placeholder 7"/>
          <p:cNvSpPr txBox="1">
            <a:spLocks/>
          </p:cNvSpPr>
          <p:nvPr/>
        </p:nvSpPr>
        <p:spPr>
          <a:xfrm>
            <a:off x="487549" y="1905081"/>
            <a:ext cx="5882902" cy="520312"/>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solidFill>
                  <a:schemeClr val="tx1"/>
                </a:solidFill>
              </a:rPr>
              <a:t>This manual shows you </a:t>
            </a:r>
            <a:r>
              <a:rPr lang="en-US" dirty="0" smtClean="0">
                <a:solidFill>
                  <a:schemeClr val="tx1"/>
                </a:solidFill>
              </a:rPr>
              <a:t>updates </a:t>
            </a:r>
            <a:r>
              <a:rPr lang="en-US" dirty="0">
                <a:solidFill>
                  <a:schemeClr val="tx1"/>
                </a:solidFill>
              </a:rPr>
              <a:t>that will be delivered on September 23rd, 2020</a:t>
            </a:r>
            <a:r>
              <a:rPr lang="en-US" dirty="0" smtClean="0">
                <a:solidFill>
                  <a:schemeClr val="tx1"/>
                </a:solidFill>
              </a:rPr>
              <a:t> on </a:t>
            </a:r>
            <a:r>
              <a:rPr lang="en-US" dirty="0" smtClean="0"/>
              <a:t>how </a:t>
            </a:r>
            <a:r>
              <a:rPr lang="en-US" dirty="0"/>
              <a:t>you can report results for </a:t>
            </a:r>
            <a:r>
              <a:rPr lang="en-US" dirty="0" smtClean="0"/>
              <a:t>a single student</a:t>
            </a:r>
            <a:r>
              <a:rPr lang="en-US" dirty="0" smtClean="0">
                <a:solidFill>
                  <a:schemeClr val="tx1"/>
                </a:solidFill>
              </a:rPr>
              <a:t>.</a:t>
            </a:r>
            <a:endParaRPr lang="sv-SE" dirty="0">
              <a:solidFill>
                <a:schemeClr val="tx1"/>
              </a:solidFill>
            </a:endParaRPr>
          </a:p>
        </p:txBody>
      </p:sp>
      <p:sp>
        <p:nvSpPr>
          <p:cNvPr id="16" name="Oval 15"/>
          <p:cNvSpPr/>
          <p:nvPr/>
        </p:nvSpPr>
        <p:spPr>
          <a:xfrm>
            <a:off x="377947" y="1795479"/>
            <a:ext cx="219204" cy="21920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smtClean="0"/>
              <a:t>i</a:t>
            </a:r>
            <a:endParaRPr lang="sv-SE" sz="1400" b="1" dirty="0"/>
          </a:p>
        </p:txBody>
      </p:sp>
      <p:sp>
        <p:nvSpPr>
          <p:cNvPr id="18" name="Text Placeholder 1"/>
          <p:cNvSpPr>
            <a:spLocks noGrp="1"/>
          </p:cNvSpPr>
          <p:nvPr>
            <p:ph type="body" sz="quarter" idx="39"/>
          </p:nvPr>
        </p:nvSpPr>
        <p:spPr>
          <a:xfrm>
            <a:off x="355192" y="2578719"/>
            <a:ext cx="5798999" cy="1092607"/>
          </a:xfrm>
        </p:spPr>
        <p:txBody>
          <a:bodyPr/>
          <a:lstStyle/>
          <a:p>
            <a:r>
              <a:rPr lang="en-GB" dirty="0" smtClean="0"/>
              <a:t>Go to a student’s overview and click on a course to get to the view where you handle results for a single student. Here you can report and certify results for a student, just like usual.</a:t>
            </a:r>
          </a:p>
          <a:p>
            <a:endParaRPr lang="en-GB" dirty="0" smtClean="0"/>
          </a:p>
          <a:p>
            <a:r>
              <a:rPr lang="en-GB" dirty="0" smtClean="0"/>
              <a:t>These changes are planned for this site:</a:t>
            </a:r>
            <a:endParaRPr lang="en-GB" dirty="0"/>
          </a:p>
        </p:txBody>
      </p:sp>
      <p:sp>
        <p:nvSpPr>
          <p:cNvPr id="10" name="Rectangle 9"/>
          <p:cNvSpPr/>
          <p:nvPr/>
        </p:nvSpPr>
        <p:spPr>
          <a:xfrm>
            <a:off x="140469" y="3696917"/>
            <a:ext cx="2900443" cy="728061"/>
          </a:xfrm>
          <a:prstGeom prst="rect">
            <a:avLst/>
          </a:prstGeom>
          <a:solidFill>
            <a:schemeClr val="bg1"/>
          </a:solid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p>
            <a:pPr defTabSz="685800">
              <a:spcAft>
                <a:spcPts val="300"/>
              </a:spcAft>
              <a:buFont typeface="Arial" panose="020B0604020202020204" pitchFamily="34" charset="0"/>
              <a:buNone/>
            </a:pPr>
            <a:r>
              <a:rPr lang="sv-SE" sz="1100" b="1" dirty="0" smtClean="0">
                <a:solidFill>
                  <a:srgbClr val="FF0000"/>
                </a:solidFill>
                <a:latin typeface="Arial" panose="020B0604020202020204" pitchFamily="34" charset="0"/>
                <a:cs typeface="Arial" panose="020B0604020202020204" pitchFamily="34" charset="0"/>
              </a:rPr>
              <a:t>New! </a:t>
            </a:r>
            <a:r>
              <a:rPr lang="sv-SE" sz="1100" b="1" dirty="0" err="1" smtClean="0">
                <a:latin typeface="Arial" panose="020B0604020202020204" pitchFamily="34" charset="0"/>
                <a:cs typeface="Arial" panose="020B0604020202020204" pitchFamily="34" charset="0"/>
              </a:rPr>
              <a:t>Summary</a:t>
            </a:r>
            <a:endParaRPr lang="sv-SE" sz="1100" b="1" dirty="0" smtClean="0">
              <a:latin typeface="Arial" panose="020B0604020202020204" pitchFamily="34" charset="0"/>
              <a:cs typeface="Arial" panose="020B0604020202020204" pitchFamily="34" charset="0"/>
            </a:endParaRPr>
          </a:p>
          <a:p>
            <a:pPr defTabSz="685800">
              <a:spcAft>
                <a:spcPts val="300"/>
              </a:spcAft>
              <a:buFont typeface="Arial" panose="020B0604020202020204" pitchFamily="34" charset="0"/>
              <a:buNone/>
            </a:pPr>
            <a:r>
              <a:rPr lang="sv-SE" sz="1100" dirty="0" err="1" smtClean="0">
                <a:latin typeface="Arial" panose="020B0604020202020204" pitchFamily="34" charset="0"/>
                <a:cs typeface="Arial" panose="020B0604020202020204" pitchFamily="34" charset="0"/>
              </a:rPr>
              <a:t>Summary</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of</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completed</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credits</a:t>
            </a:r>
            <a:r>
              <a:rPr lang="sv-SE" sz="1100" dirty="0" smtClean="0">
                <a:latin typeface="Arial" panose="020B0604020202020204" pitchFamily="34" charset="0"/>
                <a:cs typeface="Arial" panose="020B0604020202020204" pitchFamily="34" charset="0"/>
              </a:rPr>
              <a:t> on the </a:t>
            </a:r>
            <a:r>
              <a:rPr lang="sv-SE" sz="1100" dirty="0" err="1" smtClean="0">
                <a:latin typeface="Arial" panose="020B0604020202020204" pitchFamily="34" charset="0"/>
                <a:cs typeface="Arial" panose="020B0604020202020204" pitchFamily="34" charset="0"/>
              </a:rPr>
              <a:t>course</a:t>
            </a:r>
            <a:r>
              <a:rPr lang="sv-SE" sz="1100" dirty="0" smtClean="0">
                <a:latin typeface="Arial" panose="020B0604020202020204" pitchFamily="34" charset="0"/>
                <a:cs typeface="Arial" panose="020B0604020202020204" pitchFamily="34" charset="0"/>
              </a:rPr>
              <a:t> (from all </a:t>
            </a:r>
            <a:r>
              <a:rPr lang="sv-SE" sz="1100" dirty="0" err="1" smtClean="0">
                <a:latin typeface="Arial" panose="020B0604020202020204" pitchFamily="34" charset="0"/>
                <a:cs typeface="Arial" panose="020B0604020202020204" pitchFamily="34" charset="0"/>
              </a:rPr>
              <a:t>course</a:t>
            </a:r>
            <a:r>
              <a:rPr lang="sv-SE" sz="1100" dirty="0" smtClean="0">
                <a:latin typeface="Arial" panose="020B0604020202020204" pitchFamily="34" charset="0"/>
                <a:cs typeface="Arial" panose="020B0604020202020204" pitchFamily="34" charset="0"/>
              </a:rPr>
              <a:t> versions</a:t>
            </a:r>
            <a:r>
              <a:rPr lang="sv-SE" sz="1100" dirty="0" smtClean="0">
                <a:solidFill>
                  <a:schemeClr val="tx1">
                    <a:lumMod val="85000"/>
                    <a:lumOff val="15000"/>
                  </a:schemeClr>
                </a:solidFill>
                <a:latin typeface="Arial" panose="020B0604020202020204" pitchFamily="34" charset="0"/>
                <a:cs typeface="Arial" panose="020B0604020202020204" pitchFamily="34" charset="0"/>
              </a:rPr>
              <a:t>)</a:t>
            </a:r>
          </a:p>
        </p:txBody>
      </p:sp>
      <p:cxnSp>
        <p:nvCxnSpPr>
          <p:cNvPr id="11" name="Straight Connector 10"/>
          <p:cNvCxnSpPr/>
          <p:nvPr/>
        </p:nvCxnSpPr>
        <p:spPr>
          <a:xfrm>
            <a:off x="3046095" y="4146676"/>
            <a:ext cx="297179" cy="340842"/>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33353" y="5373107"/>
            <a:ext cx="2828924" cy="1066615"/>
          </a:xfrm>
          <a:prstGeom prst="rect">
            <a:avLst/>
          </a:prstGeom>
          <a:solidFill>
            <a:schemeClr val="bg1"/>
          </a:solid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p>
            <a:pPr defTabSz="685800">
              <a:spcAft>
                <a:spcPts val="300"/>
              </a:spcAft>
              <a:buFont typeface="Arial" panose="020B0604020202020204" pitchFamily="34" charset="0"/>
              <a:buNone/>
            </a:pPr>
            <a:r>
              <a:rPr lang="sv-SE" sz="1100" b="1" dirty="0" smtClean="0">
                <a:solidFill>
                  <a:srgbClr val="FF0000"/>
                </a:solidFill>
                <a:latin typeface="Arial" panose="020B0604020202020204" pitchFamily="34" charset="0"/>
                <a:cs typeface="Arial" panose="020B0604020202020204" pitchFamily="34" charset="0"/>
              </a:rPr>
              <a:t>Change: </a:t>
            </a:r>
            <a:r>
              <a:rPr lang="sv-SE" sz="1100" b="1" dirty="0" err="1" smtClean="0">
                <a:latin typeface="Arial" panose="020B0604020202020204" pitchFamily="34" charset="0"/>
                <a:cs typeface="Arial" panose="020B0604020202020204" pitchFamily="34" charset="0"/>
              </a:rPr>
              <a:t>Results</a:t>
            </a:r>
            <a:r>
              <a:rPr lang="sv-SE" sz="1100" b="1" dirty="0" smtClean="0">
                <a:latin typeface="Arial" panose="020B0604020202020204" pitchFamily="34" charset="0"/>
                <a:cs typeface="Arial" panose="020B0604020202020204" pitchFamily="34" charset="0"/>
              </a:rPr>
              <a:t> annotations</a:t>
            </a:r>
          </a:p>
          <a:p>
            <a:pPr defTabSz="685800">
              <a:spcAft>
                <a:spcPts val="300"/>
              </a:spcAft>
              <a:buFont typeface="Arial" panose="020B0604020202020204" pitchFamily="34" charset="0"/>
              <a:buNone/>
            </a:pPr>
            <a:r>
              <a:rPr lang="sv-SE" sz="1100" dirty="0" smtClean="0">
                <a:solidFill>
                  <a:schemeClr val="tx1">
                    <a:lumMod val="85000"/>
                    <a:lumOff val="15000"/>
                  </a:schemeClr>
                </a:solidFill>
                <a:latin typeface="Arial" panose="020B0604020202020204" pitchFamily="34" charset="0"/>
                <a:cs typeface="Arial" panose="020B0604020202020204" pitchFamily="34" charset="0"/>
              </a:rPr>
              <a:t>If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there</a:t>
            </a:r>
            <a:r>
              <a:rPr lang="sv-SE" sz="1100" dirty="0">
                <a:solidFill>
                  <a:schemeClr val="tx1">
                    <a:lumMod val="85000"/>
                    <a:lumOff val="15000"/>
                  </a:schemeClr>
                </a:solidFill>
                <a:latin typeface="Arial" panose="020B0604020202020204" pitchFamily="34" charset="0"/>
                <a:cs typeface="Arial" panose="020B0604020202020204" pitchFamily="34" charset="0"/>
              </a:rPr>
              <a:t> is </a:t>
            </a:r>
            <a:r>
              <a:rPr lang="sv-SE" sz="1100" dirty="0" err="1">
                <a:solidFill>
                  <a:schemeClr val="tx1">
                    <a:lumMod val="85000"/>
                    <a:lumOff val="15000"/>
                  </a:schemeClr>
                </a:solidFill>
                <a:latin typeface="Arial" panose="020B0604020202020204" pitchFamily="34" charset="0"/>
                <a:cs typeface="Arial" panose="020B0604020202020204" pitchFamily="34" charset="0"/>
              </a:rPr>
              <a:t>results</a:t>
            </a:r>
            <a:r>
              <a:rPr lang="sv-SE" sz="1100" dirty="0">
                <a:solidFill>
                  <a:schemeClr val="tx1">
                    <a:lumMod val="85000"/>
                    <a:lumOff val="15000"/>
                  </a:schemeClr>
                </a:solidFill>
                <a:latin typeface="Arial" panose="020B0604020202020204" pitchFamily="34" charset="0"/>
                <a:cs typeface="Arial" panose="020B0604020202020204" pitchFamily="34" charset="0"/>
              </a:rPr>
              <a:t> </a:t>
            </a:r>
            <a:r>
              <a:rPr lang="sv-SE" sz="1100" dirty="0" smtClean="0">
                <a:solidFill>
                  <a:schemeClr val="tx1">
                    <a:lumMod val="85000"/>
                    <a:lumOff val="15000"/>
                  </a:schemeClr>
                </a:solidFill>
                <a:latin typeface="Arial" panose="020B0604020202020204" pitchFamily="34" charset="0"/>
                <a:cs typeface="Arial" panose="020B0604020202020204" pitchFamily="34" charset="0"/>
              </a:rPr>
              <a:t>annotations on a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certified</a:t>
            </a:r>
            <a:r>
              <a:rPr lang="sv-SE" sz="1100" dirty="0" smtClean="0">
                <a:solidFill>
                  <a:schemeClr val="tx1">
                    <a:lumMod val="85000"/>
                    <a:lumOff val="15000"/>
                  </a:schemeClr>
                </a:solidFill>
                <a:latin typeface="Arial" panose="020B0604020202020204" pitchFamily="34" charset="0"/>
                <a:cs typeface="Arial" panose="020B0604020202020204" pitchFamily="34" charset="0"/>
              </a:rPr>
              <a:t>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result</a:t>
            </a:r>
            <a:r>
              <a:rPr lang="sv-SE" sz="1100" dirty="0" smtClean="0">
                <a:solidFill>
                  <a:schemeClr val="tx1">
                    <a:lumMod val="85000"/>
                    <a:lumOff val="15000"/>
                  </a:schemeClr>
                </a:solidFill>
                <a:latin typeface="Arial" panose="020B0604020202020204" pitchFamily="34" charset="0"/>
                <a:cs typeface="Arial" panose="020B0604020202020204" pitchFamily="34" charset="0"/>
              </a:rPr>
              <a:t>,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there</a:t>
            </a:r>
            <a:r>
              <a:rPr lang="sv-SE" sz="1100" dirty="0" smtClean="0">
                <a:solidFill>
                  <a:schemeClr val="tx1">
                    <a:lumMod val="85000"/>
                    <a:lumOff val="15000"/>
                  </a:schemeClr>
                </a:solidFill>
                <a:latin typeface="Arial" panose="020B0604020202020204" pitchFamily="34" charset="0"/>
                <a:cs typeface="Arial" panose="020B0604020202020204" pitchFamily="34" charset="0"/>
              </a:rPr>
              <a:t> is an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arrow</a:t>
            </a:r>
            <a:r>
              <a:rPr lang="sv-SE" sz="1100" dirty="0" smtClean="0">
                <a:solidFill>
                  <a:schemeClr val="tx1">
                    <a:lumMod val="85000"/>
                    <a:lumOff val="15000"/>
                  </a:schemeClr>
                </a:solidFill>
                <a:latin typeface="Arial" panose="020B0604020202020204" pitchFamily="34" charset="0"/>
                <a:cs typeface="Arial" panose="020B0604020202020204" pitchFamily="34" charset="0"/>
              </a:rPr>
              <a:t> to the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left</a:t>
            </a:r>
            <a:r>
              <a:rPr lang="sv-SE" sz="1100" dirty="0" smtClean="0">
                <a:solidFill>
                  <a:schemeClr val="tx1">
                    <a:lumMod val="85000"/>
                    <a:lumOff val="15000"/>
                  </a:schemeClr>
                </a:solidFill>
                <a:latin typeface="Arial" panose="020B0604020202020204" pitchFamily="34" charset="0"/>
                <a:cs typeface="Arial" panose="020B0604020202020204" pitchFamily="34" charset="0"/>
              </a:rPr>
              <a:t>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of</a:t>
            </a:r>
            <a:r>
              <a:rPr lang="sv-SE" sz="1100" dirty="0" smtClean="0">
                <a:solidFill>
                  <a:schemeClr val="tx1">
                    <a:lumMod val="85000"/>
                    <a:lumOff val="15000"/>
                  </a:schemeClr>
                </a:solidFill>
                <a:latin typeface="Arial" panose="020B0604020202020204" pitchFamily="34" charset="0"/>
                <a:cs typeface="Arial" panose="020B0604020202020204" pitchFamily="34" charset="0"/>
              </a:rPr>
              <a:t> the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module</a:t>
            </a:r>
            <a:r>
              <a:rPr lang="sv-SE" sz="1100" dirty="0" smtClean="0">
                <a:solidFill>
                  <a:schemeClr val="tx1">
                    <a:lumMod val="85000"/>
                    <a:lumOff val="15000"/>
                  </a:schemeClr>
                </a:solidFill>
                <a:latin typeface="Arial" panose="020B0604020202020204" pitchFamily="34" charset="0"/>
                <a:cs typeface="Arial" panose="020B0604020202020204" pitchFamily="34" charset="0"/>
              </a:rPr>
              <a:t>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code</a:t>
            </a:r>
            <a:r>
              <a:rPr lang="sv-SE" sz="1100" dirty="0" smtClean="0">
                <a:solidFill>
                  <a:schemeClr val="tx1">
                    <a:lumMod val="85000"/>
                    <a:lumOff val="15000"/>
                  </a:schemeClr>
                </a:solidFill>
                <a:latin typeface="Arial" panose="020B0604020202020204" pitchFamily="34" charset="0"/>
                <a:cs typeface="Arial" panose="020B0604020202020204" pitchFamily="34" charset="0"/>
              </a:rPr>
              <a:t>.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Click</a:t>
            </a:r>
            <a:r>
              <a:rPr lang="sv-SE" sz="1100" dirty="0" smtClean="0">
                <a:solidFill>
                  <a:schemeClr val="tx1">
                    <a:lumMod val="85000"/>
                    <a:lumOff val="15000"/>
                  </a:schemeClr>
                </a:solidFill>
                <a:latin typeface="Arial" panose="020B0604020202020204" pitchFamily="34" charset="0"/>
                <a:cs typeface="Arial" panose="020B0604020202020204" pitchFamily="34" charset="0"/>
              </a:rPr>
              <a:t> on the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arrow</a:t>
            </a:r>
            <a:r>
              <a:rPr lang="sv-SE" sz="1100" dirty="0" smtClean="0">
                <a:solidFill>
                  <a:schemeClr val="tx1">
                    <a:lumMod val="85000"/>
                    <a:lumOff val="15000"/>
                  </a:schemeClr>
                </a:solidFill>
                <a:latin typeface="Arial" panose="020B0604020202020204" pitchFamily="34" charset="0"/>
                <a:cs typeface="Arial" panose="020B0604020202020204" pitchFamily="34" charset="0"/>
              </a:rPr>
              <a:t> to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see</a:t>
            </a:r>
            <a:r>
              <a:rPr lang="sv-SE" sz="1100" dirty="0" smtClean="0">
                <a:solidFill>
                  <a:schemeClr val="tx1">
                    <a:lumMod val="85000"/>
                    <a:lumOff val="15000"/>
                  </a:schemeClr>
                </a:solidFill>
                <a:latin typeface="Arial" panose="020B0604020202020204" pitchFamily="34" charset="0"/>
                <a:cs typeface="Arial" panose="020B0604020202020204" pitchFamily="34" charset="0"/>
              </a:rPr>
              <a:t> the annotations.</a:t>
            </a:r>
          </a:p>
        </p:txBody>
      </p:sp>
      <p:sp>
        <p:nvSpPr>
          <p:cNvPr id="19" name="Rectangle 18"/>
          <p:cNvSpPr/>
          <p:nvPr/>
        </p:nvSpPr>
        <p:spPr>
          <a:xfrm>
            <a:off x="228600" y="6598057"/>
            <a:ext cx="2828924" cy="728061"/>
          </a:xfrm>
          <a:prstGeom prst="rect">
            <a:avLst/>
          </a:prstGeom>
          <a:solidFill>
            <a:schemeClr val="bg1"/>
          </a:solid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p>
            <a:pPr defTabSz="685800">
              <a:spcAft>
                <a:spcPts val="300"/>
              </a:spcAft>
              <a:buFont typeface="Arial" panose="020B0604020202020204" pitchFamily="34" charset="0"/>
              <a:buNone/>
            </a:pPr>
            <a:r>
              <a:rPr lang="sv-SE" sz="1100" b="1" dirty="0" smtClean="0">
                <a:solidFill>
                  <a:srgbClr val="FF0000"/>
                </a:solidFill>
                <a:latin typeface="Arial" panose="020B0604020202020204" pitchFamily="34" charset="0"/>
                <a:cs typeface="Arial" panose="020B0604020202020204" pitchFamily="34" charset="0"/>
              </a:rPr>
              <a:t>Change: </a:t>
            </a:r>
            <a:r>
              <a:rPr lang="sv-SE" sz="1100" b="1" dirty="0" err="1" smtClean="0">
                <a:latin typeface="Arial" panose="020B0604020202020204" pitchFamily="34" charset="0"/>
                <a:cs typeface="Arial" panose="020B0604020202020204" pitchFamily="34" charset="0"/>
              </a:rPr>
              <a:t>See</a:t>
            </a:r>
            <a:r>
              <a:rPr lang="sv-SE" sz="1100" b="1" dirty="0" smtClean="0">
                <a:latin typeface="Arial" panose="020B0604020202020204" pitchFamily="34" charset="0"/>
                <a:cs typeface="Arial" panose="020B0604020202020204" pitchFamily="34" charset="0"/>
              </a:rPr>
              <a:t> all </a:t>
            </a:r>
            <a:r>
              <a:rPr lang="sv-SE" sz="1100" b="1" dirty="0" err="1" smtClean="0">
                <a:latin typeface="Arial" panose="020B0604020202020204" pitchFamily="34" charset="0"/>
                <a:cs typeface="Arial" panose="020B0604020202020204" pitchFamily="34" charset="0"/>
              </a:rPr>
              <a:t>certified</a:t>
            </a:r>
            <a:r>
              <a:rPr lang="sv-SE" sz="1100" b="1" dirty="0" smtClean="0">
                <a:latin typeface="Arial" panose="020B0604020202020204" pitchFamily="34" charset="0"/>
                <a:cs typeface="Arial" panose="020B0604020202020204" pitchFamily="34" charset="0"/>
              </a:rPr>
              <a:t> </a:t>
            </a:r>
            <a:r>
              <a:rPr lang="sv-SE" sz="1100" b="1" dirty="0" err="1" smtClean="0">
                <a:latin typeface="Arial" panose="020B0604020202020204" pitchFamily="34" charset="0"/>
                <a:cs typeface="Arial" panose="020B0604020202020204" pitchFamily="34" charset="0"/>
              </a:rPr>
              <a:t>results</a:t>
            </a:r>
            <a:r>
              <a:rPr lang="sv-SE" sz="1100" b="1" dirty="0" smtClean="0">
                <a:latin typeface="Arial" panose="020B0604020202020204" pitchFamily="34" charset="0"/>
                <a:cs typeface="Arial" panose="020B0604020202020204" pitchFamily="34" charset="0"/>
              </a:rPr>
              <a:t> </a:t>
            </a:r>
          </a:p>
          <a:p>
            <a:pPr defTabSz="685800">
              <a:spcAft>
                <a:spcPts val="300"/>
              </a:spcAft>
              <a:buFont typeface="Arial" panose="020B0604020202020204" pitchFamily="34" charset="0"/>
              <a:buNone/>
            </a:pPr>
            <a:r>
              <a:rPr lang="sv-SE" sz="1100" dirty="0" err="1" smtClean="0">
                <a:solidFill>
                  <a:schemeClr val="tx1">
                    <a:lumMod val="85000"/>
                    <a:lumOff val="15000"/>
                  </a:schemeClr>
                </a:solidFill>
                <a:latin typeface="Arial" panose="020B0604020202020204" pitchFamily="34" charset="0"/>
                <a:cs typeface="Arial" panose="020B0604020202020204" pitchFamily="34" charset="0"/>
              </a:rPr>
              <a:t>Here</a:t>
            </a:r>
            <a:r>
              <a:rPr lang="sv-SE" sz="1100" dirty="0" smtClean="0">
                <a:solidFill>
                  <a:schemeClr val="tx1">
                    <a:lumMod val="85000"/>
                    <a:lumOff val="15000"/>
                  </a:schemeClr>
                </a:solidFill>
                <a:latin typeface="Arial" panose="020B0604020202020204" pitchFamily="34" charset="0"/>
                <a:cs typeface="Arial" panose="020B0604020202020204" pitchFamily="34" charset="0"/>
              </a:rPr>
              <a:t> is a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summary</a:t>
            </a:r>
            <a:r>
              <a:rPr lang="sv-SE" sz="1100" dirty="0">
                <a:solidFill>
                  <a:schemeClr val="tx1">
                    <a:lumMod val="85000"/>
                    <a:lumOff val="15000"/>
                  </a:schemeClr>
                </a:solidFill>
                <a:latin typeface="Arial" panose="020B0604020202020204" pitchFamily="34" charset="0"/>
                <a:cs typeface="Arial" panose="020B0604020202020204" pitchFamily="34" charset="0"/>
              </a:rPr>
              <a:t>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of</a:t>
            </a:r>
            <a:r>
              <a:rPr lang="sv-SE" sz="1100" dirty="0" smtClean="0">
                <a:solidFill>
                  <a:schemeClr val="tx1">
                    <a:lumMod val="85000"/>
                    <a:lumOff val="15000"/>
                  </a:schemeClr>
                </a:solidFill>
                <a:latin typeface="Arial" panose="020B0604020202020204" pitchFamily="34" charset="0"/>
                <a:cs typeface="Arial" panose="020B0604020202020204" pitchFamily="34" charset="0"/>
              </a:rPr>
              <a:t> all the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results</a:t>
            </a:r>
            <a:r>
              <a:rPr lang="sv-SE" sz="1100" dirty="0" smtClean="0">
                <a:solidFill>
                  <a:schemeClr val="tx1">
                    <a:lumMod val="85000"/>
                    <a:lumOff val="15000"/>
                  </a:schemeClr>
                </a:solidFill>
                <a:latin typeface="Arial" panose="020B0604020202020204" pitchFamily="34" charset="0"/>
                <a:cs typeface="Arial" panose="020B0604020202020204" pitchFamily="34" charset="0"/>
              </a:rPr>
              <a:t> the student has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completed</a:t>
            </a:r>
            <a:r>
              <a:rPr lang="sv-SE" sz="1100" dirty="0" smtClean="0">
                <a:solidFill>
                  <a:schemeClr val="tx1">
                    <a:lumMod val="85000"/>
                    <a:lumOff val="15000"/>
                  </a:schemeClr>
                </a:solidFill>
                <a:latin typeface="Arial" panose="020B0604020202020204" pitchFamily="34" charset="0"/>
                <a:cs typeface="Arial" panose="020B0604020202020204" pitchFamily="34" charset="0"/>
              </a:rPr>
              <a:t> on the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course</a:t>
            </a:r>
            <a:r>
              <a:rPr lang="sv-SE" sz="1100" dirty="0" smtClean="0">
                <a:solidFill>
                  <a:schemeClr val="tx1">
                    <a:lumMod val="85000"/>
                    <a:lumOff val="15000"/>
                  </a:schemeClr>
                </a:solidFill>
                <a:latin typeface="Arial" panose="020B0604020202020204" pitchFamily="34" charset="0"/>
                <a:cs typeface="Arial" panose="020B0604020202020204" pitchFamily="34" charset="0"/>
              </a:rPr>
              <a:t>.</a:t>
            </a:r>
          </a:p>
        </p:txBody>
      </p:sp>
      <p:cxnSp>
        <p:nvCxnSpPr>
          <p:cNvPr id="20" name="Straight Connector 19"/>
          <p:cNvCxnSpPr>
            <a:stCxn id="12" idx="3"/>
          </p:cNvCxnSpPr>
          <p:nvPr/>
        </p:nvCxnSpPr>
        <p:spPr>
          <a:xfrm flipV="1">
            <a:off x="3062277" y="5899146"/>
            <a:ext cx="345435" cy="7269"/>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9" idx="3"/>
          </p:cNvCxnSpPr>
          <p:nvPr/>
        </p:nvCxnSpPr>
        <p:spPr>
          <a:xfrm>
            <a:off x="3057524" y="6962088"/>
            <a:ext cx="242887" cy="144108"/>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17171" y="4548663"/>
            <a:ext cx="2828924" cy="558784"/>
          </a:xfrm>
          <a:prstGeom prst="rect">
            <a:avLst/>
          </a:prstGeom>
          <a:solidFill>
            <a:schemeClr val="bg1"/>
          </a:solid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p>
            <a:pPr defTabSz="685800">
              <a:spcAft>
                <a:spcPts val="300"/>
              </a:spcAft>
              <a:buFont typeface="Arial" panose="020B0604020202020204" pitchFamily="34" charset="0"/>
              <a:buNone/>
            </a:pPr>
            <a:r>
              <a:rPr lang="sv-SE" sz="1100" b="1" dirty="0" smtClean="0">
                <a:solidFill>
                  <a:srgbClr val="FF0000"/>
                </a:solidFill>
                <a:latin typeface="Arial" panose="020B0604020202020204" pitchFamily="34" charset="0"/>
                <a:cs typeface="Arial" panose="020B0604020202020204" pitchFamily="34" charset="0"/>
              </a:rPr>
              <a:t>New! </a:t>
            </a:r>
            <a:r>
              <a:rPr lang="sv-SE" sz="1100" b="1" dirty="0" err="1" smtClean="0">
                <a:latin typeface="Arial" panose="020B0604020202020204" pitchFamily="34" charset="0"/>
                <a:cs typeface="Arial" panose="020B0604020202020204" pitchFamily="34" charset="0"/>
              </a:rPr>
              <a:t>Manage</a:t>
            </a:r>
            <a:r>
              <a:rPr lang="sv-SE" sz="1100" b="1" dirty="0" smtClean="0">
                <a:latin typeface="Arial" panose="020B0604020202020204" pitchFamily="34" charset="0"/>
                <a:cs typeface="Arial" panose="020B0604020202020204" pitchFamily="34" charset="0"/>
              </a:rPr>
              <a:t> </a:t>
            </a:r>
            <a:r>
              <a:rPr lang="sv-SE" sz="1100" b="1" dirty="0" err="1" smtClean="0">
                <a:latin typeface="Arial" panose="020B0604020202020204" pitchFamily="34" charset="0"/>
                <a:cs typeface="Arial" panose="020B0604020202020204" pitchFamily="34" charset="0"/>
              </a:rPr>
              <a:t>results</a:t>
            </a:r>
            <a:endParaRPr lang="sv-SE" sz="1100" b="1" dirty="0" smtClean="0">
              <a:latin typeface="Arial" panose="020B0604020202020204" pitchFamily="34" charset="0"/>
              <a:cs typeface="Arial" panose="020B0604020202020204" pitchFamily="34" charset="0"/>
            </a:endParaRPr>
          </a:p>
          <a:p>
            <a:pPr defTabSz="685800">
              <a:spcAft>
                <a:spcPts val="300"/>
              </a:spcAft>
              <a:buFont typeface="Arial" panose="020B0604020202020204" pitchFamily="34" charset="0"/>
              <a:buNone/>
            </a:pPr>
            <a:r>
              <a:rPr lang="sv-SE" sz="1100" dirty="0" err="1" smtClean="0">
                <a:solidFill>
                  <a:schemeClr val="tx1">
                    <a:lumMod val="85000"/>
                    <a:lumOff val="15000"/>
                  </a:schemeClr>
                </a:solidFill>
                <a:latin typeface="Arial" panose="020B0604020202020204" pitchFamily="34" charset="0"/>
                <a:cs typeface="Arial" panose="020B0604020202020204" pitchFamily="34" charset="0"/>
              </a:rPr>
              <a:t>Use</a:t>
            </a:r>
            <a:r>
              <a:rPr lang="sv-SE" sz="1100" dirty="0" smtClean="0">
                <a:solidFill>
                  <a:schemeClr val="tx1">
                    <a:lumMod val="85000"/>
                    <a:lumOff val="15000"/>
                  </a:schemeClr>
                </a:solidFill>
                <a:latin typeface="Arial" panose="020B0604020202020204" pitchFamily="34" charset="0"/>
                <a:cs typeface="Arial" panose="020B0604020202020204" pitchFamily="34" charset="0"/>
              </a:rPr>
              <a:t> the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button</a:t>
            </a:r>
            <a:r>
              <a:rPr lang="sv-SE" sz="1100" dirty="0" smtClean="0">
                <a:solidFill>
                  <a:schemeClr val="tx1">
                    <a:lumMod val="85000"/>
                    <a:lumOff val="15000"/>
                  </a:schemeClr>
                </a:solidFill>
                <a:latin typeface="Arial" panose="020B0604020202020204" pitchFamily="34" charset="0"/>
                <a:cs typeface="Arial" panose="020B0604020202020204" pitchFamily="34" charset="0"/>
              </a:rPr>
              <a:t> to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report</a:t>
            </a:r>
            <a:r>
              <a:rPr lang="sv-SE" sz="1100" dirty="0" smtClean="0">
                <a:solidFill>
                  <a:schemeClr val="tx1">
                    <a:lumMod val="85000"/>
                    <a:lumOff val="15000"/>
                  </a:schemeClr>
                </a:solidFill>
                <a:latin typeface="Arial" panose="020B0604020202020204" pitchFamily="34" charset="0"/>
                <a:cs typeface="Arial" panose="020B0604020202020204" pitchFamily="34" charset="0"/>
              </a:rPr>
              <a:t> or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certify</a:t>
            </a:r>
            <a:r>
              <a:rPr lang="sv-SE" sz="1100" dirty="0" smtClean="0">
                <a:solidFill>
                  <a:schemeClr val="tx1">
                    <a:lumMod val="85000"/>
                    <a:lumOff val="15000"/>
                  </a:schemeClr>
                </a:solidFill>
                <a:latin typeface="Arial" panose="020B0604020202020204" pitchFamily="34" charset="0"/>
                <a:cs typeface="Arial" panose="020B0604020202020204" pitchFamily="34" charset="0"/>
              </a:rPr>
              <a:t>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results</a:t>
            </a:r>
            <a:endParaRPr lang="sv-SE" sz="1100" dirty="0" smtClean="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51" name="Straight Connector 50"/>
          <p:cNvCxnSpPr>
            <a:stCxn id="50" idx="3"/>
          </p:cNvCxnSpPr>
          <p:nvPr/>
        </p:nvCxnSpPr>
        <p:spPr>
          <a:xfrm>
            <a:off x="3046095" y="4828055"/>
            <a:ext cx="254316" cy="45592"/>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17171" y="7437008"/>
            <a:ext cx="2828924" cy="935810"/>
          </a:xfrm>
          <a:prstGeom prst="rect">
            <a:avLst/>
          </a:prstGeom>
          <a:solidFill>
            <a:schemeClr val="bg1"/>
          </a:solid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p>
            <a:pPr defTabSz="685800">
              <a:spcAft>
                <a:spcPts val="600"/>
              </a:spcAft>
              <a:buFont typeface="Arial" panose="020B0604020202020204" pitchFamily="34" charset="0"/>
              <a:buNone/>
            </a:pPr>
            <a:r>
              <a:rPr lang="sv-SE" sz="1100" b="1" dirty="0" smtClean="0">
                <a:solidFill>
                  <a:srgbClr val="FF0000"/>
                </a:solidFill>
                <a:latin typeface="Arial" panose="020B0604020202020204" pitchFamily="34" charset="0"/>
                <a:cs typeface="Arial" panose="020B0604020202020204" pitchFamily="34" charset="0"/>
              </a:rPr>
              <a:t>Change: </a:t>
            </a:r>
            <a:r>
              <a:rPr lang="sv-SE" sz="1100" b="1" dirty="0" err="1" smtClean="0">
                <a:latin typeface="Arial" panose="020B0604020202020204" pitchFamily="34" charset="0"/>
                <a:cs typeface="Arial" panose="020B0604020202020204" pitchFamily="34" charset="0"/>
              </a:rPr>
              <a:t>More</a:t>
            </a:r>
            <a:r>
              <a:rPr lang="sv-SE" sz="1100" b="1" dirty="0" smtClean="0">
                <a:latin typeface="Arial" panose="020B0604020202020204" pitchFamily="34" charset="0"/>
                <a:cs typeface="Arial" panose="020B0604020202020204" pitchFamily="34" charset="0"/>
              </a:rPr>
              <a:t> information shows</a:t>
            </a:r>
          </a:p>
          <a:p>
            <a:pPr defTabSz="685800">
              <a:spcAft>
                <a:spcPts val="600"/>
              </a:spcAft>
              <a:buFont typeface="Arial" panose="020B0604020202020204" pitchFamily="34" charset="0"/>
              <a:buNone/>
            </a:pPr>
            <a:r>
              <a:rPr lang="sv-SE" sz="1100" dirty="0" smtClean="0">
                <a:latin typeface="Arial" panose="020B0604020202020204" pitchFamily="34" charset="0"/>
                <a:cs typeface="Arial" panose="020B0604020202020204" pitchFamily="34" charset="0"/>
              </a:rPr>
              <a:t>In the </a:t>
            </a:r>
            <a:r>
              <a:rPr lang="sv-SE" sz="1100" dirty="0" err="1" smtClean="0">
                <a:latin typeface="Arial" panose="020B0604020202020204" pitchFamily="34" charset="0"/>
                <a:cs typeface="Arial" panose="020B0604020202020204" pitchFamily="34" charset="0"/>
              </a:rPr>
              <a:t>overview</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of</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results</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you</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can</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now</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see</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project</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title</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examinated</a:t>
            </a:r>
            <a:r>
              <a:rPr lang="sv-SE" sz="1100" dirty="0" smtClean="0">
                <a:latin typeface="Arial" panose="020B0604020202020204" pitchFamily="34" charset="0"/>
                <a:cs typeface="Arial" panose="020B0604020202020204" pitchFamily="34" charset="0"/>
              </a:rPr>
              <a:t> </a:t>
            </a:r>
            <a:r>
              <a:rPr lang="sv-SE" sz="1100" dirty="0" err="1" smtClean="0">
                <a:latin typeface="Arial" panose="020B0604020202020204" pitchFamily="34" charset="0"/>
                <a:cs typeface="Arial" panose="020B0604020202020204" pitchFamily="34" charset="0"/>
              </a:rPr>
              <a:t>credits</a:t>
            </a:r>
            <a:r>
              <a:rPr lang="sv-SE" sz="1100" dirty="0" smtClean="0">
                <a:latin typeface="Arial" panose="020B0604020202020204" pitchFamily="34" charset="0"/>
                <a:cs typeface="Arial" panose="020B0604020202020204" pitchFamily="34" charset="0"/>
              </a:rPr>
              <a:t> and a </a:t>
            </a:r>
            <a:r>
              <a:rPr lang="sv-SE" sz="1100" dirty="0" err="1" smtClean="0">
                <a:latin typeface="Arial" panose="020B0604020202020204" pitchFamily="34" charset="0"/>
                <a:cs typeface="Arial" panose="020B0604020202020204" pitchFamily="34" charset="0"/>
              </a:rPr>
              <a:t>direct</a:t>
            </a:r>
            <a:r>
              <a:rPr lang="sv-SE" sz="1100" dirty="0" smtClean="0">
                <a:latin typeface="Arial" panose="020B0604020202020204" pitchFamily="34" charset="0"/>
                <a:cs typeface="Arial" panose="020B0604020202020204" pitchFamily="34" charset="0"/>
              </a:rPr>
              <a:t>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reference</a:t>
            </a:r>
            <a:r>
              <a:rPr lang="sv-SE" sz="1100" dirty="0" smtClean="0">
                <a:solidFill>
                  <a:schemeClr val="tx1">
                    <a:lumMod val="85000"/>
                    <a:lumOff val="15000"/>
                  </a:schemeClr>
                </a:solidFill>
                <a:latin typeface="Arial" panose="020B0604020202020204" pitchFamily="34" charset="0"/>
                <a:cs typeface="Arial" panose="020B0604020202020204" pitchFamily="34" charset="0"/>
              </a:rPr>
              <a:t> </a:t>
            </a:r>
            <a:r>
              <a:rPr lang="sv-SE" sz="1100" dirty="0">
                <a:solidFill>
                  <a:schemeClr val="tx1">
                    <a:lumMod val="85000"/>
                    <a:lumOff val="15000"/>
                  </a:schemeClr>
                </a:solidFill>
                <a:latin typeface="Arial" panose="020B0604020202020204" pitchFamily="34" charset="0"/>
                <a:cs typeface="Arial" panose="020B0604020202020204" pitchFamily="34" charset="0"/>
              </a:rPr>
              <a:t>to decision </a:t>
            </a:r>
            <a:r>
              <a:rPr lang="sv-SE" sz="1100" dirty="0" err="1" smtClean="0">
                <a:solidFill>
                  <a:schemeClr val="tx1">
                    <a:lumMod val="85000"/>
                    <a:lumOff val="15000"/>
                  </a:schemeClr>
                </a:solidFill>
                <a:latin typeface="Arial" panose="020B0604020202020204" pitchFamily="34" charset="0"/>
                <a:cs typeface="Arial" panose="020B0604020202020204" pitchFamily="34" charset="0"/>
              </a:rPr>
              <a:t>documents</a:t>
            </a:r>
            <a:r>
              <a:rPr lang="sv-SE" sz="1100" dirty="0" smtClean="0">
                <a:solidFill>
                  <a:schemeClr val="tx1">
                    <a:lumMod val="85000"/>
                    <a:lumOff val="15000"/>
                  </a:schemeClr>
                </a:solidFill>
                <a:latin typeface="Arial" panose="020B0604020202020204" pitchFamily="34" charset="0"/>
                <a:cs typeface="Arial" panose="020B0604020202020204" pitchFamily="34" charset="0"/>
              </a:rPr>
              <a:t>.</a:t>
            </a:r>
            <a:r>
              <a:rPr lang="sv-SE" sz="1100" dirty="0" smtClean="0">
                <a:latin typeface="Arial" panose="020B0604020202020204" pitchFamily="34" charset="0"/>
                <a:cs typeface="Arial" panose="020B0604020202020204" pitchFamily="34" charset="0"/>
              </a:rPr>
              <a:t> </a:t>
            </a:r>
          </a:p>
        </p:txBody>
      </p:sp>
      <p:cxnSp>
        <p:nvCxnSpPr>
          <p:cNvPr id="32" name="Straight Connector 31"/>
          <p:cNvCxnSpPr/>
          <p:nvPr/>
        </p:nvCxnSpPr>
        <p:spPr>
          <a:xfrm>
            <a:off x="2902688" y="7851071"/>
            <a:ext cx="2793057" cy="49417"/>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9" name="Bildobjekt 38"/>
          <p:cNvPicPr>
            <a:picLocks noChangeAspect="1"/>
          </p:cNvPicPr>
          <p:nvPr/>
        </p:nvPicPr>
        <p:blipFill>
          <a:blip r:embed="rId5"/>
          <a:stretch>
            <a:fillRect/>
          </a:stretch>
        </p:blipFill>
        <p:spPr>
          <a:xfrm>
            <a:off x="3416732" y="5830607"/>
            <a:ext cx="116082" cy="140520"/>
          </a:xfrm>
          <a:prstGeom prst="rect">
            <a:avLst/>
          </a:prstGeom>
        </p:spPr>
      </p:pic>
      <p:pic>
        <p:nvPicPr>
          <p:cNvPr id="41" name="Bildobjekt 40"/>
          <p:cNvPicPr>
            <a:picLocks noChangeAspect="1"/>
          </p:cNvPicPr>
          <p:nvPr/>
        </p:nvPicPr>
        <p:blipFill>
          <a:blip r:embed="rId6"/>
          <a:stretch>
            <a:fillRect/>
          </a:stretch>
        </p:blipFill>
        <p:spPr>
          <a:xfrm>
            <a:off x="3402959" y="5141688"/>
            <a:ext cx="120974" cy="147857"/>
          </a:xfrm>
          <a:prstGeom prst="rect">
            <a:avLst/>
          </a:prstGeom>
        </p:spPr>
      </p:pic>
    </p:spTree>
    <p:extLst>
      <p:ext uri="{BB962C8B-B14F-4D97-AF65-F5344CB8AC3E}">
        <p14:creationId xmlns:p14="http://schemas.microsoft.com/office/powerpoint/2010/main" val="2750814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rotWithShape="1">
          <a:blip r:embed="rId2"/>
          <a:srcRect b="11737"/>
          <a:stretch/>
        </p:blipFill>
        <p:spPr>
          <a:xfrm>
            <a:off x="304919" y="1719851"/>
            <a:ext cx="5451069" cy="2971469"/>
          </a:xfrm>
          <a:prstGeom prst="rect">
            <a:avLst/>
          </a:prstGeom>
        </p:spPr>
      </p:pic>
      <p:sp>
        <p:nvSpPr>
          <p:cNvPr id="2" name="Text Placeholder 1"/>
          <p:cNvSpPr>
            <a:spLocks noGrp="1"/>
          </p:cNvSpPr>
          <p:nvPr>
            <p:ph type="body" sz="quarter" idx="39"/>
          </p:nvPr>
        </p:nvSpPr>
        <p:spPr>
          <a:xfrm>
            <a:off x="273025" y="658236"/>
            <a:ext cx="5798999" cy="5370701"/>
          </a:xfrm>
        </p:spPr>
        <p:txBody>
          <a:bodyPr/>
          <a:lstStyle/>
          <a:p>
            <a:r>
              <a:rPr lang="en-GB" dirty="0" smtClean="0"/>
              <a:t>When you handle results for a single student, it will now </a:t>
            </a:r>
            <a:r>
              <a:rPr lang="en-GB" dirty="0"/>
              <a:t> also be </a:t>
            </a:r>
            <a:r>
              <a:rPr lang="en-GB" dirty="0" smtClean="0"/>
              <a:t>possible to see and handle results annotations. </a:t>
            </a:r>
          </a:p>
          <a:p>
            <a:r>
              <a:rPr lang="en-GB" dirty="0" smtClean="0"/>
              <a:t>When a module is marked, </a:t>
            </a:r>
            <a:r>
              <a:rPr lang="en-US" dirty="0" smtClean="0"/>
              <a:t>all </a:t>
            </a:r>
            <a:r>
              <a:rPr lang="en-US" dirty="0"/>
              <a:t>results annotations that you can report on become visible</a:t>
            </a:r>
            <a:r>
              <a:rPr lang="en-US" dirty="0" smtClean="0"/>
              <a:t>.</a:t>
            </a:r>
            <a:r>
              <a:rPr lang="en-GB" dirty="0" smtClean="0"/>
              <a:t> </a:t>
            </a:r>
            <a:r>
              <a:rPr lang="en-GB" dirty="0" smtClean="0"/>
              <a:t>You will then be able to fill in results annotations.</a:t>
            </a:r>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smtClean="0"/>
          </a:p>
          <a:p>
            <a:endParaRPr lang="sv-SE" dirty="0"/>
          </a:p>
          <a:p>
            <a:endParaRPr lang="sv-SE" dirty="0" smtClean="0"/>
          </a:p>
          <a:p>
            <a:endParaRPr lang="sv-SE" dirty="0" smtClean="0"/>
          </a:p>
          <a:p>
            <a:endParaRPr lang="sv-SE" dirty="0"/>
          </a:p>
          <a:p>
            <a:endParaRPr lang="sv-SE" dirty="0" smtClean="0"/>
          </a:p>
          <a:p>
            <a:endParaRPr lang="sv-SE" dirty="0"/>
          </a:p>
          <a:p>
            <a:endParaRPr lang="sv-SE" dirty="0" smtClean="0"/>
          </a:p>
          <a:p>
            <a:r>
              <a:rPr lang="en-GB" dirty="0" smtClean="0"/>
              <a:t>When the result has been certified, you see the results annotations that were reported. If any of the fields for results annotations was left empty when reporting the result, that row does not show.</a:t>
            </a:r>
            <a:endParaRPr lang="en-GB" dirty="0"/>
          </a:p>
        </p:txBody>
      </p:sp>
      <p:sp>
        <p:nvSpPr>
          <p:cNvPr id="3" name="Title 2"/>
          <p:cNvSpPr>
            <a:spLocks noGrp="1"/>
          </p:cNvSpPr>
          <p:nvPr>
            <p:ph type="ctrTitle"/>
          </p:nvPr>
        </p:nvSpPr>
        <p:spPr>
          <a:xfrm>
            <a:off x="0" y="0"/>
            <a:ext cx="6858000" cy="503434"/>
          </a:xfrm>
        </p:spPr>
        <p:txBody>
          <a:bodyPr/>
          <a:lstStyle/>
          <a:p>
            <a:pPr>
              <a:spcAft>
                <a:spcPts val="1200"/>
              </a:spcAft>
            </a:pPr>
            <a:r>
              <a:rPr lang="sv-SE" dirty="0" err="1" smtClean="0"/>
              <a:t>Report</a:t>
            </a:r>
            <a:r>
              <a:rPr lang="sv-SE" dirty="0" smtClean="0"/>
              <a:t> </a:t>
            </a:r>
            <a:r>
              <a:rPr lang="sv-SE" dirty="0" err="1" smtClean="0"/>
              <a:t>results</a:t>
            </a:r>
            <a:r>
              <a:rPr lang="sv-SE" dirty="0" smtClean="0"/>
              <a:t> annotation</a:t>
            </a:r>
            <a:endParaRPr lang="sv-SE" dirty="0"/>
          </a:p>
        </p:txBody>
      </p:sp>
      <p:sp>
        <p:nvSpPr>
          <p:cNvPr id="10" name="Slide Number Placeholder 9"/>
          <p:cNvSpPr>
            <a:spLocks noGrp="1"/>
          </p:cNvSpPr>
          <p:nvPr>
            <p:ph type="sldNum" sz="quarter" idx="40"/>
          </p:nvPr>
        </p:nvSpPr>
        <p:spPr/>
        <p:txBody>
          <a:bodyPr/>
          <a:lstStyle/>
          <a:p>
            <a:fld id="{9BBD4751-B039-4BCE-BF0F-DBCB9EB0D7EF}" type="slidenum">
              <a:rPr lang="sv-SE" smtClean="0"/>
              <a:t>2</a:t>
            </a:fld>
            <a:endParaRPr lang="sv-SE"/>
          </a:p>
        </p:txBody>
      </p:sp>
      <p:sp>
        <p:nvSpPr>
          <p:cNvPr id="12" name="Text Placeholder 3"/>
          <p:cNvSpPr txBox="1">
            <a:spLocks/>
          </p:cNvSpPr>
          <p:nvPr/>
        </p:nvSpPr>
        <p:spPr>
          <a:xfrm>
            <a:off x="600608" y="3136606"/>
            <a:ext cx="4311636" cy="839972"/>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pic>
        <p:nvPicPr>
          <p:cNvPr id="6" name="Bildobjekt 5"/>
          <p:cNvPicPr>
            <a:picLocks noChangeAspect="1"/>
          </p:cNvPicPr>
          <p:nvPr/>
        </p:nvPicPr>
        <p:blipFill>
          <a:blip r:embed="rId3"/>
          <a:stretch>
            <a:fillRect/>
          </a:stretch>
        </p:blipFill>
        <p:spPr>
          <a:xfrm>
            <a:off x="187399" y="6081164"/>
            <a:ext cx="6483202" cy="2344061"/>
          </a:xfrm>
          <a:prstGeom prst="rect">
            <a:avLst/>
          </a:prstGeom>
        </p:spPr>
      </p:pic>
      <p:sp>
        <p:nvSpPr>
          <p:cNvPr id="16" name="Text Placeholder 3"/>
          <p:cNvSpPr txBox="1">
            <a:spLocks/>
          </p:cNvSpPr>
          <p:nvPr/>
        </p:nvSpPr>
        <p:spPr>
          <a:xfrm>
            <a:off x="451750" y="7610946"/>
            <a:ext cx="4215943" cy="475557"/>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Tree>
    <p:extLst>
      <p:ext uri="{BB962C8B-B14F-4D97-AF65-F5344CB8AC3E}">
        <p14:creationId xmlns:p14="http://schemas.microsoft.com/office/powerpoint/2010/main" val="3252313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6"/>
          <p:cNvPicPr>
            <a:picLocks noChangeAspect="1"/>
          </p:cNvPicPr>
          <p:nvPr/>
        </p:nvPicPr>
        <p:blipFill rotWithShape="1">
          <a:blip r:embed="rId2"/>
          <a:srcRect t="-492" r="79845"/>
          <a:stretch/>
        </p:blipFill>
        <p:spPr>
          <a:xfrm>
            <a:off x="127642" y="5867068"/>
            <a:ext cx="1562986" cy="2112862"/>
          </a:xfrm>
          <a:prstGeom prst="rect">
            <a:avLst/>
          </a:prstGeom>
        </p:spPr>
      </p:pic>
      <p:pic>
        <p:nvPicPr>
          <p:cNvPr id="18" name="Bildobjekt 17"/>
          <p:cNvPicPr>
            <a:picLocks noChangeAspect="1"/>
          </p:cNvPicPr>
          <p:nvPr/>
        </p:nvPicPr>
        <p:blipFill rotWithShape="1">
          <a:blip r:embed="rId2"/>
          <a:srcRect l="34130"/>
          <a:stretch/>
        </p:blipFill>
        <p:spPr>
          <a:xfrm>
            <a:off x="1686496" y="5877701"/>
            <a:ext cx="5108002" cy="2102501"/>
          </a:xfrm>
          <a:prstGeom prst="rect">
            <a:avLst/>
          </a:prstGeom>
        </p:spPr>
      </p:pic>
      <p:pic>
        <p:nvPicPr>
          <p:cNvPr id="6" name="Bildobjekt 5"/>
          <p:cNvPicPr>
            <a:picLocks noChangeAspect="1"/>
          </p:cNvPicPr>
          <p:nvPr/>
        </p:nvPicPr>
        <p:blipFill>
          <a:blip r:embed="rId3"/>
          <a:stretch>
            <a:fillRect/>
          </a:stretch>
        </p:blipFill>
        <p:spPr>
          <a:xfrm>
            <a:off x="81527" y="1917129"/>
            <a:ext cx="6755452" cy="1709567"/>
          </a:xfrm>
          <a:prstGeom prst="rect">
            <a:avLst/>
          </a:prstGeom>
        </p:spPr>
      </p:pic>
      <p:sp>
        <p:nvSpPr>
          <p:cNvPr id="2" name="Text Placeholder 1"/>
          <p:cNvSpPr>
            <a:spLocks noGrp="1"/>
          </p:cNvSpPr>
          <p:nvPr>
            <p:ph type="body" sz="quarter" idx="39"/>
          </p:nvPr>
        </p:nvSpPr>
        <p:spPr>
          <a:xfrm>
            <a:off x="304918" y="765089"/>
            <a:ext cx="5798999" cy="4893647"/>
          </a:xfrm>
        </p:spPr>
        <p:txBody>
          <a:bodyPr/>
          <a:lstStyle/>
          <a:p>
            <a:r>
              <a:rPr lang="en-GB" dirty="0" smtClean="0"/>
              <a:t>It is already possible to change grade and examination date where you handle results for a single student. It will now also be possible to change all fields that can appear on a result (results annotation, title, </a:t>
            </a:r>
            <a:r>
              <a:rPr lang="en-GB" dirty="0" err="1" smtClean="0"/>
              <a:t>examinated</a:t>
            </a:r>
            <a:r>
              <a:rPr lang="en-GB" dirty="0" smtClean="0"/>
              <a:t> credits and reference to a grade document).</a:t>
            </a:r>
          </a:p>
          <a:p>
            <a:r>
              <a:rPr lang="en-GB" dirty="0" smtClean="0"/>
              <a:t>To change </a:t>
            </a:r>
            <a:r>
              <a:rPr lang="en-GB" dirty="0" smtClean="0"/>
              <a:t>certified credits, </a:t>
            </a:r>
            <a:r>
              <a:rPr lang="en-GB" dirty="0" smtClean="0"/>
              <a:t>you mark the result and choose: </a:t>
            </a:r>
            <a:r>
              <a:rPr lang="en-GB" b="1" dirty="0" smtClean="0"/>
              <a:t>Select</a:t>
            </a:r>
            <a:r>
              <a:rPr lang="en-GB" dirty="0" smtClean="0"/>
              <a:t> </a:t>
            </a:r>
            <a:r>
              <a:rPr lang="en-GB" b="1" dirty="0" smtClean="0"/>
              <a:t>→ Change certified result</a:t>
            </a: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r>
              <a:rPr lang="en-GB" dirty="0" smtClean="0"/>
              <a:t>It will now be possible to change all fields that appears in the result. Please note that:</a:t>
            </a:r>
          </a:p>
          <a:p>
            <a:r>
              <a:rPr lang="en-GB" dirty="0" smtClean="0"/>
              <a:t>You can only change results annotations </a:t>
            </a:r>
            <a:r>
              <a:rPr lang="en-US" dirty="0"/>
              <a:t>that have already been filled in</a:t>
            </a:r>
            <a:r>
              <a:rPr lang="en-GB" dirty="0" smtClean="0"/>
              <a:t>. </a:t>
            </a:r>
            <a:r>
              <a:rPr lang="en-GB" dirty="0" smtClean="0"/>
              <a:t>If a field for results annotation has been left empty, the row will not show which means that you can’t fill in a result annotation at this point.</a:t>
            </a:r>
          </a:p>
          <a:p>
            <a:r>
              <a:rPr lang="en-GB" dirty="0" smtClean="0"/>
              <a:t>If the only change is a adjustment in a title, the change should be done in an errand  instead (Case: correct title in result). </a:t>
            </a:r>
            <a:r>
              <a:rPr lang="en-US" b="1" dirty="0"/>
              <a:t>If you change the title using an errand, only the title will be </a:t>
            </a:r>
            <a:r>
              <a:rPr lang="en-US" b="1" dirty="0" smtClean="0"/>
              <a:t>affected and </a:t>
            </a:r>
            <a:r>
              <a:rPr lang="en-US" b="1" dirty="0"/>
              <a:t>not the </a:t>
            </a:r>
            <a:r>
              <a:rPr lang="en-US" b="1" dirty="0" smtClean="0"/>
              <a:t>result.</a:t>
            </a:r>
            <a:endParaRPr lang="en-GB" b="1" dirty="0"/>
          </a:p>
        </p:txBody>
      </p:sp>
      <p:sp>
        <p:nvSpPr>
          <p:cNvPr id="3" name="Title 2"/>
          <p:cNvSpPr>
            <a:spLocks noGrp="1"/>
          </p:cNvSpPr>
          <p:nvPr>
            <p:ph type="ctrTitle"/>
          </p:nvPr>
        </p:nvSpPr>
        <p:spPr/>
        <p:txBody>
          <a:bodyPr/>
          <a:lstStyle/>
          <a:p>
            <a:pPr>
              <a:spcAft>
                <a:spcPts val="1200"/>
              </a:spcAft>
            </a:pPr>
            <a:r>
              <a:rPr lang="sv-SE" dirty="0" smtClean="0"/>
              <a:t>All </a:t>
            </a:r>
            <a:r>
              <a:rPr lang="sv-SE" dirty="0" err="1" smtClean="0"/>
              <a:t>fields</a:t>
            </a:r>
            <a:r>
              <a:rPr lang="sv-SE" dirty="0" smtClean="0"/>
              <a:t> on a </a:t>
            </a:r>
            <a:r>
              <a:rPr lang="sv-SE" dirty="0" err="1" smtClean="0"/>
              <a:t>result</a:t>
            </a:r>
            <a:r>
              <a:rPr lang="sv-SE" dirty="0" smtClean="0"/>
              <a:t> </a:t>
            </a:r>
            <a:r>
              <a:rPr lang="sv-SE" dirty="0" err="1" smtClean="0"/>
              <a:t>can</a:t>
            </a:r>
            <a:r>
              <a:rPr lang="sv-SE" dirty="0" smtClean="0"/>
              <a:t> be </a:t>
            </a:r>
            <a:r>
              <a:rPr lang="sv-SE" dirty="0" err="1" smtClean="0"/>
              <a:t>changed</a:t>
            </a:r>
            <a:endParaRPr lang="sv-SE" dirty="0"/>
          </a:p>
        </p:txBody>
      </p:sp>
      <p:sp>
        <p:nvSpPr>
          <p:cNvPr id="10" name="Slide Number Placeholder 9"/>
          <p:cNvSpPr>
            <a:spLocks noGrp="1"/>
          </p:cNvSpPr>
          <p:nvPr>
            <p:ph type="sldNum" sz="quarter" idx="40"/>
          </p:nvPr>
        </p:nvSpPr>
        <p:spPr/>
        <p:txBody>
          <a:bodyPr/>
          <a:lstStyle/>
          <a:p>
            <a:fld id="{9BBD4751-B039-4BCE-BF0F-DBCB9EB0D7EF}" type="slidenum">
              <a:rPr lang="sv-SE" smtClean="0"/>
              <a:t>3</a:t>
            </a:fld>
            <a:endParaRPr lang="sv-SE"/>
          </a:p>
        </p:txBody>
      </p:sp>
      <p:sp>
        <p:nvSpPr>
          <p:cNvPr id="19" name="Text Placeholder 3"/>
          <p:cNvSpPr txBox="1">
            <a:spLocks/>
          </p:cNvSpPr>
          <p:nvPr/>
        </p:nvSpPr>
        <p:spPr>
          <a:xfrm>
            <a:off x="2082223" y="6923001"/>
            <a:ext cx="1469049" cy="257602"/>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sp>
        <p:nvSpPr>
          <p:cNvPr id="20" name="Text Placeholder 3"/>
          <p:cNvSpPr txBox="1">
            <a:spLocks/>
          </p:cNvSpPr>
          <p:nvPr/>
        </p:nvSpPr>
        <p:spPr>
          <a:xfrm>
            <a:off x="1728829" y="7489892"/>
            <a:ext cx="950575" cy="490038"/>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sp>
        <p:nvSpPr>
          <p:cNvPr id="21" name="Text Placeholder 3"/>
          <p:cNvSpPr txBox="1">
            <a:spLocks/>
          </p:cNvSpPr>
          <p:nvPr/>
        </p:nvSpPr>
        <p:spPr>
          <a:xfrm>
            <a:off x="6294475" y="7176524"/>
            <a:ext cx="415752" cy="220635"/>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sp>
        <p:nvSpPr>
          <p:cNvPr id="15" name="Text Placeholder 3"/>
          <p:cNvSpPr txBox="1">
            <a:spLocks/>
          </p:cNvSpPr>
          <p:nvPr/>
        </p:nvSpPr>
        <p:spPr>
          <a:xfrm>
            <a:off x="5788044" y="2906489"/>
            <a:ext cx="959968" cy="343973"/>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spTree>
    <p:extLst>
      <p:ext uri="{BB962C8B-B14F-4D97-AF65-F5344CB8AC3E}">
        <p14:creationId xmlns:p14="http://schemas.microsoft.com/office/powerpoint/2010/main" val="1999888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7665</TotalTime>
  <Words>484</Words>
  <Application>Microsoft Office PowerPoint</Application>
  <PresentationFormat>A4 (210 x 297 mm)</PresentationFormat>
  <Paragraphs>57</Paragraphs>
  <Slides>3</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3</vt:i4>
      </vt:variant>
    </vt:vector>
  </HeadingPairs>
  <TitlesOfParts>
    <vt:vector size="6" baseType="lpstr">
      <vt:lpstr>Arial</vt:lpstr>
      <vt:lpstr>Calibri</vt:lpstr>
      <vt:lpstr>Office Theme</vt:lpstr>
      <vt:lpstr>PowerPoint-presentation</vt:lpstr>
      <vt:lpstr>Report results annotation</vt:lpstr>
      <vt:lpstr>All fields on a result can be changed</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Guide_Ladok_Tillgodoräknande Handlägga tillgodoräknande</dc:title>
  <dc:creator>Klara Nordström</dc:creator>
  <cp:lastModifiedBy>Madelene Bergström</cp:lastModifiedBy>
  <cp:revision>466</cp:revision>
  <dcterms:created xsi:type="dcterms:W3CDTF">2018-06-20T10:52:41Z</dcterms:created>
  <dcterms:modified xsi:type="dcterms:W3CDTF">2020-09-22T07:23:54Z</dcterms:modified>
</cp:coreProperties>
</file>