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60" r:id="rId2"/>
    <p:sldId id="261" r:id="rId3"/>
    <p:sldId id="259" r:id="rId4"/>
    <p:sldId id="262" r:id="rId5"/>
    <p:sldId id="264" r:id="rId6"/>
    <p:sldId id="263" r:id="rId7"/>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60"/>
            <p14:sldId id="261"/>
            <p14:sldId id="259"/>
            <p14:sldId id="262"/>
            <p14:sldId id="264"/>
            <p14:sldId id="263"/>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2" clrIdx="0">
    <p:extLst>
      <p:ext uri="{19B8F6BF-5375-455C-9EA6-DF929625EA0E}">
        <p15:presenceInfo xmlns:p15="http://schemas.microsoft.com/office/powerpoint/2012/main" userId="S-1-5-21-4037045010-400650230-750724493-22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F2F2F2"/>
    <a:srgbClr val="5C5C5C"/>
    <a:srgbClr val="920000"/>
    <a:srgbClr val="C1E0AE"/>
    <a:srgbClr val="86C35F"/>
    <a:srgbClr val="BF9754"/>
    <a:srgbClr val="EEFF15"/>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autoAdjust="0"/>
    <p:restoredTop sz="94660"/>
  </p:normalViewPr>
  <p:slideViewPr>
    <p:cSldViewPr snapToGrid="0">
      <p:cViewPr varScale="1">
        <p:scale>
          <a:sx n="68" d="100"/>
          <a:sy n="68" d="100"/>
        </p:scale>
        <p:origin x="2568" y="66"/>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2022-09-05</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2022-09-05</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tx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1.xml"/><Relationship Id="rId7"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slide" Target="slide6.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C23A6A00-F2C6-4B7C-B57E-3DFB249EB28A}"/>
              </a:ext>
            </a:extLst>
          </p:cNvPr>
          <p:cNvPicPr>
            <a:picLocks noChangeAspect="1"/>
          </p:cNvPicPr>
          <p:nvPr/>
        </p:nvPicPr>
        <p:blipFill rotWithShape="1">
          <a:blip r:embed="rId2"/>
          <a:srcRect t="15165" r="16294" b="4782"/>
          <a:stretch/>
        </p:blipFill>
        <p:spPr>
          <a:xfrm>
            <a:off x="0" y="5444128"/>
            <a:ext cx="6858000" cy="3492608"/>
          </a:xfrm>
          <a:prstGeom prst="rect">
            <a:avLst/>
          </a:prstGeom>
        </p:spPr>
      </p:pic>
      <p:sp>
        <p:nvSpPr>
          <p:cNvPr id="38" name="Text Placeholder 10"/>
          <p:cNvSpPr txBox="1">
            <a:spLocks/>
          </p:cNvSpPr>
          <p:nvPr/>
        </p:nvSpPr>
        <p:spPr>
          <a:xfrm>
            <a:off x="0" y="0"/>
            <a:ext cx="6858000" cy="2137678"/>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en-GB" sz="2400" dirty="0">
                <a:solidFill>
                  <a:schemeClr val="tx1"/>
                </a:solidFill>
              </a:rPr>
              <a:t>Certify results</a:t>
            </a:r>
          </a:p>
        </p:txBody>
      </p:sp>
      <p:graphicFrame>
        <p:nvGraphicFramePr>
          <p:cNvPr id="39" name="Table 38"/>
          <p:cNvGraphicFramePr>
            <a:graphicFrameLocks noGrp="1"/>
          </p:cNvGraphicFramePr>
          <p:nvPr>
            <p:extLst>
              <p:ext uri="{D42A27DB-BD31-4B8C-83A1-F6EECF244321}">
                <p14:modId xmlns:p14="http://schemas.microsoft.com/office/powerpoint/2010/main" val="3246898372"/>
              </p:ext>
            </p:extLst>
          </p:nvPr>
        </p:nvGraphicFramePr>
        <p:xfrm>
          <a:off x="561109" y="1855012"/>
          <a:ext cx="5735782" cy="909320"/>
        </p:xfrm>
        <a:graphic>
          <a:graphicData uri="http://schemas.openxmlformats.org/drawingml/2006/table">
            <a:tbl>
              <a:tblPr firstRow="1" bandRow="1">
                <a:tableStyleId>{F5AB1C69-6EDB-4FF4-983F-18BD219EF322}</a:tableStyleId>
              </a:tblPr>
              <a:tblGrid>
                <a:gridCol w="4912938">
                  <a:extLst>
                    <a:ext uri="{9D8B030D-6E8A-4147-A177-3AD203B41FA5}">
                      <a16:colId xmlns:a16="http://schemas.microsoft.com/office/drawing/2014/main" val="3254201021"/>
                    </a:ext>
                  </a:extLst>
                </a:gridCol>
                <a:gridCol w="822844">
                  <a:extLst>
                    <a:ext uri="{9D8B030D-6E8A-4147-A177-3AD203B41FA5}">
                      <a16:colId xmlns:a16="http://schemas.microsoft.com/office/drawing/2014/main" val="1966758527"/>
                    </a:ext>
                  </a:extLst>
                </a:gridCol>
              </a:tblGrid>
              <a:tr h="258119">
                <a:tc>
                  <a:txBody>
                    <a:bodyPr/>
                    <a:lstStyle/>
                    <a:p>
                      <a:r>
                        <a:rPr lang="en-GB" sz="1200" noProof="0" dirty="0">
                          <a:solidFill>
                            <a:sysClr val="windowText" lastClr="000000"/>
                          </a:solidFill>
                          <a:latin typeface="Arial" panose="020B0604020202020204" pitchFamily="34" charset="0"/>
                          <a:cs typeface="Arial" panose="020B0604020202020204" pitchFamily="34" charset="0"/>
                        </a:rPr>
                        <a:t>Content</a:t>
                      </a:r>
                    </a:p>
                  </a:txBody>
                  <a:tcPr anchor="b">
                    <a:solidFill>
                      <a:schemeClr val="bg1"/>
                    </a:solidFill>
                  </a:tcPr>
                </a:tc>
                <a:tc>
                  <a:txBody>
                    <a:bodyPr/>
                    <a:lstStyle/>
                    <a:p>
                      <a:r>
                        <a:rPr lang="en-GB" sz="900" b="0" noProof="0" dirty="0">
                          <a:solidFill>
                            <a:sysClr val="windowText" lastClr="000000"/>
                          </a:solidFill>
                          <a:latin typeface="Arial" panose="020B0604020202020204" pitchFamily="34" charset="0"/>
                          <a:cs typeface="Arial" panose="020B0604020202020204" pitchFamily="34" charset="0"/>
                        </a:rPr>
                        <a:t>Page</a:t>
                      </a:r>
                      <a:endParaRPr lang="en-GB" sz="1100" b="0" noProof="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extLst>
                  <a:ext uri="{0D108BD9-81ED-4DB2-BD59-A6C34878D82A}">
                    <a16:rowId xmlns:a16="http://schemas.microsoft.com/office/drawing/2014/main" val="642477156"/>
                  </a:ext>
                </a:extLst>
              </a:tr>
              <a:tr h="0">
                <a:tc>
                  <a:txBody>
                    <a:bodyPr/>
                    <a:lstStyle/>
                    <a:p>
                      <a:endParaRPr lang="en-GB" sz="100" noProof="0" dirty="0">
                        <a:solidFill>
                          <a:schemeClr val="tx1"/>
                        </a:solidFill>
                        <a:latin typeface="Arial" panose="020B0604020202020204" pitchFamily="34" charset="0"/>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chemeClr val="bg1"/>
                    </a:solidFill>
                  </a:tcPr>
                </a:tc>
                <a:tc>
                  <a:txBody>
                    <a:bodyPr/>
                    <a:lstStyle/>
                    <a:p>
                      <a:endParaRPr lang="en-GB" sz="100" noProof="0" dirty="0">
                        <a:solidFill>
                          <a:schemeClr val="tx1"/>
                        </a:solidFill>
                        <a:latin typeface="Arial" panose="020B0604020202020204" pitchFamily="34" charset="0"/>
                        <a:cs typeface="Arial" panose="020B0604020202020204" pitchFamily="34" charset="0"/>
                      </a:endParaRPr>
                    </a:p>
                  </a:txBody>
                  <a:tcPr anchor="ctr">
                    <a:lnB w="3175"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2375365"/>
                  </a:ext>
                </a:extLst>
              </a:tr>
              <a:tr h="219401">
                <a:tc>
                  <a:txBody>
                    <a:bodyPr/>
                    <a:lstStyle/>
                    <a:p>
                      <a:pPr marL="0" indent="0">
                        <a:buFont typeface="Arial" panose="020B0604020202020204" pitchFamily="34" charset="0"/>
                        <a:buNone/>
                      </a:pPr>
                      <a:r>
                        <a:rPr lang="en-GB" sz="1100" b="0" noProof="0" dirty="0">
                          <a:latin typeface="Arial" panose="020B0604020202020204" pitchFamily="34" charset="0"/>
                          <a:cs typeface="Arial" panose="020B0604020202020204" pitchFamily="34" charset="0"/>
                          <a:hlinkClick r:id="rId3" action="ppaction://hlinksldjump"/>
                        </a:rPr>
                        <a:t>Certify results</a:t>
                      </a:r>
                      <a:endParaRPr lang="en-GB" sz="1100" b="0" noProof="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GB" sz="1100" noProof="0" dirty="0">
                          <a:latin typeface="Arial" panose="020B0604020202020204" pitchFamily="34" charset="0"/>
                          <a:cs typeface="Arial" panose="020B0604020202020204" pitchFamily="34" charset="0"/>
                        </a:rPr>
                        <a:t>1-5</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54897821"/>
                  </a:ext>
                </a:extLst>
              </a:tr>
              <a:tr h="212359">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kern="1200" noProof="0" dirty="0">
                          <a:solidFill>
                            <a:schemeClr val="dk1"/>
                          </a:solidFill>
                          <a:latin typeface="Arial" panose="020B0604020202020204" pitchFamily="34" charset="0"/>
                          <a:ea typeface="+mn-ea"/>
                          <a:cs typeface="Arial" panose="020B0604020202020204" pitchFamily="34" charset="0"/>
                          <a:hlinkClick r:id="rId4" action="ppaction://hlinksldjump"/>
                        </a:rPr>
                        <a:t>Change or remove a result</a:t>
                      </a:r>
                      <a:r>
                        <a:rPr lang="en-GB" sz="1100" b="0" kern="1200" baseline="0" noProof="0" dirty="0">
                          <a:solidFill>
                            <a:schemeClr val="dk1"/>
                          </a:solidFill>
                          <a:latin typeface="Arial" panose="020B0604020202020204" pitchFamily="34" charset="0"/>
                          <a:ea typeface="+mn-ea"/>
                          <a:cs typeface="Arial" panose="020B0604020202020204" pitchFamily="34" charset="0"/>
                          <a:hlinkClick r:id="rId4" action="ppaction://hlinksldjump"/>
                        </a:rPr>
                        <a:t> marked as ready</a:t>
                      </a:r>
                      <a:endParaRPr lang="en-GB" sz="1100" b="0" kern="1200" noProof="0" dirty="0">
                        <a:solidFill>
                          <a:schemeClr val="dk1"/>
                        </a:solidFill>
                        <a:latin typeface="Arial" panose="020B0604020202020204" pitchFamily="34" charset="0"/>
                        <a:ea typeface="+mn-ea"/>
                        <a:cs typeface="Arial" panose="020B0604020202020204" pitchFamily="34" charset="0"/>
                      </a:endParaRPr>
                    </a:p>
                  </a:txBody>
                  <a:tcPr>
                    <a:lnL w="3175" cap="flat" cmpd="sng" algn="ctr">
                      <a:noFill/>
                      <a:prstDash val="solid"/>
                      <a:round/>
                      <a:headEnd type="none" w="med" len="med"/>
                      <a:tailEnd type="none" w="med" len="med"/>
                    </a:lnL>
                    <a:lnR w="12700"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noProof="0" dirty="0">
                          <a:solidFill>
                            <a:schemeClr val="tx1"/>
                          </a:solidFill>
                          <a:latin typeface="Arial" panose="020B0604020202020204" pitchFamily="34" charset="0"/>
                          <a:cs typeface="Arial" panose="020B0604020202020204" pitchFamily="34" charset="0"/>
                        </a:rPr>
                        <a:t>6</a:t>
                      </a:r>
                    </a:p>
                  </a:txBody>
                  <a:tcPr>
                    <a:lnL w="12700"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91256774"/>
                  </a:ext>
                </a:extLst>
              </a:tr>
            </a:tbl>
          </a:graphicData>
        </a:graphic>
      </p:graphicFrame>
      <p:sp>
        <p:nvSpPr>
          <p:cNvPr id="15" name="Text Placeholder 13"/>
          <p:cNvSpPr>
            <a:spLocks noGrp="1"/>
          </p:cNvSpPr>
          <p:nvPr>
            <p:ph type="body" sz="quarter" idx="39"/>
          </p:nvPr>
        </p:nvSpPr>
        <p:spPr>
          <a:xfrm>
            <a:off x="304918" y="2958223"/>
            <a:ext cx="6071168" cy="2490082"/>
          </a:xfrm>
          <a:noFill/>
          <a:ln>
            <a:noFill/>
          </a:ln>
        </p:spPr>
        <p:txBody>
          <a:bodyPr wrap="square" lIns="144000" tIns="90000" bIns="90000">
            <a:spAutoFit/>
          </a:bodyPr>
          <a:lstStyle/>
          <a:p>
            <a:r>
              <a:rPr lang="en-US" dirty="0"/>
              <a:t>You will receive an email when you need to certify results.</a:t>
            </a:r>
          </a:p>
          <a:p>
            <a:endParaRPr lang="en-US" dirty="0"/>
          </a:p>
          <a:p>
            <a:r>
              <a:rPr lang="en-US" b="1" dirty="0"/>
              <a:t>Find the results to be certified by:</a:t>
            </a:r>
          </a:p>
          <a:p>
            <a:pPr marL="228600" indent="-228600">
              <a:buFont typeface="+mj-lt"/>
              <a:buAutoNum type="arabicPeriod"/>
            </a:pPr>
            <a:r>
              <a:rPr lang="en-US" dirty="0"/>
              <a:t>Go to the home page in Ladok, and make sure that the tab “Certify” is selected</a:t>
            </a:r>
          </a:p>
          <a:p>
            <a:pPr marL="228600" indent="-228600">
              <a:buFont typeface="+mj-lt"/>
              <a:buAutoNum type="arabicPeriod"/>
            </a:pPr>
            <a:r>
              <a:rPr lang="en-US" dirty="0"/>
              <a:t>Click on the module, exam or course results to start certifying. Instructions continue on the following pages:</a:t>
            </a:r>
          </a:p>
          <a:p>
            <a:pPr marL="571500" lvl="1" indent="-228600">
              <a:buFont typeface="Arial" panose="020B0604020202020204" pitchFamily="34" charset="0"/>
              <a:buChar char="•"/>
            </a:pPr>
            <a:r>
              <a:rPr lang="en-US" dirty="0">
                <a:hlinkClick r:id="rId5" action="ppaction://hlinksldjump"/>
              </a:rPr>
              <a:t>Module: page 2</a:t>
            </a:r>
            <a:endParaRPr lang="en-US" dirty="0"/>
          </a:p>
          <a:p>
            <a:pPr marL="571500" lvl="1" indent="-228600">
              <a:buFont typeface="Arial" panose="020B0604020202020204" pitchFamily="34" charset="0"/>
              <a:buChar char="•"/>
            </a:pPr>
            <a:r>
              <a:rPr lang="en-US" dirty="0">
                <a:hlinkClick r:id="rId6" action="ppaction://hlinksldjump"/>
              </a:rPr>
              <a:t>Examination: page 3</a:t>
            </a:r>
            <a:endParaRPr lang="en-US" dirty="0"/>
          </a:p>
          <a:p>
            <a:pPr marL="571500" lvl="1" indent="-228600">
              <a:buFont typeface="Arial" panose="020B0604020202020204" pitchFamily="34" charset="0"/>
              <a:buChar char="•"/>
            </a:pPr>
            <a:r>
              <a:rPr lang="en-US" dirty="0">
                <a:hlinkClick r:id="rId7" action="ppaction://hlinksldjump"/>
              </a:rPr>
              <a:t>Results of the entire course: page 4</a:t>
            </a:r>
            <a:endParaRPr lang="en-US" dirty="0"/>
          </a:p>
          <a:p>
            <a:pPr marL="571500" lvl="1" indent="-228600">
              <a:buFont typeface="Arial" panose="020B0604020202020204" pitchFamily="34" charset="0"/>
              <a:buChar char="•"/>
            </a:pPr>
            <a:r>
              <a:rPr lang="en-US" dirty="0">
                <a:hlinkClick r:id="rId8" action="ppaction://hlinksldjump"/>
              </a:rPr>
              <a:t>A specific student: page 5</a:t>
            </a:r>
            <a:endParaRPr lang="sv-SE" dirty="0"/>
          </a:p>
        </p:txBody>
      </p:sp>
      <p:sp>
        <p:nvSpPr>
          <p:cNvPr id="17" name="Text Placeholder 6"/>
          <p:cNvSpPr txBox="1">
            <a:spLocks/>
          </p:cNvSpPr>
          <p:nvPr/>
        </p:nvSpPr>
        <p:spPr>
          <a:xfrm>
            <a:off x="777416" y="661758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18" name="Right Brace 17"/>
          <p:cNvSpPr/>
          <p:nvPr/>
        </p:nvSpPr>
        <p:spPr>
          <a:xfrm>
            <a:off x="2755392" y="7415420"/>
            <a:ext cx="241920" cy="1521316"/>
          </a:xfrm>
          <a:prstGeom prst="rightBrace">
            <a:avLst>
              <a:gd name="adj1" fmla="val 4180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19" name="Text Placeholder 6"/>
          <p:cNvSpPr txBox="1">
            <a:spLocks/>
          </p:cNvSpPr>
          <p:nvPr/>
        </p:nvSpPr>
        <p:spPr>
          <a:xfrm>
            <a:off x="2997312" y="8050678"/>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20" name="Text Placeholder 10"/>
          <p:cNvSpPr txBox="1">
            <a:spLocks/>
          </p:cNvSpPr>
          <p:nvPr/>
        </p:nvSpPr>
        <p:spPr>
          <a:xfrm>
            <a:off x="-2514" y="9391843"/>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en-GB" sz="1100" b="0" dirty="0"/>
              <a:t>Last updated: 2022-09-12</a:t>
            </a:r>
            <a:br>
              <a:rPr lang="en-GB" sz="1100" b="0" dirty="0"/>
            </a:br>
            <a:r>
              <a:rPr lang="en-GB" sz="1100" b="0" dirty="0"/>
              <a:t>Version of Ladok at the latest update: 2.0.0</a:t>
            </a:r>
          </a:p>
        </p:txBody>
      </p:sp>
      <p:pic>
        <p:nvPicPr>
          <p:cNvPr id="21" name="Picture 20"/>
          <p:cNvPicPr>
            <a:picLocks noChangeAspect="1"/>
          </p:cNvPicPr>
          <p:nvPr/>
        </p:nvPicPr>
        <p:blipFill>
          <a:blip r:embed="rId9">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pic>
        <p:nvPicPr>
          <p:cNvPr id="29" name="Picture 28"/>
          <p:cNvPicPr>
            <a:picLocks noChangeAspect="1"/>
          </p:cNvPicPr>
          <p:nvPr/>
        </p:nvPicPr>
        <p:blipFill>
          <a:blip r:embed="rId9">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488496"/>
            <a:ext cx="1062037" cy="340500"/>
          </a:xfrm>
          <a:prstGeom prst="rect">
            <a:avLst/>
          </a:prstGeom>
        </p:spPr>
      </p:pic>
    </p:spTree>
    <p:extLst>
      <p:ext uri="{BB962C8B-B14F-4D97-AF65-F5344CB8AC3E}">
        <p14:creationId xmlns:p14="http://schemas.microsoft.com/office/powerpoint/2010/main" val="127566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3EB18319-CE1C-4747-91EE-A086E92FF316}"/>
              </a:ext>
            </a:extLst>
          </p:cNvPr>
          <p:cNvPicPr>
            <a:picLocks noChangeAspect="1"/>
          </p:cNvPicPr>
          <p:nvPr/>
        </p:nvPicPr>
        <p:blipFill rotWithShape="1">
          <a:blip r:embed="rId2"/>
          <a:srcRect r="1489" b="10324"/>
          <a:stretch/>
        </p:blipFill>
        <p:spPr>
          <a:xfrm>
            <a:off x="0" y="1815774"/>
            <a:ext cx="6858000" cy="3059380"/>
          </a:xfrm>
          <a:prstGeom prst="rect">
            <a:avLst/>
          </a:prstGeom>
        </p:spPr>
      </p:pic>
      <p:pic>
        <p:nvPicPr>
          <p:cNvPr id="8" name="Bildobjekt 7">
            <a:extLst>
              <a:ext uri="{FF2B5EF4-FFF2-40B4-BE49-F238E27FC236}">
                <a16:creationId xmlns:a16="http://schemas.microsoft.com/office/drawing/2014/main" id="{BE4C4B19-C0AE-451D-B5EC-2156BED70649}"/>
              </a:ext>
            </a:extLst>
          </p:cNvPr>
          <p:cNvPicPr>
            <a:picLocks noChangeAspect="1"/>
          </p:cNvPicPr>
          <p:nvPr/>
        </p:nvPicPr>
        <p:blipFill>
          <a:blip r:embed="rId3"/>
          <a:stretch>
            <a:fillRect/>
          </a:stretch>
        </p:blipFill>
        <p:spPr>
          <a:xfrm>
            <a:off x="162942" y="5631778"/>
            <a:ext cx="6503534" cy="2959772"/>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11" name="Text Placeholder 10"/>
          <p:cNvSpPr>
            <a:spLocks noGrp="1"/>
          </p:cNvSpPr>
          <p:nvPr>
            <p:ph type="body" sz="quarter" idx="39"/>
          </p:nvPr>
        </p:nvSpPr>
        <p:spPr>
          <a:xfrm>
            <a:off x="304918" y="765089"/>
            <a:ext cx="5798999" cy="8479244"/>
          </a:xfrm>
        </p:spPr>
        <p:txBody>
          <a:bodyPr/>
          <a:lstStyle/>
          <a:p>
            <a:r>
              <a:rPr lang="en-US" dirty="0"/>
              <a:t>When you click on a module, you will see the results marked as ready on the module</a:t>
            </a:r>
          </a:p>
          <a:p>
            <a:pPr marL="228600" indent="-228600">
              <a:buFont typeface="+mj-lt"/>
              <a:buAutoNum type="arabicPeriod"/>
            </a:pPr>
            <a:r>
              <a:rPr lang="en-US" dirty="0"/>
              <a:t>Review the results and check-mark the ones to be certified</a:t>
            </a:r>
          </a:p>
          <a:p>
            <a:pPr marL="571500" lvl="1" indent="-228600">
              <a:buFont typeface="Arial" panose="020B0604020202020204" pitchFamily="34" charset="0"/>
              <a:buChar char="•"/>
            </a:pPr>
            <a:r>
              <a:rPr lang="en-US" dirty="0"/>
              <a:t>Is the result incorrect? </a:t>
            </a:r>
            <a:r>
              <a:rPr lang="en-US" dirty="0">
                <a:hlinkClick r:id="rId4" action="ppaction://hlinksldjump"/>
              </a:rPr>
              <a:t>Change or delete results BEFORE certifying</a:t>
            </a:r>
            <a:endParaRPr lang="en-US" dirty="0"/>
          </a:p>
          <a:p>
            <a:pPr marL="228600" indent="-228600">
              <a:buFont typeface="+mj-lt"/>
              <a:buAutoNum type="arabicPeriod"/>
            </a:pPr>
            <a:r>
              <a:rPr lang="en-US" dirty="0"/>
              <a:t>Click on "</a:t>
            </a:r>
            <a:r>
              <a:rPr lang="en-US" b="1" dirty="0"/>
              <a:t>Certify</a:t>
            </a:r>
            <a:r>
              <a:rPr lang="en-US" dirty="0"/>
              <a:t>".</a:t>
            </a:r>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r>
              <a:rPr lang="en-US" dirty="0"/>
              <a:t>In the dialogue box: Click on "</a:t>
            </a:r>
            <a:r>
              <a:rPr lang="en-US" b="1" dirty="0"/>
              <a:t>Certify results</a:t>
            </a:r>
            <a:r>
              <a:rPr lang="en-US" dirty="0"/>
              <a:t>": Ladok may now request that you log in again.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You are now done with the certification and thus the decision of the results is made.</a:t>
            </a:r>
          </a:p>
          <a:p>
            <a:r>
              <a:rPr lang="en-US" dirty="0"/>
              <a:t>The students are automatically notified that they have new results.</a:t>
            </a:r>
            <a:endParaRPr lang="sv-SE" dirty="0"/>
          </a:p>
        </p:txBody>
      </p:sp>
      <p:sp>
        <p:nvSpPr>
          <p:cNvPr id="4" name="Title 3"/>
          <p:cNvSpPr>
            <a:spLocks noGrp="1"/>
          </p:cNvSpPr>
          <p:nvPr>
            <p:ph type="ctrTitle"/>
          </p:nvPr>
        </p:nvSpPr>
        <p:spPr/>
        <p:txBody>
          <a:bodyPr/>
          <a:lstStyle/>
          <a:p>
            <a:r>
              <a:rPr lang="en-GB" dirty="0"/>
              <a:t>Certify results on module</a:t>
            </a:r>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2</a:t>
            </a:fld>
            <a:endParaRPr lang="sv-SE"/>
          </a:p>
        </p:txBody>
      </p:sp>
      <p:sp>
        <p:nvSpPr>
          <p:cNvPr id="16" name="Text Placeholder 6"/>
          <p:cNvSpPr txBox="1">
            <a:spLocks/>
          </p:cNvSpPr>
          <p:nvPr/>
        </p:nvSpPr>
        <p:spPr>
          <a:xfrm>
            <a:off x="6210679" y="830479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
        <p:nvSpPr>
          <p:cNvPr id="17" name="Text Placeholder 6"/>
          <p:cNvSpPr txBox="1">
            <a:spLocks/>
          </p:cNvSpPr>
          <p:nvPr/>
        </p:nvSpPr>
        <p:spPr>
          <a:xfrm>
            <a:off x="345059" y="407112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18" name="Text Placeholder 6"/>
          <p:cNvSpPr txBox="1">
            <a:spLocks/>
          </p:cNvSpPr>
          <p:nvPr/>
        </p:nvSpPr>
        <p:spPr>
          <a:xfrm>
            <a:off x="1793226" y="330954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Tree>
    <p:extLst>
      <p:ext uri="{BB962C8B-B14F-4D97-AF65-F5344CB8AC3E}">
        <p14:creationId xmlns:p14="http://schemas.microsoft.com/office/powerpoint/2010/main" val="206302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39"/>
          </p:nvPr>
        </p:nvSpPr>
        <p:spPr>
          <a:xfrm>
            <a:off x="304918" y="1857056"/>
            <a:ext cx="5898174" cy="7817525"/>
          </a:xfrm>
        </p:spPr>
        <p:txBody>
          <a:bodyPr/>
          <a:lstStyle/>
          <a:p>
            <a:r>
              <a:rPr lang="en-US" dirty="0"/>
              <a:t>When you click on an exam, you will see the results marked as ready</a:t>
            </a:r>
          </a:p>
          <a:p>
            <a:pPr marL="228600" indent="-228600">
              <a:buFont typeface="+mj-lt"/>
              <a:buAutoNum type="arabicPeriod"/>
            </a:pPr>
            <a:r>
              <a:rPr lang="en-US" dirty="0"/>
              <a:t>Review the results and mark the ones to be certified</a:t>
            </a:r>
          </a:p>
          <a:p>
            <a:pPr marL="571500" lvl="1" indent="-228600">
              <a:buFont typeface="Arial" panose="020B0604020202020204" pitchFamily="34" charset="0"/>
              <a:buChar char="•"/>
            </a:pPr>
            <a:r>
              <a:rPr lang="en-US" dirty="0"/>
              <a:t>Is the result incorrect? </a:t>
            </a:r>
            <a:r>
              <a:rPr lang="en-US" dirty="0">
                <a:hlinkClick r:id="rId2" action="ppaction://hlinksldjump"/>
              </a:rPr>
              <a:t>Change or delete results BEFORE certifying</a:t>
            </a:r>
            <a:endParaRPr lang="en-US" dirty="0"/>
          </a:p>
          <a:p>
            <a:pPr marL="228600" indent="-228600">
              <a:buFont typeface="+mj-lt"/>
              <a:buAutoNum type="arabicPeriod"/>
            </a:pPr>
            <a:r>
              <a:rPr lang="en-US" dirty="0"/>
              <a:t>Click on "</a:t>
            </a:r>
            <a:r>
              <a:rPr lang="en-US" b="1" dirty="0"/>
              <a:t>Certify</a:t>
            </a:r>
            <a:r>
              <a:rPr lang="en-US" dirty="0"/>
              <a:t>".</a:t>
            </a:r>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sz="1800" dirty="0"/>
          </a:p>
          <a:p>
            <a:pPr marL="228600" indent="-228600">
              <a:buFont typeface="+mj-lt"/>
              <a:buAutoNum type="arabicPeriod"/>
            </a:pPr>
            <a:r>
              <a:rPr lang="en-US" dirty="0"/>
              <a:t>In the dialogue box: Click on "</a:t>
            </a:r>
            <a:r>
              <a:rPr lang="en-US" b="1" dirty="0"/>
              <a:t>Certify results</a:t>
            </a:r>
            <a:r>
              <a:rPr lang="en-US" dirty="0"/>
              <a:t>": Ladok may now request that you log in again.</a:t>
            </a:r>
          </a:p>
          <a:p>
            <a:br>
              <a:rPr lang="en-US" sz="1400" dirty="0"/>
            </a:br>
            <a:endParaRPr lang="en-US" sz="1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1800" dirty="0"/>
          </a:p>
          <a:p>
            <a:r>
              <a:rPr lang="en-US" dirty="0"/>
              <a:t>You are now done with the certification and thus the decision of the results is made.</a:t>
            </a:r>
          </a:p>
          <a:p>
            <a:r>
              <a:rPr lang="en-US" dirty="0"/>
              <a:t>The students are automatically notified that they have new results.</a:t>
            </a:r>
            <a:endParaRPr lang="sv-SE" dirty="0"/>
          </a:p>
        </p:txBody>
      </p:sp>
      <p:pic>
        <p:nvPicPr>
          <p:cNvPr id="10" name="Bildobjekt 9">
            <a:extLst>
              <a:ext uri="{FF2B5EF4-FFF2-40B4-BE49-F238E27FC236}">
                <a16:creationId xmlns:a16="http://schemas.microsoft.com/office/drawing/2014/main" id="{360D0FD0-144E-4D8D-9CC6-2F661CC7AC91}"/>
              </a:ext>
            </a:extLst>
          </p:cNvPr>
          <p:cNvPicPr>
            <a:picLocks noChangeAspect="1"/>
          </p:cNvPicPr>
          <p:nvPr/>
        </p:nvPicPr>
        <p:blipFill rotWithShape="1">
          <a:blip r:embed="rId3"/>
          <a:srcRect r="4010" b="14991"/>
          <a:stretch/>
        </p:blipFill>
        <p:spPr>
          <a:xfrm>
            <a:off x="-1" y="2897495"/>
            <a:ext cx="6858001" cy="2817286"/>
          </a:xfrm>
          <a:prstGeom prst="rect">
            <a:avLst/>
          </a:prstGeom>
        </p:spPr>
      </p:pic>
      <p:pic>
        <p:nvPicPr>
          <p:cNvPr id="6" name="Bildobjekt 5">
            <a:extLst>
              <a:ext uri="{FF2B5EF4-FFF2-40B4-BE49-F238E27FC236}">
                <a16:creationId xmlns:a16="http://schemas.microsoft.com/office/drawing/2014/main" id="{6D1063E6-1D6F-4360-A162-ED78FCA937BC}"/>
              </a:ext>
            </a:extLst>
          </p:cNvPr>
          <p:cNvPicPr>
            <a:picLocks noChangeAspect="1"/>
          </p:cNvPicPr>
          <p:nvPr/>
        </p:nvPicPr>
        <p:blipFill>
          <a:blip r:embed="rId4"/>
          <a:stretch>
            <a:fillRect/>
          </a:stretch>
        </p:blipFill>
        <p:spPr>
          <a:xfrm>
            <a:off x="555231" y="6323612"/>
            <a:ext cx="5747539" cy="2618909"/>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4" name="Title 3"/>
          <p:cNvSpPr>
            <a:spLocks noGrp="1"/>
          </p:cNvSpPr>
          <p:nvPr>
            <p:ph type="ctrTitle"/>
          </p:nvPr>
        </p:nvSpPr>
        <p:spPr/>
        <p:txBody>
          <a:bodyPr/>
          <a:lstStyle/>
          <a:p>
            <a:r>
              <a:rPr lang="en-GB" dirty="0"/>
              <a:t>Certify results on an examination</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3</a:t>
            </a:fld>
            <a:endParaRPr lang="sv-SE"/>
          </a:p>
        </p:txBody>
      </p:sp>
      <p:sp>
        <p:nvSpPr>
          <p:cNvPr id="32" name="Rectangle 31"/>
          <p:cNvSpPr/>
          <p:nvPr/>
        </p:nvSpPr>
        <p:spPr>
          <a:xfrm>
            <a:off x="4140200" y="3576256"/>
            <a:ext cx="2547915" cy="534977"/>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tx1"/>
                </a:solidFill>
                <a:latin typeface="Arial" panose="020B0604020202020204" pitchFamily="34" charset="0"/>
                <a:cs typeface="Arial" panose="020B0604020202020204" pitchFamily="34" charset="0"/>
              </a:rPr>
              <a:t>The course(s) and module(s) to which the examination concerns. It is this module that the result is reported on. </a:t>
            </a:r>
            <a:endParaRPr lang="sv-SE" sz="1050" dirty="0">
              <a:solidFill>
                <a:schemeClr val="tx1"/>
              </a:solidFill>
              <a:latin typeface="Arial" panose="020B0604020202020204" pitchFamily="34" charset="0"/>
              <a:cs typeface="Arial" panose="020B0604020202020204" pitchFamily="34" charset="0"/>
            </a:endParaRPr>
          </a:p>
        </p:txBody>
      </p:sp>
      <p:cxnSp>
        <p:nvCxnSpPr>
          <p:cNvPr id="33" name="Straight Arrow Connector 32"/>
          <p:cNvCxnSpPr>
            <a:stCxn id="32" idx="1"/>
          </p:cNvCxnSpPr>
          <p:nvPr/>
        </p:nvCxnSpPr>
        <p:spPr>
          <a:xfrm flipH="1" flipV="1">
            <a:off x="3680936" y="3464717"/>
            <a:ext cx="459264" cy="379028"/>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36" name="Text Placeholder 6"/>
          <p:cNvSpPr txBox="1">
            <a:spLocks/>
          </p:cNvSpPr>
          <p:nvPr/>
        </p:nvSpPr>
        <p:spPr>
          <a:xfrm>
            <a:off x="348461" y="513283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37" name="Text Placeholder 6"/>
          <p:cNvSpPr txBox="1">
            <a:spLocks/>
          </p:cNvSpPr>
          <p:nvPr/>
        </p:nvSpPr>
        <p:spPr>
          <a:xfrm>
            <a:off x="1662911" y="431921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20" name="Rectangle 19"/>
          <p:cNvSpPr/>
          <p:nvPr/>
        </p:nvSpPr>
        <p:spPr>
          <a:xfrm>
            <a:off x="397853" y="910516"/>
            <a:ext cx="5976854" cy="740885"/>
          </a:xfrm>
          <a:prstGeom prst="rect">
            <a:avLst/>
          </a:prstGeom>
          <a:solidFill>
            <a:schemeClr val="bg1">
              <a:lumMod val="95000"/>
            </a:schemeClr>
          </a:solidFill>
          <a:ln w="6350">
            <a:solidFill>
              <a:schemeClr val="bg1">
                <a:lumMod val="75000"/>
              </a:schemeClr>
            </a:solidFill>
          </a:ln>
        </p:spPr>
        <p:txBody>
          <a:bodyPr lIns="144000" tIns="90000" bIns="90000" anchor="t">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00"/>
              </a:spcAft>
            </a:pPr>
            <a:r>
              <a:rPr lang="en-US" sz="1100" b="1" dirty="0">
                <a:latin typeface="Arial" panose="020B0604020202020204" pitchFamily="34" charset="0"/>
                <a:cs typeface="Arial" panose="020B0604020202020204" pitchFamily="34" charset="0"/>
              </a:rPr>
              <a:t>Exam result = Module result</a:t>
            </a:r>
          </a:p>
          <a:p>
            <a:pPr>
              <a:spcAft>
                <a:spcPts val="400"/>
              </a:spcAft>
            </a:pPr>
            <a:r>
              <a:rPr lang="en-US" sz="1100" dirty="0">
                <a:latin typeface="Arial" panose="020B0604020202020204" pitchFamily="34" charset="0"/>
                <a:cs typeface="Arial" panose="020B0604020202020204" pitchFamily="34" charset="0"/>
              </a:rPr>
              <a:t>The exam that is set up in Ladok always concerns a module. When you report results on the exam, it is the grades on the module that are set.</a:t>
            </a:r>
            <a:endParaRPr lang="sv-SE" sz="1100" dirty="0">
              <a:latin typeface="Arial" panose="020B0604020202020204" pitchFamily="34" charset="0"/>
              <a:cs typeface="Arial" panose="020B0604020202020204" pitchFamily="34" charset="0"/>
            </a:endParaRPr>
          </a:p>
        </p:txBody>
      </p:sp>
      <p:sp>
        <p:nvSpPr>
          <p:cNvPr id="21" name="Oval 20"/>
          <p:cNvSpPr/>
          <p:nvPr/>
        </p:nvSpPr>
        <p:spPr>
          <a:xfrm>
            <a:off x="304918" y="820170"/>
            <a:ext cx="200106" cy="200106"/>
          </a:xfrm>
          <a:prstGeom prst="ellipse">
            <a:avLst/>
          </a:prstGeom>
          <a:solidFill>
            <a:srgbClr val="C00000"/>
          </a:solidFill>
          <a:ln>
            <a:solidFill>
              <a:srgbClr val="92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1400" b="1" dirty="0"/>
              <a:t>i</a:t>
            </a:r>
          </a:p>
        </p:txBody>
      </p:sp>
      <p:sp>
        <p:nvSpPr>
          <p:cNvPr id="17" name="Text Placeholder 6"/>
          <p:cNvSpPr txBox="1">
            <a:spLocks/>
          </p:cNvSpPr>
          <p:nvPr/>
        </p:nvSpPr>
        <p:spPr>
          <a:xfrm>
            <a:off x="5905646" y="868095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Tree>
    <p:extLst>
      <p:ext uri="{BB962C8B-B14F-4D97-AF65-F5344CB8AC3E}">
        <p14:creationId xmlns:p14="http://schemas.microsoft.com/office/powerpoint/2010/main" val="3588005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 5">
            <a:extLst>
              <a:ext uri="{FF2B5EF4-FFF2-40B4-BE49-F238E27FC236}">
                <a16:creationId xmlns:a16="http://schemas.microsoft.com/office/drawing/2014/main" id="{06FB7B20-2F4C-48C3-92A9-662EC088809C}"/>
              </a:ext>
            </a:extLst>
          </p:cNvPr>
          <p:cNvGrpSpPr/>
          <p:nvPr/>
        </p:nvGrpSpPr>
        <p:grpSpPr>
          <a:xfrm>
            <a:off x="0" y="2095160"/>
            <a:ext cx="6858000" cy="3092293"/>
            <a:chOff x="0" y="2095160"/>
            <a:chExt cx="6858000" cy="3092293"/>
          </a:xfrm>
        </p:grpSpPr>
        <p:pic>
          <p:nvPicPr>
            <p:cNvPr id="8" name="Bildobjekt 7">
              <a:extLst>
                <a:ext uri="{FF2B5EF4-FFF2-40B4-BE49-F238E27FC236}">
                  <a16:creationId xmlns:a16="http://schemas.microsoft.com/office/drawing/2014/main" id="{9E5C8E98-BDD1-470F-9635-78460D731CEF}"/>
                </a:ext>
              </a:extLst>
            </p:cNvPr>
            <p:cNvPicPr>
              <a:picLocks noChangeAspect="1"/>
            </p:cNvPicPr>
            <p:nvPr/>
          </p:nvPicPr>
          <p:blipFill rotWithShape="1">
            <a:blip r:embed="rId2"/>
            <a:srcRect r="8909"/>
            <a:stretch/>
          </p:blipFill>
          <p:spPr>
            <a:xfrm>
              <a:off x="0" y="2095160"/>
              <a:ext cx="6858000" cy="3092293"/>
            </a:xfrm>
            <a:prstGeom prst="rect">
              <a:avLst/>
            </a:prstGeom>
          </p:spPr>
        </p:pic>
        <p:pic>
          <p:nvPicPr>
            <p:cNvPr id="5" name="Bildobjekt 4">
              <a:extLst>
                <a:ext uri="{FF2B5EF4-FFF2-40B4-BE49-F238E27FC236}">
                  <a16:creationId xmlns:a16="http://schemas.microsoft.com/office/drawing/2014/main" id="{C1212D37-27C1-45ED-AC2D-2FEA5C700728}"/>
                </a:ext>
              </a:extLst>
            </p:cNvPr>
            <p:cNvPicPr>
              <a:picLocks noChangeAspect="1"/>
            </p:cNvPicPr>
            <p:nvPr/>
          </p:nvPicPr>
          <p:blipFill>
            <a:blip r:embed="rId3"/>
            <a:stretch>
              <a:fillRect/>
            </a:stretch>
          </p:blipFill>
          <p:spPr>
            <a:xfrm>
              <a:off x="5437624" y="3429298"/>
              <a:ext cx="1420376" cy="253401"/>
            </a:xfrm>
            <a:prstGeom prst="rect">
              <a:avLst/>
            </a:prstGeom>
          </p:spPr>
        </p:pic>
      </p:grpSp>
      <p:sp>
        <p:nvSpPr>
          <p:cNvPr id="11" name="Text Placeholder 10"/>
          <p:cNvSpPr>
            <a:spLocks noGrp="1"/>
          </p:cNvSpPr>
          <p:nvPr>
            <p:ph type="body" sz="quarter" idx="39"/>
          </p:nvPr>
        </p:nvSpPr>
        <p:spPr>
          <a:xfrm>
            <a:off x="304918" y="765089"/>
            <a:ext cx="5798999" cy="7632859"/>
          </a:xfrm>
        </p:spPr>
        <p:txBody>
          <a:bodyPr/>
          <a:lstStyle/>
          <a:p>
            <a:r>
              <a:rPr lang="en-US" dirty="0"/>
              <a:t>When you have clicked on "Results on course", you will see the results marked as ready listed together with the students' results on the course modules.</a:t>
            </a:r>
          </a:p>
          <a:p>
            <a:pPr marL="228600" indent="-228600">
              <a:buFont typeface="+mj-lt"/>
              <a:buAutoNum type="arabicPeriod"/>
            </a:pPr>
            <a:r>
              <a:rPr lang="en-US" dirty="0"/>
              <a:t>Review the results and mark the ones to be certified</a:t>
            </a:r>
          </a:p>
          <a:p>
            <a:pPr marL="571500" lvl="1" indent="-228600">
              <a:buFont typeface="Arial" panose="020B0604020202020204" pitchFamily="34" charset="0"/>
              <a:buChar char="•"/>
            </a:pPr>
            <a:r>
              <a:rPr lang="en-US" dirty="0"/>
              <a:t>Is the result incorrect? </a:t>
            </a:r>
            <a:r>
              <a:rPr lang="en-US" dirty="0">
                <a:hlinkClick r:id="rId4" action="ppaction://hlinksldjump"/>
              </a:rPr>
              <a:t>Change or delete results BEFORE certifying</a:t>
            </a:r>
            <a:endParaRPr lang="en-US" dirty="0"/>
          </a:p>
          <a:p>
            <a:pPr marL="228600" indent="-228600">
              <a:buFont typeface="+mj-lt"/>
              <a:buAutoNum type="arabicPeriod"/>
            </a:pPr>
            <a:r>
              <a:rPr lang="en-US" dirty="0"/>
              <a:t>Click on "</a:t>
            </a:r>
            <a:r>
              <a:rPr lang="en-US" b="1" dirty="0"/>
              <a:t>Certify</a:t>
            </a:r>
            <a:r>
              <a:rPr lang="en-US" dirty="0"/>
              <a:t>".</a:t>
            </a:r>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endParaRPr lang="en-US" sz="600" dirty="0"/>
          </a:p>
          <a:p>
            <a:pPr marL="228600" indent="-228600">
              <a:buFont typeface="+mj-lt"/>
              <a:buAutoNum type="arabicPeriod"/>
            </a:pPr>
            <a:r>
              <a:rPr lang="en-US" dirty="0"/>
              <a:t>In the dialogue box: Click on "</a:t>
            </a:r>
            <a:r>
              <a:rPr lang="en-US" b="1" dirty="0"/>
              <a:t>Certify results</a:t>
            </a:r>
            <a:r>
              <a:rPr lang="en-US" dirty="0"/>
              <a:t>": Ladok may now request that you log in again.</a:t>
            </a:r>
            <a:endParaRPr lang="en-US" sz="1800" dirty="0"/>
          </a:p>
          <a:p>
            <a:r>
              <a:rPr lang="en-US" dirty="0"/>
              <a:t>You are now done with the certification and thus the decision of the results is made.</a:t>
            </a:r>
          </a:p>
          <a:p>
            <a:r>
              <a:rPr lang="en-US" dirty="0"/>
              <a:t>The students are automatically notified that they have new results.</a:t>
            </a:r>
            <a:endParaRPr lang="sv-SE" dirty="0"/>
          </a:p>
          <a:p>
            <a:endParaRPr lang="sv-SE" dirty="0"/>
          </a:p>
        </p:txBody>
      </p:sp>
      <p:sp>
        <p:nvSpPr>
          <p:cNvPr id="39" name="Rectangle 38"/>
          <p:cNvSpPr/>
          <p:nvPr/>
        </p:nvSpPr>
        <p:spPr>
          <a:xfrm>
            <a:off x="27567" y="2057472"/>
            <a:ext cx="6823669" cy="1400407"/>
          </a:xfrm>
          <a:prstGeom prst="rect">
            <a:avLst/>
          </a:prstGeom>
          <a:solidFill>
            <a:srgbClr val="FFFFFF">
              <a:alpha val="4117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 name="Title 3"/>
          <p:cNvSpPr>
            <a:spLocks noGrp="1"/>
          </p:cNvSpPr>
          <p:nvPr>
            <p:ph type="ctrTitle"/>
          </p:nvPr>
        </p:nvSpPr>
        <p:spPr/>
        <p:txBody>
          <a:bodyPr/>
          <a:lstStyle/>
          <a:p>
            <a:r>
              <a:rPr lang="en-GB" dirty="0"/>
              <a:t>Certify results on the entire course</a:t>
            </a:r>
          </a:p>
        </p:txBody>
      </p:sp>
      <p:sp>
        <p:nvSpPr>
          <p:cNvPr id="3" name="Slide Number Placeholder 2"/>
          <p:cNvSpPr>
            <a:spLocks noGrp="1"/>
          </p:cNvSpPr>
          <p:nvPr>
            <p:ph type="sldNum" sz="quarter" idx="40"/>
          </p:nvPr>
        </p:nvSpPr>
        <p:spPr/>
        <p:txBody>
          <a:bodyPr/>
          <a:lstStyle/>
          <a:p>
            <a:fld id="{F3F4DCA2-53CA-48AF-BF1A-13BEFD9BD817}" type="slidenum">
              <a:rPr lang="sv-SE" smtClean="0"/>
              <a:pPr/>
              <a:t>4</a:t>
            </a:fld>
            <a:endParaRPr lang="sv-SE"/>
          </a:p>
        </p:txBody>
      </p:sp>
      <p:sp>
        <p:nvSpPr>
          <p:cNvPr id="20" name="Text Placeholder 6"/>
          <p:cNvSpPr txBox="1">
            <a:spLocks/>
          </p:cNvSpPr>
          <p:nvPr/>
        </p:nvSpPr>
        <p:spPr>
          <a:xfrm>
            <a:off x="314965" y="451391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21" name="Text Placeholder 6"/>
          <p:cNvSpPr txBox="1">
            <a:spLocks/>
          </p:cNvSpPr>
          <p:nvPr/>
        </p:nvSpPr>
        <p:spPr>
          <a:xfrm>
            <a:off x="1626777" y="352389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17" name="Rectangle 16"/>
          <p:cNvSpPr/>
          <p:nvPr/>
        </p:nvSpPr>
        <p:spPr>
          <a:xfrm>
            <a:off x="160195" y="5397238"/>
            <a:ext cx="2637841" cy="803278"/>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Arial" panose="020B0604020202020204" pitchFamily="34" charset="0"/>
                <a:cs typeface="Arial" panose="020B0604020202020204" pitchFamily="34" charset="0"/>
              </a:rPr>
              <a:t>“CRED.“</a:t>
            </a:r>
          </a:p>
          <a:p>
            <a:r>
              <a:rPr lang="en-US" sz="1000" dirty="0">
                <a:solidFill>
                  <a:schemeClr val="tx1"/>
                </a:solidFill>
                <a:latin typeface="Arial" panose="020B0604020202020204" pitchFamily="34" charset="0"/>
                <a:cs typeface="Arial" panose="020B0604020202020204" pitchFamily="34" charset="0"/>
              </a:rPr>
              <a:t>If all or parts of the module have been credited, “CRED" is displayed. Click on the text to see more information.</a:t>
            </a:r>
            <a:endParaRPr lang="sv-SE" sz="1000" dirty="0">
              <a:solidFill>
                <a:schemeClr val="tx1"/>
              </a:solidFill>
              <a:latin typeface="Arial" panose="020B0604020202020204" pitchFamily="34" charset="0"/>
              <a:cs typeface="Arial" panose="020B0604020202020204" pitchFamily="34" charset="0"/>
            </a:endParaRPr>
          </a:p>
        </p:txBody>
      </p:sp>
      <p:cxnSp>
        <p:nvCxnSpPr>
          <p:cNvPr id="18" name="Straight Arrow Connector 17"/>
          <p:cNvCxnSpPr>
            <a:cxnSpLocks/>
          </p:cNvCxnSpPr>
          <p:nvPr/>
        </p:nvCxnSpPr>
        <p:spPr>
          <a:xfrm flipV="1">
            <a:off x="2312223" y="4508762"/>
            <a:ext cx="801525" cy="888476"/>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19" name="Text Placeholder 8"/>
          <p:cNvSpPr txBox="1">
            <a:spLocks/>
          </p:cNvSpPr>
          <p:nvPr/>
        </p:nvSpPr>
        <p:spPr>
          <a:xfrm>
            <a:off x="2911080" y="5384462"/>
            <a:ext cx="3848882" cy="1189726"/>
          </a:xfrm>
          <a:prstGeom prst="rect">
            <a:avLst/>
          </a:prstGeom>
          <a:solidFill>
            <a:schemeClr val="bg1"/>
          </a:solidFill>
          <a:ln>
            <a:solidFill>
              <a:schemeClr val="tx1"/>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Aft>
                <a:spcPts val="300"/>
              </a:spcAft>
            </a:pPr>
            <a:r>
              <a:rPr lang="en-US" sz="1050" b="1" dirty="0"/>
              <a:t>“EXCLUDED“</a:t>
            </a:r>
          </a:p>
          <a:p>
            <a:pPr>
              <a:spcAft>
                <a:spcPts val="300"/>
              </a:spcAft>
            </a:pPr>
            <a:r>
              <a:rPr lang="en-US" sz="1050" dirty="0"/>
              <a:t>If a module is marked with “Excluded", it means that the student has received results from different course versions (with different set of modules). Click on the student's personal identity number to see a summary of the student's results.</a:t>
            </a:r>
            <a:endParaRPr lang="sv-SE" sz="1050" dirty="0"/>
          </a:p>
        </p:txBody>
      </p:sp>
      <p:cxnSp>
        <p:nvCxnSpPr>
          <p:cNvPr id="22" name="Straight Arrow Connector 21"/>
          <p:cNvCxnSpPr>
            <a:cxnSpLocks/>
          </p:cNvCxnSpPr>
          <p:nvPr/>
        </p:nvCxnSpPr>
        <p:spPr>
          <a:xfrm flipH="1" flipV="1">
            <a:off x="4241276" y="4333595"/>
            <a:ext cx="257572" cy="1050867"/>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
        <p:nvSpPr>
          <p:cNvPr id="25" name="Rectangle 24"/>
          <p:cNvSpPr/>
          <p:nvPr/>
        </p:nvSpPr>
        <p:spPr>
          <a:xfrm>
            <a:off x="3652715" y="2266057"/>
            <a:ext cx="3046303" cy="809700"/>
          </a:xfrm>
          <a:prstGeom prst="rect">
            <a:avLst/>
          </a:prstGeom>
          <a:solidFill>
            <a:schemeClr val="bg1"/>
          </a:solidFill>
          <a:ln>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latin typeface="Arial" panose="020B0604020202020204" pitchFamily="34" charset="0"/>
                <a:cs typeface="Arial" panose="020B0604020202020204" pitchFamily="34" charset="0"/>
              </a:rPr>
              <a:t>Show / Hide columns</a:t>
            </a:r>
          </a:p>
          <a:p>
            <a:r>
              <a:rPr lang="en-US" sz="1000" dirty="0">
                <a:solidFill>
                  <a:schemeClr val="tx1"/>
                </a:solidFill>
                <a:latin typeface="Arial" panose="020B0604020202020204" pitchFamily="34" charset="0"/>
                <a:cs typeface="Arial" panose="020B0604020202020204" pitchFamily="34" charset="0"/>
              </a:rPr>
              <a:t>You can control which columns are displayed, click on "Customize columns" to e.g. hide modules that are not relevant to you now.</a:t>
            </a:r>
            <a:endParaRPr lang="sv-SE" sz="1000" dirty="0">
              <a:solidFill>
                <a:schemeClr val="tx1"/>
              </a:solidFill>
              <a:latin typeface="Arial" panose="020B0604020202020204" pitchFamily="34" charset="0"/>
              <a:cs typeface="Arial" panose="020B0604020202020204" pitchFamily="34" charset="0"/>
            </a:endParaRPr>
          </a:p>
        </p:txBody>
      </p:sp>
      <p:cxnSp>
        <p:nvCxnSpPr>
          <p:cNvPr id="30" name="Straight Arrow Connector 29"/>
          <p:cNvCxnSpPr>
            <a:cxnSpLocks/>
          </p:cNvCxnSpPr>
          <p:nvPr/>
        </p:nvCxnSpPr>
        <p:spPr>
          <a:xfrm>
            <a:off x="5676900" y="3061467"/>
            <a:ext cx="343106" cy="396412"/>
          </a:xfrm>
          <a:prstGeom prst="straightConnector1">
            <a:avLst/>
          </a:prstGeom>
          <a:ln>
            <a:solidFill>
              <a:schemeClr val="tx1">
                <a:lumMod val="65000"/>
                <a:lumOff val="35000"/>
              </a:schemeClr>
            </a:solidFill>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72429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sv-SE" dirty="0" err="1"/>
              <a:t>Certify</a:t>
            </a:r>
            <a:r>
              <a:rPr lang="sv-SE" dirty="0"/>
              <a:t> </a:t>
            </a:r>
            <a:r>
              <a:rPr lang="sv-SE" dirty="0" err="1"/>
              <a:t>results</a:t>
            </a:r>
            <a:r>
              <a:rPr lang="sv-SE" dirty="0"/>
              <a:t> for a </a:t>
            </a:r>
            <a:r>
              <a:rPr lang="sv-SE" dirty="0" err="1"/>
              <a:t>specific</a:t>
            </a:r>
            <a:r>
              <a:rPr lang="sv-SE" dirty="0"/>
              <a:t> student</a:t>
            </a:r>
          </a:p>
        </p:txBody>
      </p:sp>
      <p:sp>
        <p:nvSpPr>
          <p:cNvPr id="12" name="Text Placeholder 10"/>
          <p:cNvSpPr>
            <a:spLocks noGrp="1"/>
          </p:cNvSpPr>
          <p:nvPr>
            <p:ph type="body" sz="quarter" idx="39"/>
          </p:nvPr>
        </p:nvSpPr>
        <p:spPr>
          <a:xfrm>
            <a:off x="304918" y="765089"/>
            <a:ext cx="5798999" cy="8517716"/>
          </a:xfrm>
        </p:spPr>
        <p:txBody>
          <a:bodyPr/>
          <a:lstStyle/>
          <a:p>
            <a:r>
              <a:rPr lang="en-US" dirty="0"/>
              <a:t>When you click on a student's name and personal identity number on the home page, you will be re-directed to a page where you can handle that particular student’s result on the course. This may by either a new result or a changed result you need to certify.</a:t>
            </a:r>
          </a:p>
          <a:p>
            <a:r>
              <a:rPr lang="en-US" dirty="0"/>
              <a:t>The result that you need to handle is marked in yellow.</a:t>
            </a:r>
          </a:p>
          <a:p>
            <a:pPr>
              <a:spcAft>
                <a:spcPts val="300"/>
              </a:spcAft>
            </a:pPr>
            <a:endParaRPr lang="en-US" sz="1400" b="1" dirty="0"/>
          </a:p>
          <a:p>
            <a:pPr>
              <a:spcAft>
                <a:spcPts val="300"/>
              </a:spcAft>
            </a:pPr>
            <a:r>
              <a:rPr lang="en-US" sz="1400" b="1" dirty="0"/>
              <a:t>Certify a new result</a:t>
            </a:r>
          </a:p>
          <a:p>
            <a:r>
              <a:rPr lang="en-US" dirty="0"/>
              <a:t>The grade and examination date (and any other information e.g. title or exam points) are shown in the row of the module.</a:t>
            </a:r>
          </a:p>
          <a:p>
            <a:pPr marL="190500" indent="-171450">
              <a:buFont typeface="Arial" panose="020B0604020202020204" pitchFamily="34" charset="0"/>
              <a:buChar char="•"/>
            </a:pPr>
            <a:r>
              <a:rPr lang="en-US" dirty="0"/>
              <a:t>Click on </a:t>
            </a:r>
            <a:r>
              <a:rPr lang="en-US" b="1" dirty="0"/>
              <a:t>Certify </a:t>
            </a:r>
            <a:r>
              <a:rPr lang="en-US" dirty="0"/>
              <a:t>to certify the result Ladok may request that you log in again.</a:t>
            </a:r>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r>
              <a:rPr lang="en-US" b="1" dirty="0"/>
              <a:t>Reject the result </a:t>
            </a:r>
            <a:r>
              <a:rPr lang="en-US" dirty="0"/>
              <a:t>by clicking ”Options” → ”Remove marked as ready”.</a:t>
            </a:r>
            <a:endParaRPr lang="en-US" b="1" dirty="0"/>
          </a:p>
          <a:p>
            <a:pPr marL="190500" indent="-171450">
              <a:buFont typeface="Arial" panose="020B0604020202020204" pitchFamily="34" charset="0"/>
              <a:buChar char="•"/>
            </a:pPr>
            <a:r>
              <a:rPr lang="en-US" b="1" dirty="0"/>
              <a:t>Change the grade, date </a:t>
            </a:r>
            <a:r>
              <a:rPr lang="en-US" dirty="0"/>
              <a:t>or any other information that is faulty by writing the new information in the row for the module. Save and then certify the result.</a:t>
            </a:r>
          </a:p>
          <a:p>
            <a:pPr marL="190500" indent="-171450">
              <a:buFont typeface="Arial" panose="020B0604020202020204" pitchFamily="34" charset="0"/>
              <a:buChar char="•"/>
            </a:pPr>
            <a:endParaRPr lang="sv-SE" dirty="0"/>
          </a:p>
          <a:p>
            <a:pPr marL="190500" indent="-171450">
              <a:buFont typeface="Arial" panose="020B0604020202020204" pitchFamily="34" charset="0"/>
              <a:buChar char="•"/>
            </a:pPr>
            <a:endParaRPr lang="sv-SE" dirty="0"/>
          </a:p>
          <a:p>
            <a:pPr>
              <a:spcAft>
                <a:spcPts val="300"/>
              </a:spcAft>
            </a:pPr>
            <a:r>
              <a:rPr lang="en-US" sz="1400" b="1" dirty="0"/>
              <a:t>Certify a changed result</a:t>
            </a:r>
          </a:p>
          <a:p>
            <a:r>
              <a:rPr lang="en-US" dirty="0"/>
              <a:t>You will see the result that the student received previously. Underneath, in brighter yellow, you will see the changed result that needs to be certified.</a:t>
            </a:r>
          </a:p>
          <a:p>
            <a:pPr marL="190500" indent="-171450">
              <a:buFont typeface="Arial" panose="020B0604020202020204" pitchFamily="34" charset="0"/>
              <a:buChar char="•"/>
            </a:pPr>
            <a:r>
              <a:rPr lang="en-US" dirty="0"/>
              <a:t>Click on </a:t>
            </a:r>
            <a:r>
              <a:rPr lang="en-US" b="1" dirty="0"/>
              <a:t>Certify </a:t>
            </a:r>
            <a:r>
              <a:rPr lang="en-US" dirty="0"/>
              <a:t>to certify the result Ladok may request that you log in again.</a:t>
            </a:r>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endParaRPr lang="en-US" dirty="0"/>
          </a:p>
          <a:p>
            <a:pPr marL="190500" indent="-171450">
              <a:buFont typeface="Arial" panose="020B0604020202020204" pitchFamily="34" charset="0"/>
              <a:buChar char="•"/>
            </a:pPr>
            <a:r>
              <a:rPr lang="en-US" b="1" dirty="0"/>
              <a:t>Reject the result </a:t>
            </a:r>
            <a:r>
              <a:rPr lang="en-US" dirty="0"/>
              <a:t>by clicking ”Options” → ”Remove marked as ready”.</a:t>
            </a:r>
            <a:endParaRPr lang="en-US" b="1" dirty="0"/>
          </a:p>
        </p:txBody>
      </p:sp>
      <p:sp>
        <p:nvSpPr>
          <p:cNvPr id="27"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5</a:t>
            </a:fld>
            <a:endParaRPr lang="sv-SE"/>
          </a:p>
        </p:txBody>
      </p:sp>
      <p:pic>
        <p:nvPicPr>
          <p:cNvPr id="28" name="Picture 27"/>
          <p:cNvPicPr>
            <a:picLocks noChangeAspect="1"/>
          </p:cNvPicPr>
          <p:nvPr/>
        </p:nvPicPr>
        <p:blipFill>
          <a:blip r:embed="rId2"/>
          <a:stretch>
            <a:fillRect/>
          </a:stretch>
        </p:blipFill>
        <p:spPr>
          <a:xfrm>
            <a:off x="0" y="2812282"/>
            <a:ext cx="6858000" cy="1617335"/>
          </a:xfrm>
          <a:prstGeom prst="rect">
            <a:avLst/>
          </a:prstGeom>
        </p:spPr>
      </p:pic>
      <p:sp>
        <p:nvSpPr>
          <p:cNvPr id="29" name="Text Placeholder 7"/>
          <p:cNvSpPr txBox="1">
            <a:spLocks/>
          </p:cNvSpPr>
          <p:nvPr/>
        </p:nvSpPr>
        <p:spPr>
          <a:xfrm>
            <a:off x="0" y="2812282"/>
            <a:ext cx="6858000" cy="456506"/>
          </a:xfrm>
          <a:prstGeom prst="rect">
            <a:avLst/>
          </a:prstGeom>
          <a:solidFill>
            <a:srgbClr val="FFFFFF">
              <a:alpha val="23137"/>
            </a:srgbClr>
          </a:solidFill>
          <a:ln>
            <a:no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cxnSp>
        <p:nvCxnSpPr>
          <p:cNvPr id="30" name="Straight Arrow Connector 29"/>
          <p:cNvCxnSpPr/>
          <p:nvPr/>
        </p:nvCxnSpPr>
        <p:spPr>
          <a:xfrm>
            <a:off x="1492250" y="2736091"/>
            <a:ext cx="165100" cy="5326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V="1">
            <a:off x="4961886" y="4323591"/>
            <a:ext cx="615954" cy="3492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34" name="Picture 33"/>
          <p:cNvPicPr>
            <a:picLocks noChangeAspect="1"/>
          </p:cNvPicPr>
          <p:nvPr/>
        </p:nvPicPr>
        <p:blipFill>
          <a:blip r:embed="rId3"/>
          <a:stretch>
            <a:fillRect/>
          </a:stretch>
        </p:blipFill>
        <p:spPr>
          <a:xfrm>
            <a:off x="0" y="6876073"/>
            <a:ext cx="6858000" cy="1827544"/>
          </a:xfrm>
          <a:prstGeom prst="rect">
            <a:avLst/>
          </a:prstGeom>
        </p:spPr>
      </p:pic>
      <p:sp>
        <p:nvSpPr>
          <p:cNvPr id="35" name="Text Placeholder 7"/>
          <p:cNvSpPr txBox="1">
            <a:spLocks/>
          </p:cNvSpPr>
          <p:nvPr/>
        </p:nvSpPr>
        <p:spPr>
          <a:xfrm>
            <a:off x="0" y="6870268"/>
            <a:ext cx="6858000" cy="456506"/>
          </a:xfrm>
          <a:prstGeom prst="rect">
            <a:avLst/>
          </a:prstGeom>
          <a:solidFill>
            <a:srgbClr val="FFFFFF">
              <a:alpha val="23137"/>
            </a:srgbClr>
          </a:solidFill>
          <a:ln>
            <a:no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cxnSp>
        <p:nvCxnSpPr>
          <p:cNvPr id="36" name="Straight Arrow Connector 35"/>
          <p:cNvCxnSpPr/>
          <p:nvPr/>
        </p:nvCxnSpPr>
        <p:spPr>
          <a:xfrm>
            <a:off x="1492250" y="6794077"/>
            <a:ext cx="165100" cy="5326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flipV="1">
            <a:off x="4884420" y="8381578"/>
            <a:ext cx="693420" cy="5836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35522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D4C1D25E-9662-43AE-ACEB-7E3CADEF3041}"/>
              </a:ext>
            </a:extLst>
          </p:cNvPr>
          <p:cNvPicPr>
            <a:picLocks noChangeAspect="1"/>
          </p:cNvPicPr>
          <p:nvPr/>
        </p:nvPicPr>
        <p:blipFill rotWithShape="1">
          <a:blip r:embed="rId2"/>
          <a:srcRect l="1112" t="30903"/>
          <a:stretch/>
        </p:blipFill>
        <p:spPr>
          <a:xfrm>
            <a:off x="-1" y="2462931"/>
            <a:ext cx="6858001" cy="2875158"/>
          </a:xfrm>
          <a:prstGeom prst="rect">
            <a:avLst/>
          </a:prstGeom>
        </p:spPr>
      </p:pic>
      <p:sp>
        <p:nvSpPr>
          <p:cNvPr id="11" name="Text Placeholder 10"/>
          <p:cNvSpPr>
            <a:spLocks noGrp="1"/>
          </p:cNvSpPr>
          <p:nvPr>
            <p:ph type="body" sz="quarter" idx="39"/>
          </p:nvPr>
        </p:nvSpPr>
        <p:spPr>
          <a:xfrm>
            <a:off x="304918" y="765089"/>
            <a:ext cx="5798999" cy="6771084"/>
          </a:xfrm>
        </p:spPr>
        <p:txBody>
          <a:bodyPr/>
          <a:lstStyle/>
          <a:p>
            <a:r>
              <a:rPr lang="en-US" sz="1400" b="1" dirty="0"/>
              <a:t>Change the result BEFORE you certify</a:t>
            </a:r>
          </a:p>
          <a:p>
            <a:r>
              <a:rPr lang="en-US" dirty="0"/>
              <a:t>If any of the results marked as ready are incorrect, you can change them before certifying.</a:t>
            </a:r>
          </a:p>
          <a:p>
            <a:pPr marL="228600" indent="-228600">
              <a:buFont typeface="+mj-lt"/>
              <a:buAutoNum type="arabicPeriod"/>
            </a:pPr>
            <a:r>
              <a:rPr lang="en-US" dirty="0"/>
              <a:t>Stay in the "Certify" tab and select another grade / examination date for the student in the list.</a:t>
            </a:r>
          </a:p>
          <a:p>
            <a:pPr marL="228600" indent="-228600">
              <a:buFont typeface="+mj-lt"/>
              <a:buAutoNum type="arabicPeriod"/>
            </a:pPr>
            <a:r>
              <a:rPr lang="en-US" dirty="0"/>
              <a:t>Click on "</a:t>
            </a:r>
            <a:r>
              <a:rPr lang="en-US" b="1" dirty="0"/>
              <a:t>Save</a:t>
            </a:r>
            <a:r>
              <a:rPr lang="en-US" dirty="0"/>
              <a:t>".</a:t>
            </a:r>
          </a:p>
          <a:p>
            <a:r>
              <a:rPr lang="en-US" dirty="0"/>
              <a:t>The change is saved and the result is now ready to be certified.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sz="1400" b="1" dirty="0"/>
              <a:t>Remove marking as ready</a:t>
            </a:r>
          </a:p>
          <a:p>
            <a:r>
              <a:rPr lang="en-US" dirty="0"/>
              <a:t>If any of the students who have a clear mark should not have a result at all, you can reject it by removing the marking as ready.</a:t>
            </a:r>
          </a:p>
          <a:p>
            <a:pPr marL="228600" indent="-228600">
              <a:buFont typeface="+mj-lt"/>
              <a:buAutoNum type="arabicPeriod"/>
            </a:pPr>
            <a:r>
              <a:rPr lang="en-US" dirty="0"/>
              <a:t>Stay in the "Certify" tab and select the result you want to delete</a:t>
            </a:r>
          </a:p>
          <a:p>
            <a:pPr marL="228600" indent="-228600">
              <a:buFont typeface="+mj-lt"/>
              <a:buAutoNum type="arabicPeriod"/>
            </a:pPr>
            <a:r>
              <a:rPr lang="en-US" dirty="0"/>
              <a:t>Click “</a:t>
            </a:r>
            <a:r>
              <a:rPr lang="en-US" b="1" dirty="0"/>
              <a:t>More functions</a:t>
            </a:r>
            <a:r>
              <a:rPr lang="en-US" dirty="0"/>
              <a:t>" → "</a:t>
            </a:r>
            <a:r>
              <a:rPr lang="en-US" b="1" dirty="0"/>
              <a:t>Remove ready mark for results</a:t>
            </a:r>
            <a:r>
              <a:rPr lang="en-US" dirty="0"/>
              <a:t>".</a:t>
            </a:r>
          </a:p>
          <a:p>
            <a:pPr marL="228600" indent="-228600">
              <a:buFont typeface="+mj-lt"/>
              <a:buAutoNum type="arabicPeriod"/>
            </a:pPr>
            <a:r>
              <a:rPr lang="en-US" dirty="0"/>
              <a:t>Confirm in the dialog that opens</a:t>
            </a:r>
          </a:p>
          <a:p>
            <a:r>
              <a:rPr lang="en-US" dirty="0"/>
              <a:t>The marking as ready is removed. The result is now in status draft and can be handled by the person reporting on the course again.</a:t>
            </a:r>
            <a:endParaRPr lang="sv-SE" dirty="0"/>
          </a:p>
        </p:txBody>
      </p:sp>
      <p:sp>
        <p:nvSpPr>
          <p:cNvPr id="4" name="Title 3"/>
          <p:cNvSpPr>
            <a:spLocks noGrp="1"/>
          </p:cNvSpPr>
          <p:nvPr>
            <p:ph type="ctrTitle"/>
          </p:nvPr>
        </p:nvSpPr>
        <p:spPr/>
        <p:txBody>
          <a:bodyPr/>
          <a:lstStyle/>
          <a:p>
            <a:r>
              <a:rPr lang="en-GB" dirty="0"/>
              <a:t>Change or remove results marked as ready</a:t>
            </a:r>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6</a:t>
            </a:fld>
            <a:endParaRPr lang="sv-SE"/>
          </a:p>
        </p:txBody>
      </p:sp>
      <p:pic>
        <p:nvPicPr>
          <p:cNvPr id="13" name="Picture 12"/>
          <p:cNvPicPr>
            <a:picLocks noChangeAspect="1"/>
          </p:cNvPicPr>
          <p:nvPr/>
        </p:nvPicPr>
        <p:blipFill rotWithShape="1">
          <a:blip r:embed="rId3"/>
          <a:srcRect r="2707"/>
          <a:stretch/>
        </p:blipFill>
        <p:spPr>
          <a:xfrm>
            <a:off x="12701" y="7568225"/>
            <a:ext cx="6845299" cy="912291"/>
          </a:xfrm>
          <a:prstGeom prst="rect">
            <a:avLst/>
          </a:prstGeom>
        </p:spPr>
      </p:pic>
      <p:sp>
        <p:nvSpPr>
          <p:cNvPr id="16" name="Text Placeholder 6"/>
          <p:cNvSpPr txBox="1">
            <a:spLocks/>
          </p:cNvSpPr>
          <p:nvPr/>
        </p:nvSpPr>
        <p:spPr>
          <a:xfrm>
            <a:off x="2731206" y="339514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17" name="Text Placeholder 6"/>
          <p:cNvSpPr txBox="1">
            <a:spLocks/>
          </p:cNvSpPr>
          <p:nvPr/>
        </p:nvSpPr>
        <p:spPr>
          <a:xfrm>
            <a:off x="686506" y="249105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18" name="Text Placeholder 6"/>
          <p:cNvSpPr txBox="1">
            <a:spLocks/>
          </p:cNvSpPr>
          <p:nvPr/>
        </p:nvSpPr>
        <p:spPr>
          <a:xfrm>
            <a:off x="243913" y="823030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sp>
        <p:nvSpPr>
          <p:cNvPr id="19" name="Text Placeholder 6"/>
          <p:cNvSpPr txBox="1">
            <a:spLocks/>
          </p:cNvSpPr>
          <p:nvPr/>
        </p:nvSpPr>
        <p:spPr>
          <a:xfrm>
            <a:off x="5044671" y="756822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Tree>
    <p:extLst>
      <p:ext uri="{BB962C8B-B14F-4D97-AF65-F5344CB8AC3E}">
        <p14:creationId xmlns:p14="http://schemas.microsoft.com/office/powerpoint/2010/main" val="22740255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5733</TotalTime>
  <Words>1000</Words>
  <Application>Microsoft Office PowerPoint</Application>
  <PresentationFormat>A4 (210 x 297 mm)</PresentationFormat>
  <Paragraphs>201</Paragraphs>
  <Slides>6</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Office Theme</vt:lpstr>
      <vt:lpstr>PowerPoint-presentation</vt:lpstr>
      <vt:lpstr>Certify results on module</vt:lpstr>
      <vt:lpstr>Certify results on an examination</vt:lpstr>
      <vt:lpstr>Certify results on the entire course</vt:lpstr>
      <vt:lpstr>Certify results for a specific student</vt:lpstr>
      <vt:lpstr>Change or remove results marked as ready</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Lathund_Ladok Certify results</dc:title>
  <dc:creator>Klara Nordström</dc:creator>
  <cp:lastModifiedBy>Klara Nordström</cp:lastModifiedBy>
  <cp:revision>329</cp:revision>
  <dcterms:created xsi:type="dcterms:W3CDTF">2018-06-20T10:52:41Z</dcterms:created>
  <dcterms:modified xsi:type="dcterms:W3CDTF">2022-09-05T10:29:21Z</dcterms:modified>
</cp:coreProperties>
</file>