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56" r:id="rId2"/>
    <p:sldId id="261" r:id="rId3"/>
    <p:sldId id="266" r:id="rId4"/>
    <p:sldId id="264" r:id="rId5"/>
    <p:sldId id="260" r:id="rId6"/>
    <p:sldId id="262" r:id="rId7"/>
    <p:sldId id="263" r:id="rId8"/>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480E"/>
    <a:srgbClr val="FFFFFF"/>
    <a:srgbClr val="D9D9D9"/>
    <a:srgbClr val="A6A6A6"/>
    <a:srgbClr val="EEFF15"/>
    <a:srgbClr val="FFFF66"/>
    <a:srgbClr val="FFFF00"/>
    <a:srgbClr val="86C35F"/>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9" autoAdjust="0"/>
    <p:restoredTop sz="96830" autoAdjust="0"/>
  </p:normalViewPr>
  <p:slideViewPr>
    <p:cSldViewPr snapToGrid="0">
      <p:cViewPr varScale="1">
        <p:scale>
          <a:sx n="79" d="100"/>
          <a:sy n="79" d="100"/>
        </p:scale>
        <p:origin x="3522" y="114"/>
      </p:cViewPr>
      <p:guideLst>
        <p:guide orient="horz" pos="3120"/>
        <p:guide pos="2160"/>
      </p:guideLst>
    </p:cSldViewPr>
  </p:slideViewPr>
  <p:notesTextViewPr>
    <p:cViewPr>
      <p:scale>
        <a:sx n="1" d="1"/>
        <a:sy n="1" d="1"/>
      </p:scale>
      <p:origin x="0" y="0"/>
    </p:cViewPr>
  </p:notesTextViewPr>
  <p:notesViewPr>
    <p:cSldViewPr snapToGrid="0">
      <p:cViewPr varScale="1">
        <p:scale>
          <a:sx n="82" d="100"/>
          <a:sy n="82" d="100"/>
        </p:scale>
        <p:origin x="315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2022-06-17</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2022-06-17</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90000" anchor="ctr"/>
          <a:lstStyle>
            <a:lvl1pPr algn="ctr">
              <a:defRPr lang="en-US" sz="2000" b="1" baseline="0" dirty="0">
                <a:solidFill>
                  <a:schemeClr val="bg1"/>
                </a:solidFill>
                <a:latin typeface="Arial" panose="020B0604020202020204" pitchFamily="34" charset="0"/>
                <a:cs typeface="Arial" panose="020B0604020202020204" pitchFamily="34" charset="0"/>
              </a:defRPr>
            </a:lvl1pPr>
          </a:lstStyle>
          <a:p>
            <a:pPr marL="0" lvl="0"/>
            <a:r>
              <a:rPr lang="en-US" dirty="0" err="1"/>
              <a:t>Avsnittsbrytning</a:t>
            </a:r>
            <a:endParaRPr lang="en-US" dirty="0"/>
          </a:p>
        </p:txBody>
      </p:sp>
      <p:sp>
        <p:nvSpPr>
          <p:cNvPr id="3" name="Slide Number Placeholder 2"/>
          <p:cNvSpPr>
            <a:spLocks noGrp="1"/>
          </p:cNvSpPr>
          <p:nvPr>
            <p:ph type="sldNum" sz="quarter" idx="10"/>
          </p:nvPr>
        </p:nvSpPr>
        <p:spPr/>
        <p:txBody>
          <a:bodyPr/>
          <a:lstStyle/>
          <a:p>
            <a:fld id="{9BBD4751-B039-4BCE-BF0F-DBCB9EB0D7EF}" type="slidenum">
              <a:rPr lang="sv-SE" smtClean="0"/>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bg1"/>
                </a:solidFill>
                <a:latin typeface="Arial" panose="020B0604020202020204" pitchFamily="34" charset="0"/>
                <a:cs typeface="Arial" panose="020B0604020202020204" pitchFamily="34" charset="0"/>
              </a:defRPr>
            </a:lvl1pPr>
          </a:lstStyle>
          <a:p>
            <a:pPr marL="0" lvl="0"/>
            <a:r>
              <a:rPr lang="en-US" dirty="0"/>
              <a:t>Click to edit Master title style</a:t>
            </a:r>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4" name="Slide Number Placeholder 3"/>
          <p:cNvSpPr>
            <a:spLocks noGrp="1"/>
          </p:cNvSpPr>
          <p:nvPr>
            <p:ph type="sldNum" sz="quarter" idx="40"/>
          </p:nvPr>
        </p:nvSpPr>
        <p:spPr/>
        <p:txBody>
          <a:bodyPr/>
          <a:lstStyle/>
          <a:p>
            <a:fld id="{9BBD4751-B039-4BCE-BF0F-DBCB9EB0D7EF}"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4"/>
          </p:nvPr>
        </p:nvSpPr>
        <p:spPr>
          <a:xfrm>
            <a:off x="81527" y="9583448"/>
            <a:ext cx="1543050" cy="352016"/>
          </a:xfrm>
          <a:prstGeom prst="rect">
            <a:avLst/>
          </a:prstGeom>
        </p:spPr>
        <p:txBody>
          <a:bodyPr vert="horz" lIns="91440" tIns="45720" rIns="91440" bIns="45720" rtlCol="0" anchor="ctr"/>
          <a:lstStyle>
            <a:lvl1pPr algn="l">
              <a:defRPr sz="1000">
                <a:solidFill>
                  <a:schemeClr val="bg1"/>
                </a:solidFill>
              </a:defRPr>
            </a:lvl1pPr>
          </a:lstStyle>
          <a:p>
            <a:fld id="{9BBD4751-B039-4BCE-BF0F-DBCB9EB0D7EF}"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3" r:id="rId1"/>
    <p:sldLayoutId id="2147483661"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r="22259"/>
          <a:stretch/>
        </p:blipFill>
        <p:spPr>
          <a:xfrm>
            <a:off x="180561" y="4470172"/>
            <a:ext cx="6486939" cy="2559210"/>
          </a:xfrm>
          <a:prstGeom prst="rect">
            <a:avLst/>
          </a:prstGeom>
        </p:spPr>
      </p:pic>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2022-06-20</a:t>
            </a:r>
          </a:p>
          <a:p>
            <a:pPr>
              <a:lnSpc>
                <a:spcPct val="100000"/>
              </a:lnSpc>
              <a:spcAft>
                <a:spcPts val="200"/>
              </a:spcAft>
            </a:pPr>
            <a:r>
              <a:rPr lang="sv-SE" sz="1100" b="0" dirty="0"/>
              <a:t>Version av Ladok vid senaste uppdatering: 1.94.0</a:t>
            </a:r>
          </a:p>
        </p:txBody>
      </p:sp>
      <p:pic>
        <p:nvPicPr>
          <p:cNvPr id="17" name="Picture 16"/>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8" name="Text Placeholder 10"/>
          <p:cNvSpPr txBox="1">
            <a:spLocks/>
          </p:cNvSpPr>
          <p:nvPr/>
        </p:nvSpPr>
        <p:spPr>
          <a:xfrm>
            <a:off x="0" y="-13810"/>
            <a:ext cx="6858000" cy="2464251"/>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800" dirty="0">
                <a:solidFill>
                  <a:schemeClr val="tx1"/>
                </a:solidFill>
              </a:rPr>
              <a:t>Genomströmningsrapporter</a:t>
            </a:r>
            <a:endParaRPr lang="sv-SE" sz="1800" b="0" dirty="0">
              <a:solidFill>
                <a:schemeClr val="tx1"/>
              </a:solidFill>
            </a:endParaRPr>
          </a:p>
        </p:txBody>
      </p:sp>
      <p:grpSp>
        <p:nvGrpSpPr>
          <p:cNvPr id="9" name="Group 8"/>
          <p:cNvGrpSpPr/>
          <p:nvPr/>
        </p:nvGrpSpPr>
        <p:grpSpPr>
          <a:xfrm>
            <a:off x="152400" y="4470171"/>
            <a:ext cx="6605382" cy="547102"/>
            <a:chOff x="152400" y="4907130"/>
            <a:chExt cx="6605382" cy="547102"/>
          </a:xfrm>
        </p:grpSpPr>
        <p:sp>
          <p:nvSpPr>
            <p:cNvPr id="11" name="Rectangle 10"/>
            <p:cNvSpPr/>
            <p:nvPr/>
          </p:nvSpPr>
          <p:spPr>
            <a:xfrm>
              <a:off x="152400" y="5209346"/>
              <a:ext cx="6605382" cy="244886"/>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Rectangle 12"/>
            <p:cNvSpPr/>
            <p:nvPr/>
          </p:nvSpPr>
          <p:spPr>
            <a:xfrm>
              <a:off x="180562" y="4907130"/>
              <a:ext cx="3450046" cy="296337"/>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ctangle 13"/>
            <p:cNvSpPr/>
            <p:nvPr/>
          </p:nvSpPr>
          <p:spPr>
            <a:xfrm>
              <a:off x="4500560" y="4907130"/>
              <a:ext cx="2257222" cy="296337"/>
            </a:xfrm>
            <a:prstGeom prst="rect">
              <a:avLst/>
            </a:prstGeom>
            <a:solidFill>
              <a:srgbClr val="FFFFFF">
                <a:alpha val="3215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5" name="Text Placeholder 7"/>
          <p:cNvSpPr txBox="1">
            <a:spLocks/>
          </p:cNvSpPr>
          <p:nvPr/>
        </p:nvSpPr>
        <p:spPr>
          <a:xfrm>
            <a:off x="412047" y="3350899"/>
            <a:ext cx="5798999" cy="766533"/>
          </a:xfrm>
          <a:prstGeom prst="rect">
            <a:avLst/>
          </a:prstGeom>
          <a:noFill/>
          <a:ln>
            <a:no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solidFill>
                  <a:schemeClr val="tx1"/>
                </a:solidFill>
              </a:rPr>
              <a:t>I genomströmningsrapporterna kan du följa hur studenter </a:t>
            </a:r>
            <a:r>
              <a:rPr lang="sv-SE" dirty="0"/>
              <a:t>tillkommer till eller avgår från kurstillfällen eller kurspaketeringstillfällen för varje termin, och på vilket sätt. </a:t>
            </a:r>
            <a:endParaRPr lang="sv-SE" dirty="0">
              <a:solidFill>
                <a:schemeClr val="tx1"/>
              </a:solidFill>
            </a:endParaRPr>
          </a:p>
          <a:p>
            <a:r>
              <a:rPr lang="sv-SE" dirty="0">
                <a:solidFill>
                  <a:schemeClr val="tx1"/>
                </a:solidFill>
              </a:rPr>
              <a:t>Genomströmningsrapporterna hittar du under: </a:t>
            </a:r>
            <a:r>
              <a:rPr lang="sv-SE" b="1" dirty="0">
                <a:solidFill>
                  <a:schemeClr val="tx1"/>
                </a:solidFill>
              </a:rPr>
              <a:t>Uppföljning → Rapporter → Ny rapport</a:t>
            </a:r>
          </a:p>
        </p:txBody>
      </p:sp>
      <p:sp>
        <p:nvSpPr>
          <p:cNvPr id="16" name="Text Placeholder 4"/>
          <p:cNvSpPr>
            <a:spLocks noGrp="1"/>
          </p:cNvSpPr>
          <p:nvPr>
            <p:ph type="body" sz="quarter" idx="27"/>
          </p:nvPr>
        </p:nvSpPr>
        <p:spPr>
          <a:xfrm>
            <a:off x="3630607" y="4425043"/>
            <a:ext cx="869953" cy="339724"/>
          </a:xfrm>
        </p:spPr>
        <p:txBody>
          <a:bodyPr/>
          <a:lstStyle/>
          <a:p>
            <a:endParaRPr lang="sv-SE" dirty="0"/>
          </a:p>
        </p:txBody>
      </p:sp>
      <p:cxnSp>
        <p:nvCxnSpPr>
          <p:cNvPr id="19" name="Straight Arrow Connector 18"/>
          <p:cNvCxnSpPr/>
          <p:nvPr/>
        </p:nvCxnSpPr>
        <p:spPr>
          <a:xfrm flipH="1">
            <a:off x="1559280" y="4764767"/>
            <a:ext cx="2071326" cy="979447"/>
          </a:xfrm>
          <a:prstGeom prst="straightConnector1">
            <a:avLst/>
          </a:prstGeom>
          <a:ln w="12700">
            <a:solidFill>
              <a:srgbClr val="C8480E"/>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Table 21"/>
          <p:cNvGraphicFramePr>
            <a:graphicFrameLocks noGrp="1"/>
          </p:cNvGraphicFramePr>
          <p:nvPr>
            <p:extLst>
              <p:ext uri="{D42A27DB-BD31-4B8C-83A1-F6EECF244321}">
                <p14:modId xmlns:p14="http://schemas.microsoft.com/office/powerpoint/2010/main" val="403483421"/>
              </p:ext>
            </p:extLst>
          </p:nvPr>
        </p:nvGraphicFramePr>
        <p:xfrm>
          <a:off x="441483" y="2048228"/>
          <a:ext cx="5975035" cy="965912"/>
        </p:xfrm>
        <a:graphic>
          <a:graphicData uri="http://schemas.openxmlformats.org/drawingml/2006/table">
            <a:tbl>
              <a:tblPr firstRow="1" bandRow="1">
                <a:tableStyleId>{F5AB1C69-6EDB-4FF4-983F-18BD219EF322}</a:tableStyleId>
              </a:tblPr>
              <a:tblGrid>
                <a:gridCol w="5381911">
                  <a:extLst>
                    <a:ext uri="{9D8B030D-6E8A-4147-A177-3AD203B41FA5}">
                      <a16:colId xmlns:a16="http://schemas.microsoft.com/office/drawing/2014/main" val="3254201021"/>
                    </a:ext>
                  </a:extLst>
                </a:gridCol>
                <a:gridCol w="593124">
                  <a:extLst>
                    <a:ext uri="{9D8B030D-6E8A-4147-A177-3AD203B41FA5}">
                      <a16:colId xmlns:a16="http://schemas.microsoft.com/office/drawing/2014/main" val="1966758527"/>
                    </a:ext>
                  </a:extLst>
                </a:gridCol>
              </a:tblGrid>
              <a:tr h="291392">
                <a:tc>
                  <a:txBody>
                    <a:bodyPr/>
                    <a:lstStyle/>
                    <a:p>
                      <a:r>
                        <a:rPr lang="sv-SE" sz="1200" dirty="0">
                          <a:solidFill>
                            <a:sysClr val="windowText" lastClr="000000"/>
                          </a:solidFill>
                          <a:latin typeface="Arial" panose="020B0604020202020204" pitchFamily="34" charset="0"/>
                          <a:cs typeface="Arial" panose="020B0604020202020204" pitchFamily="34" charset="0"/>
                        </a:rPr>
                        <a:t>Innehåll</a:t>
                      </a:r>
                    </a:p>
                  </a:txBody>
                  <a:tcPr anchor="b">
                    <a:solidFill>
                      <a:schemeClr val="bg1"/>
                    </a:solidFill>
                  </a:tcPr>
                </a:tc>
                <a:tc>
                  <a:txBody>
                    <a:bodyPr/>
                    <a:lstStyle/>
                    <a:p>
                      <a:r>
                        <a:rPr lang="sv-SE" sz="900" b="0" dirty="0">
                          <a:solidFill>
                            <a:sysClr val="windowText" lastClr="000000"/>
                          </a:solidFill>
                          <a:latin typeface="Arial" panose="020B0604020202020204" pitchFamily="34" charset="0"/>
                          <a:cs typeface="Arial" panose="020B0604020202020204" pitchFamily="34" charset="0"/>
                        </a:rPr>
                        <a:t>Sida</a:t>
                      </a:r>
                      <a:endParaRPr lang="sv-SE" sz="1100" b="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extLst>
                  <a:ext uri="{0D108BD9-81ED-4DB2-BD59-A6C34878D82A}">
                    <a16:rowId xmlns:a16="http://schemas.microsoft.com/office/drawing/2014/main" val="642477156"/>
                  </a:ext>
                </a:extLst>
              </a:tr>
              <a:tr h="124112">
                <a:tc>
                  <a:txBody>
                    <a:bodyPr/>
                    <a:lstStyle/>
                    <a:p>
                      <a:endParaRPr lang="sv-SE" sz="100"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solidFill>
                  </a:tcPr>
                </a:tc>
                <a:tc>
                  <a:txBody>
                    <a:bodyPr/>
                    <a:lstStyle/>
                    <a:p>
                      <a:endParaRPr lang="sv-SE" sz="100"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062375365"/>
                  </a:ext>
                </a:extLst>
              </a:tr>
              <a:tr h="275204">
                <a:tc>
                  <a:txBody>
                    <a:bodyPr/>
                    <a:lstStyle/>
                    <a:p>
                      <a:r>
                        <a:rPr lang="sv-SE" sz="1100" b="0" dirty="0">
                          <a:latin typeface="Arial" panose="020B0604020202020204" pitchFamily="34" charset="0"/>
                          <a:cs typeface="Arial" panose="020B0604020202020204" pitchFamily="34" charset="0"/>
                          <a:hlinkClick r:id="rId5" action="ppaction://hlinksldjump"/>
                        </a:rPr>
                        <a:t>Genomströmning för k</a:t>
                      </a:r>
                      <a:r>
                        <a:rPr lang="sv-SE" sz="1100" b="0" baseline="0" dirty="0">
                          <a:latin typeface="Arial" panose="020B0604020202020204" pitchFamily="34" charset="0"/>
                          <a:cs typeface="Arial" panose="020B0604020202020204" pitchFamily="34" charset="0"/>
                          <a:hlinkClick r:id="rId5" action="ppaction://hlinksldjump"/>
                        </a:rPr>
                        <a:t>urser</a:t>
                      </a:r>
                      <a:endParaRPr lang="sv-SE" sz="1100" b="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a:latin typeface="Arial" panose="020B0604020202020204" pitchFamily="34" charset="0"/>
                          <a:cs typeface="Arial" panose="020B0604020202020204" pitchFamily="34" charset="0"/>
                        </a:rPr>
                        <a:t>2-4</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5931813"/>
                  </a:ext>
                </a:extLst>
              </a:tr>
              <a:tr h="275204">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b="0" baseline="0" dirty="0">
                          <a:latin typeface="Arial" panose="020B0604020202020204" pitchFamily="34" charset="0"/>
                          <a:cs typeface="Arial" panose="020B0604020202020204" pitchFamily="34" charset="0"/>
                          <a:hlinkClick r:id="rId6" action="ppaction://hlinksldjump"/>
                        </a:rPr>
                        <a:t>Genomströmning för kurspaketering (t.ex. program)</a:t>
                      </a:r>
                      <a:endParaRPr lang="sv-SE" sz="1100" b="0" baseline="0" dirty="0">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dirty="0">
                          <a:latin typeface="Arial" panose="020B0604020202020204" pitchFamily="34" charset="0"/>
                          <a:cs typeface="Arial" panose="020B0604020202020204" pitchFamily="34" charset="0"/>
                        </a:rPr>
                        <a:t>5-7</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949462993"/>
                  </a:ext>
                </a:extLst>
              </a:tr>
            </a:tbl>
          </a:graphicData>
        </a:graphic>
      </p:graphicFrame>
    </p:spTree>
    <p:extLst>
      <p:ext uri="{BB962C8B-B14F-4D97-AF65-F5344CB8AC3E}">
        <p14:creationId xmlns:p14="http://schemas.microsoft.com/office/powerpoint/2010/main" val="2750814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6617020"/>
            <a:ext cx="6858000" cy="1427098"/>
            <a:chOff x="0" y="6617020"/>
            <a:chExt cx="6858000" cy="1427098"/>
          </a:xfrm>
        </p:grpSpPr>
        <p:pic>
          <p:nvPicPr>
            <p:cNvPr id="12" name="Picture 11"/>
            <p:cNvPicPr>
              <a:picLocks noChangeAspect="1"/>
            </p:cNvPicPr>
            <p:nvPr/>
          </p:nvPicPr>
          <p:blipFill>
            <a:blip r:embed="rId2"/>
            <a:stretch>
              <a:fillRect/>
            </a:stretch>
          </p:blipFill>
          <p:spPr>
            <a:xfrm>
              <a:off x="0" y="6617020"/>
              <a:ext cx="6858000" cy="1427098"/>
            </a:xfrm>
            <a:prstGeom prst="rect">
              <a:avLst/>
            </a:prstGeom>
          </p:spPr>
        </p:pic>
        <p:pic>
          <p:nvPicPr>
            <p:cNvPr id="4" name="Picture 3"/>
            <p:cNvPicPr>
              <a:picLocks noChangeAspect="1"/>
            </p:cNvPicPr>
            <p:nvPr/>
          </p:nvPicPr>
          <p:blipFill>
            <a:blip r:embed="rId3"/>
            <a:stretch>
              <a:fillRect/>
            </a:stretch>
          </p:blipFill>
          <p:spPr>
            <a:xfrm>
              <a:off x="1104133" y="7323411"/>
              <a:ext cx="896618" cy="128796"/>
            </a:xfrm>
            <a:prstGeom prst="rect">
              <a:avLst/>
            </a:prstGeom>
          </p:spPr>
        </p:pic>
      </p:grpSp>
      <p:sp>
        <p:nvSpPr>
          <p:cNvPr id="2" name="Text Placeholder 1"/>
          <p:cNvSpPr>
            <a:spLocks noGrp="1"/>
          </p:cNvSpPr>
          <p:nvPr>
            <p:ph type="body" sz="quarter" idx="39"/>
          </p:nvPr>
        </p:nvSpPr>
        <p:spPr>
          <a:xfrm>
            <a:off x="304918" y="765089"/>
            <a:ext cx="5798999" cy="5940088"/>
          </a:xfrm>
        </p:spPr>
        <p:txBody>
          <a:bodyPr/>
          <a:lstStyle/>
          <a:p>
            <a:endParaRPr lang="sv-SE" dirty="0"/>
          </a:p>
          <a:p>
            <a:endParaRPr lang="sv-SE" dirty="0"/>
          </a:p>
          <a:p>
            <a:endParaRPr lang="sv-SE" dirty="0"/>
          </a:p>
          <a:p>
            <a:endParaRPr lang="sv-SE" dirty="0"/>
          </a:p>
          <a:p>
            <a:endParaRPr lang="sv-SE" dirty="0"/>
          </a:p>
          <a:p>
            <a:pPr marL="228600" indent="-228600">
              <a:buFont typeface="+mj-lt"/>
              <a:buAutoNum type="arabicPeriod"/>
            </a:pPr>
            <a:r>
              <a:rPr lang="sv-SE" dirty="0"/>
              <a:t>Gå till </a:t>
            </a:r>
            <a:r>
              <a:rPr lang="sv-SE" b="1" dirty="0"/>
              <a:t>Uppföljning → Rapporter →  Ny rapport</a:t>
            </a:r>
            <a:r>
              <a:rPr lang="sv-SE" dirty="0"/>
              <a:t> </a:t>
            </a:r>
            <a:r>
              <a:rPr lang="sv-SE" b="1" dirty="0"/>
              <a:t>→ Genomströmning kurstillfälle</a:t>
            </a:r>
          </a:p>
          <a:p>
            <a:pPr marL="228600" indent="-228600">
              <a:buFont typeface="+mj-lt"/>
              <a:buAutoNum type="arabicPeriod"/>
            </a:pPr>
            <a:r>
              <a:rPr lang="sv-SE" dirty="0"/>
              <a:t>Sök fram </a:t>
            </a:r>
            <a:r>
              <a:rPr lang="sv-SE" b="1" dirty="0"/>
              <a:t>kurstillfället. </a:t>
            </a:r>
            <a:r>
              <a:rPr lang="sv-SE" dirty="0"/>
              <a:t>Sök med t.ex. kurskoden och vilken termin tillfället startade.</a:t>
            </a:r>
            <a:br>
              <a:rPr lang="sv-SE" dirty="0"/>
            </a:br>
            <a:r>
              <a:rPr lang="sv-SE" i="1" dirty="0"/>
              <a:t>Du kan söka fram och välja flera kurstillfällen om du vill jämföra dem.</a:t>
            </a:r>
          </a:p>
          <a:p>
            <a:pPr marL="228600" indent="-228600">
              <a:buFont typeface="+mj-lt"/>
              <a:buAutoNum type="arabicPeriod"/>
            </a:pPr>
            <a:r>
              <a:rPr lang="sv-SE" b="1" dirty="0"/>
              <a:t>Markera </a:t>
            </a:r>
            <a:r>
              <a:rPr lang="sv-SE" dirty="0"/>
              <a:t>det eller de kurstillfälle du vill se genomströmning för</a:t>
            </a:r>
          </a:p>
          <a:p>
            <a:pPr marL="228600" indent="-228600">
              <a:buFont typeface="+mj-lt"/>
              <a:buAutoNum type="arabicPeriod"/>
            </a:pPr>
            <a:r>
              <a:rPr lang="sv-SE" dirty="0"/>
              <a:t>Klicka på </a:t>
            </a:r>
            <a:r>
              <a:rPr lang="sv-SE" b="1" dirty="0"/>
              <a:t>Visa rapport</a:t>
            </a:r>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r>
              <a:rPr lang="sv-SE" dirty="0"/>
              <a:t>Du länkas vidare till resultatet för genomströmningsrapporten. </a:t>
            </a:r>
          </a:p>
          <a:p>
            <a:r>
              <a:rPr lang="sv-SE" i="1" dirty="0"/>
              <a:t>Se hur du läser resultatet på nästa sida.</a:t>
            </a:r>
          </a:p>
        </p:txBody>
      </p:sp>
      <p:sp>
        <p:nvSpPr>
          <p:cNvPr id="3" name="Title 2"/>
          <p:cNvSpPr>
            <a:spLocks noGrp="1"/>
          </p:cNvSpPr>
          <p:nvPr>
            <p:ph type="ctrTitle"/>
          </p:nvPr>
        </p:nvSpPr>
        <p:spPr/>
        <p:txBody>
          <a:bodyPr/>
          <a:lstStyle/>
          <a:p>
            <a:r>
              <a:rPr lang="sv-SE" dirty="0"/>
              <a:t>Genomströmning för kurser</a:t>
            </a:r>
          </a:p>
        </p:txBody>
      </p:sp>
      <p:sp>
        <p:nvSpPr>
          <p:cNvPr id="10" name="Slide Number Placeholder 9"/>
          <p:cNvSpPr>
            <a:spLocks noGrp="1"/>
          </p:cNvSpPr>
          <p:nvPr>
            <p:ph type="sldNum" sz="quarter" idx="40"/>
          </p:nvPr>
        </p:nvSpPr>
        <p:spPr/>
        <p:txBody>
          <a:bodyPr/>
          <a:lstStyle/>
          <a:p>
            <a:fld id="{9BBD4751-B039-4BCE-BF0F-DBCB9EB0D7EF}" type="slidenum">
              <a:rPr lang="sv-SE" smtClean="0"/>
              <a:t>2</a:t>
            </a:fld>
            <a:endParaRPr lang="sv-SE"/>
          </a:p>
        </p:txBody>
      </p:sp>
      <p:pic>
        <p:nvPicPr>
          <p:cNvPr id="13" name="Picture 12"/>
          <p:cNvPicPr>
            <a:picLocks noChangeAspect="1"/>
          </p:cNvPicPr>
          <p:nvPr/>
        </p:nvPicPr>
        <p:blipFill rotWithShape="1">
          <a:blip r:embed="rId4"/>
          <a:srcRect r="17058"/>
          <a:stretch/>
        </p:blipFill>
        <p:spPr>
          <a:xfrm>
            <a:off x="172996" y="3196672"/>
            <a:ext cx="6685004" cy="2408219"/>
          </a:xfrm>
          <a:prstGeom prst="rect">
            <a:avLst/>
          </a:prstGeom>
        </p:spPr>
      </p:pic>
      <p:sp>
        <p:nvSpPr>
          <p:cNvPr id="14" name="Text Placeholder 7"/>
          <p:cNvSpPr txBox="1">
            <a:spLocks/>
          </p:cNvSpPr>
          <p:nvPr/>
        </p:nvSpPr>
        <p:spPr>
          <a:xfrm>
            <a:off x="414520" y="850133"/>
            <a:ext cx="5689397" cy="935810"/>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solidFill>
                  <a:schemeClr val="tx1"/>
                </a:solidFill>
              </a:rPr>
              <a:t>I genomströmningsrapporten kan du se hur genomströmningen för ett kurstillfälle ser ut. </a:t>
            </a:r>
          </a:p>
          <a:p>
            <a:r>
              <a:rPr lang="sv-SE" dirty="0">
                <a:solidFill>
                  <a:schemeClr val="tx1"/>
                </a:solidFill>
              </a:rPr>
              <a:t>Du följer </a:t>
            </a:r>
            <a:r>
              <a:rPr lang="sv-SE" u="sng" dirty="0">
                <a:solidFill>
                  <a:schemeClr val="tx1"/>
                </a:solidFill>
              </a:rPr>
              <a:t>inte</a:t>
            </a:r>
            <a:r>
              <a:rPr lang="sv-SE" dirty="0">
                <a:solidFill>
                  <a:schemeClr val="tx1"/>
                </a:solidFill>
              </a:rPr>
              <a:t> studenterna som antogs vid tillfällets start, utan snarare tillfället och hur dess population ser ut vid varje termin. Antalet studenter på tillfället kan öka och minska beroende på om studenter tillkommer eller lämnar kurstillfället.</a:t>
            </a:r>
          </a:p>
        </p:txBody>
      </p:sp>
      <p:sp>
        <p:nvSpPr>
          <p:cNvPr id="15" name="Oval 14"/>
          <p:cNvSpPr/>
          <p:nvPr/>
        </p:nvSpPr>
        <p:spPr>
          <a:xfrm>
            <a:off x="304918" y="740531"/>
            <a:ext cx="219204" cy="21920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t>i</a:t>
            </a:r>
          </a:p>
        </p:txBody>
      </p:sp>
      <p:sp>
        <p:nvSpPr>
          <p:cNvPr id="16" name="Text Placeholder 5"/>
          <p:cNvSpPr txBox="1">
            <a:spLocks/>
          </p:cNvSpPr>
          <p:nvPr/>
        </p:nvSpPr>
        <p:spPr>
          <a:xfrm>
            <a:off x="2988939" y="448457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17" name="Text Placeholder 5"/>
          <p:cNvSpPr txBox="1">
            <a:spLocks/>
          </p:cNvSpPr>
          <p:nvPr/>
        </p:nvSpPr>
        <p:spPr>
          <a:xfrm>
            <a:off x="12024" y="526307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
        <p:nvSpPr>
          <p:cNvPr id="18" name="Text Placeholder 5"/>
          <p:cNvSpPr txBox="1">
            <a:spLocks/>
          </p:cNvSpPr>
          <p:nvPr/>
        </p:nvSpPr>
        <p:spPr>
          <a:xfrm>
            <a:off x="12024" y="4850994"/>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
        <p:nvSpPr>
          <p:cNvPr id="19" name="Text Placeholder 5"/>
          <p:cNvSpPr txBox="1">
            <a:spLocks/>
          </p:cNvSpPr>
          <p:nvPr/>
        </p:nvSpPr>
        <p:spPr>
          <a:xfrm>
            <a:off x="2623471" y="318014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cxnSp>
        <p:nvCxnSpPr>
          <p:cNvPr id="20" name="Straight Arrow Connector 19"/>
          <p:cNvCxnSpPr>
            <a:stCxn id="19" idx="1"/>
          </p:cNvCxnSpPr>
          <p:nvPr/>
        </p:nvCxnSpPr>
        <p:spPr>
          <a:xfrm flipH="1">
            <a:off x="755650" y="3301407"/>
            <a:ext cx="1867821" cy="1458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53243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0" y="1996706"/>
            <a:ext cx="6858000" cy="1427098"/>
            <a:chOff x="0" y="1996706"/>
            <a:chExt cx="6858000" cy="1427098"/>
          </a:xfrm>
        </p:grpSpPr>
        <p:grpSp>
          <p:nvGrpSpPr>
            <p:cNvPr id="4" name="Group 3"/>
            <p:cNvGrpSpPr/>
            <p:nvPr/>
          </p:nvGrpSpPr>
          <p:grpSpPr>
            <a:xfrm>
              <a:off x="0" y="1996706"/>
              <a:ext cx="6858000" cy="1427098"/>
              <a:chOff x="0" y="1996706"/>
              <a:chExt cx="6858000" cy="1427098"/>
            </a:xfrm>
          </p:grpSpPr>
          <p:pic>
            <p:nvPicPr>
              <p:cNvPr id="15" name="Picture 14"/>
              <p:cNvPicPr>
                <a:picLocks noChangeAspect="1"/>
              </p:cNvPicPr>
              <p:nvPr/>
            </p:nvPicPr>
            <p:blipFill>
              <a:blip r:embed="rId2"/>
              <a:stretch>
                <a:fillRect/>
              </a:stretch>
            </p:blipFill>
            <p:spPr>
              <a:xfrm>
                <a:off x="0" y="1996706"/>
                <a:ext cx="6858000" cy="1427098"/>
              </a:xfrm>
              <a:prstGeom prst="rect">
                <a:avLst/>
              </a:prstGeom>
            </p:spPr>
          </p:pic>
          <p:pic>
            <p:nvPicPr>
              <p:cNvPr id="12" name="Picture 11"/>
              <p:cNvPicPr>
                <a:picLocks noChangeAspect="1"/>
              </p:cNvPicPr>
              <p:nvPr/>
            </p:nvPicPr>
            <p:blipFill>
              <a:blip r:embed="rId3"/>
              <a:stretch>
                <a:fillRect/>
              </a:stretch>
            </p:blipFill>
            <p:spPr>
              <a:xfrm>
                <a:off x="1097999" y="2701963"/>
                <a:ext cx="896618" cy="128796"/>
              </a:xfrm>
              <a:prstGeom prst="rect">
                <a:avLst/>
              </a:prstGeom>
            </p:spPr>
          </p:pic>
        </p:grpSp>
        <p:pic>
          <p:nvPicPr>
            <p:cNvPr id="5" name="Picture 4"/>
            <p:cNvPicPr>
              <a:picLocks noChangeAspect="1"/>
            </p:cNvPicPr>
            <p:nvPr/>
          </p:nvPicPr>
          <p:blipFill>
            <a:blip r:embed="rId4"/>
            <a:stretch>
              <a:fillRect/>
            </a:stretch>
          </p:blipFill>
          <p:spPr>
            <a:xfrm>
              <a:off x="5594350" y="2527524"/>
              <a:ext cx="1171728" cy="270007"/>
            </a:xfrm>
            <a:prstGeom prst="rect">
              <a:avLst/>
            </a:prstGeom>
          </p:spPr>
        </p:pic>
      </p:grpSp>
      <p:sp>
        <p:nvSpPr>
          <p:cNvPr id="2" name="Text Placeholder 1"/>
          <p:cNvSpPr>
            <a:spLocks noGrp="1"/>
          </p:cNvSpPr>
          <p:nvPr>
            <p:ph type="body" sz="quarter" idx="39"/>
          </p:nvPr>
        </p:nvSpPr>
        <p:spPr>
          <a:xfrm>
            <a:off x="304919" y="4739475"/>
            <a:ext cx="5798999" cy="3677930"/>
          </a:xfrm>
        </p:spPr>
        <p:txBody>
          <a:bodyPr/>
          <a:lstStyle/>
          <a:p>
            <a:r>
              <a:rPr lang="sv-SE" b="1" dirty="0"/>
              <a:t>Samma student kan räknas flera gånger per termin. Exempel:</a:t>
            </a:r>
          </a:p>
          <a:p>
            <a:pPr marL="171450" indent="-171450">
              <a:buFont typeface="Arial" panose="020B0604020202020204" pitchFamily="34" charset="0"/>
              <a:buChar char="•"/>
            </a:pPr>
            <a:r>
              <a:rPr lang="sv-SE" dirty="0"/>
              <a:t>En student som först registrerar sig, och sedan anmäler avbrott inom samma termin räknas </a:t>
            </a:r>
            <a:r>
              <a:rPr lang="sv-SE" b="1" dirty="0"/>
              <a:t>två</a:t>
            </a:r>
            <a:r>
              <a:rPr lang="sv-SE" dirty="0"/>
              <a:t> gånger: </a:t>
            </a:r>
            <a:r>
              <a:rPr lang="sv-SE" b="1" dirty="0"/>
              <a:t>en</a:t>
            </a:r>
            <a:r>
              <a:rPr lang="sv-SE" dirty="0"/>
              <a:t> gång i ”registrerade” och </a:t>
            </a:r>
            <a:r>
              <a:rPr lang="sv-SE" b="1" dirty="0"/>
              <a:t>en</a:t>
            </a:r>
            <a:r>
              <a:rPr lang="sv-SE" dirty="0"/>
              <a:t> gång i ”avbrott”. </a:t>
            </a:r>
          </a:p>
          <a:p>
            <a:pPr marL="171450" indent="-171450">
              <a:buFont typeface="Arial" panose="020B0604020202020204" pitchFamily="34" charset="0"/>
              <a:buChar char="•"/>
            </a:pPr>
            <a:r>
              <a:rPr lang="sv-SE" dirty="0"/>
              <a:t>En student som gör ett tillfällesbyte </a:t>
            </a:r>
            <a:r>
              <a:rPr lang="sv-SE" u="sng" dirty="0"/>
              <a:t>till</a:t>
            </a:r>
            <a:r>
              <a:rPr lang="sv-SE" dirty="0"/>
              <a:t> kurstillfället och omregistreras räknas </a:t>
            </a:r>
            <a:r>
              <a:rPr lang="sv-SE" b="1" dirty="0"/>
              <a:t>tre </a:t>
            </a:r>
            <a:r>
              <a:rPr lang="sv-SE" dirty="0"/>
              <a:t>gånger: </a:t>
            </a:r>
            <a:r>
              <a:rPr lang="sv-SE" b="1" dirty="0"/>
              <a:t>en </a:t>
            </a:r>
            <a:r>
              <a:rPr lang="sv-SE" dirty="0"/>
              <a:t>gång i ”registrerade”, </a:t>
            </a:r>
            <a:r>
              <a:rPr lang="sv-SE" b="1" dirty="0"/>
              <a:t>en</a:t>
            </a:r>
            <a:r>
              <a:rPr lang="sv-SE" dirty="0"/>
              <a:t> gång i ”tillkommande, byte” och </a:t>
            </a:r>
            <a:r>
              <a:rPr lang="sv-SE" b="1" dirty="0"/>
              <a:t>en</a:t>
            </a:r>
            <a:r>
              <a:rPr lang="sv-SE" dirty="0"/>
              <a:t> gång i ” tillkommande, omregistrerad”</a:t>
            </a:r>
          </a:p>
          <a:p>
            <a:pPr marL="171450" indent="-171450">
              <a:buFont typeface="Arial" panose="020B0604020202020204" pitchFamily="34" charset="0"/>
              <a:buChar char="•"/>
            </a:pPr>
            <a:r>
              <a:rPr lang="sv-SE" dirty="0"/>
              <a:t>En student som gör ett tillfällesbyte </a:t>
            </a:r>
            <a:r>
              <a:rPr lang="sv-SE" u="sng" dirty="0"/>
              <a:t>till</a:t>
            </a:r>
            <a:r>
              <a:rPr lang="sv-SE" dirty="0"/>
              <a:t> kurstillfället och registreras (vanligast för kurstillfällen med flera studieperioder) räknas </a:t>
            </a:r>
            <a:r>
              <a:rPr lang="sv-SE" b="1" dirty="0"/>
              <a:t>två </a:t>
            </a:r>
            <a:r>
              <a:rPr lang="sv-SE" dirty="0"/>
              <a:t>gånger: </a:t>
            </a:r>
            <a:r>
              <a:rPr lang="sv-SE" b="1" dirty="0"/>
              <a:t>en </a:t>
            </a:r>
            <a:r>
              <a:rPr lang="sv-SE" dirty="0"/>
              <a:t>gång i ”registrerade” och </a:t>
            </a:r>
            <a:r>
              <a:rPr lang="sv-SE" b="1" dirty="0"/>
              <a:t>en</a:t>
            </a:r>
            <a:r>
              <a:rPr lang="sv-SE" dirty="0"/>
              <a:t> gång i ”tillkommande, byte”.</a:t>
            </a:r>
          </a:p>
          <a:p>
            <a:pPr marL="171450" indent="-171450">
              <a:buFont typeface="Arial" panose="020B0604020202020204" pitchFamily="34" charset="0"/>
              <a:buChar char="•"/>
            </a:pPr>
            <a:endParaRPr lang="sv-SE" dirty="0"/>
          </a:p>
          <a:p>
            <a:r>
              <a:rPr lang="sv-SE" b="1" dirty="0"/>
              <a:t>Händelser som redovisas i rapporten baseras på datum, inte på termin.</a:t>
            </a:r>
            <a:r>
              <a:rPr lang="sv-SE" dirty="0"/>
              <a:t> </a:t>
            </a:r>
            <a:r>
              <a:rPr lang="sv-SE" b="1" dirty="0"/>
              <a:t>Exempel:</a:t>
            </a:r>
          </a:p>
          <a:p>
            <a:pPr marL="171450" indent="-171450">
              <a:buFont typeface="Arial" panose="020B0604020202020204" pitchFamily="34" charset="0"/>
              <a:buChar char="•"/>
            </a:pPr>
            <a:r>
              <a:rPr lang="sv-SE" dirty="0"/>
              <a:t>En student är registrerad på ett kurstillfälle som pågår under HT2019. Några veckor efter terminens slut gör studenten en omtentamen och blir godkänd. Ett godkänt resultat rapporterats in och studenten har därmed avklarat kursen. Eftersom startdatum för VT2020 har passerats när omtentamen skrivs och studenten får godkänt på kursen så räknas den avklarade kursen till VT2020 i genomströmningsrapporten. </a:t>
            </a:r>
          </a:p>
          <a:p>
            <a:r>
              <a:rPr lang="sv-SE" dirty="0"/>
              <a:t>Händelser som sker efter vårterminens slut och före höstterminens start, redovisas på vårterminen. </a:t>
            </a:r>
          </a:p>
        </p:txBody>
      </p:sp>
      <p:sp>
        <p:nvSpPr>
          <p:cNvPr id="3" name="Title 2"/>
          <p:cNvSpPr>
            <a:spLocks noGrp="1"/>
          </p:cNvSpPr>
          <p:nvPr>
            <p:ph type="ctrTitle"/>
          </p:nvPr>
        </p:nvSpPr>
        <p:spPr/>
        <p:txBody>
          <a:bodyPr/>
          <a:lstStyle/>
          <a:p>
            <a:r>
              <a:rPr lang="sv-SE" dirty="0"/>
              <a:t>Genomströmning för kurser </a:t>
            </a:r>
            <a:r>
              <a:rPr lang="sv-SE" b="0" dirty="0"/>
              <a:t>(forts.)</a:t>
            </a:r>
            <a:endParaRPr lang="sv-SE" dirty="0"/>
          </a:p>
        </p:txBody>
      </p:sp>
      <p:sp>
        <p:nvSpPr>
          <p:cNvPr id="10" name="Slide Number Placeholder 9"/>
          <p:cNvSpPr>
            <a:spLocks noGrp="1"/>
          </p:cNvSpPr>
          <p:nvPr>
            <p:ph type="sldNum" sz="quarter" idx="40"/>
          </p:nvPr>
        </p:nvSpPr>
        <p:spPr/>
        <p:txBody>
          <a:bodyPr/>
          <a:lstStyle/>
          <a:p>
            <a:fld id="{9BBD4751-B039-4BCE-BF0F-DBCB9EB0D7EF}" type="slidenum">
              <a:rPr lang="sv-SE" smtClean="0"/>
              <a:t>3</a:t>
            </a:fld>
            <a:endParaRPr lang="sv-SE"/>
          </a:p>
        </p:txBody>
      </p:sp>
      <p:sp>
        <p:nvSpPr>
          <p:cNvPr id="19" name="Text Placeholder 1"/>
          <p:cNvSpPr txBox="1">
            <a:spLocks/>
          </p:cNvSpPr>
          <p:nvPr/>
        </p:nvSpPr>
        <p:spPr>
          <a:xfrm>
            <a:off x="304918" y="857464"/>
            <a:ext cx="5798999" cy="846386"/>
          </a:xfrm>
          <a:prstGeom prst="rect">
            <a:avLst/>
          </a:prstGeom>
        </p:spPr>
        <p:txBody>
          <a:bodyPr>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1pPr>
            <a:lvl2pPr marL="3429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85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10287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371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I tabellen ser du översikt av genomströmningen på kurstillfället. I raden för varje termin ser du antal studenter som t.ex. registrerats på kurstillfället eller som gjort avbrott.</a:t>
            </a:r>
          </a:p>
          <a:p>
            <a:r>
              <a:rPr lang="sv-SE" dirty="0"/>
              <a:t>För att följa genomströmningen på ett mer detaljerat plan kan du välja att exportera underlaget för rapporten. </a:t>
            </a:r>
          </a:p>
        </p:txBody>
      </p:sp>
      <p:sp>
        <p:nvSpPr>
          <p:cNvPr id="17" name="Text Placeholder 5"/>
          <p:cNvSpPr txBox="1">
            <a:spLocks/>
          </p:cNvSpPr>
          <p:nvPr/>
        </p:nvSpPr>
        <p:spPr>
          <a:xfrm>
            <a:off x="3521161" y="1663429"/>
            <a:ext cx="2377427" cy="507831"/>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000" dirty="0"/>
              <a:t>Antal förväntade deltagare = </a:t>
            </a:r>
            <a:r>
              <a:rPr lang="sv-SE" sz="1000" b="0" dirty="0"/>
              <a:t>Antal studenter som antagits till kurstillfället via </a:t>
            </a:r>
            <a:r>
              <a:rPr lang="sv-SE" sz="1000" b="0" dirty="0" err="1"/>
              <a:t>NyA</a:t>
            </a:r>
            <a:r>
              <a:rPr lang="sv-SE" sz="1000" b="0" dirty="0"/>
              <a:t> eller direkt i Ladok.</a:t>
            </a:r>
          </a:p>
        </p:txBody>
      </p:sp>
      <p:cxnSp>
        <p:nvCxnSpPr>
          <p:cNvPr id="18" name="Straight Arrow Connector 17"/>
          <p:cNvCxnSpPr/>
          <p:nvPr/>
        </p:nvCxnSpPr>
        <p:spPr>
          <a:xfrm>
            <a:off x="5898588" y="2171260"/>
            <a:ext cx="633487" cy="3562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Text Placeholder 5"/>
          <p:cNvSpPr txBox="1">
            <a:spLocks/>
          </p:cNvSpPr>
          <p:nvPr/>
        </p:nvSpPr>
        <p:spPr>
          <a:xfrm>
            <a:off x="181461" y="3423804"/>
            <a:ext cx="2123589" cy="646331"/>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000" dirty="0"/>
              <a:t>Period i ordning </a:t>
            </a:r>
            <a:r>
              <a:rPr lang="sv-SE" sz="1000" b="0" dirty="0"/>
              <a:t>= period (termin) räknat från kurstillfällets start till och med dess slut. Övriga rader i är markerade med streck.</a:t>
            </a:r>
          </a:p>
        </p:txBody>
      </p:sp>
      <p:cxnSp>
        <p:nvCxnSpPr>
          <p:cNvPr id="31" name="Straight Arrow Connector 30"/>
          <p:cNvCxnSpPr>
            <a:stCxn id="30" idx="0"/>
          </p:cNvCxnSpPr>
          <p:nvPr/>
        </p:nvCxnSpPr>
        <p:spPr>
          <a:xfrm flipH="1" flipV="1">
            <a:off x="1051560" y="3087284"/>
            <a:ext cx="193079" cy="3365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a:off x="765565" y="1703850"/>
            <a:ext cx="87487" cy="5519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 Placeholder 5"/>
          <p:cNvSpPr txBox="1">
            <a:spLocks/>
          </p:cNvSpPr>
          <p:nvPr/>
        </p:nvSpPr>
        <p:spPr>
          <a:xfrm>
            <a:off x="1121742" y="1803547"/>
            <a:ext cx="2194090" cy="646331"/>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000" b="0" dirty="0"/>
              <a:t>Rapporten visar antal studenter per termin. Du kan välja att visa antalet kvinnor och män genom att kryssa för ”</a:t>
            </a:r>
            <a:r>
              <a:rPr lang="sv-SE" sz="1000" dirty="0"/>
              <a:t>Sammanställ per kön</a:t>
            </a:r>
            <a:r>
              <a:rPr lang="sv-SE" sz="1000" b="0" dirty="0"/>
              <a:t>”.</a:t>
            </a:r>
          </a:p>
        </p:txBody>
      </p:sp>
      <p:cxnSp>
        <p:nvCxnSpPr>
          <p:cNvPr id="16" name="Straight Arrow Connector 15"/>
          <p:cNvCxnSpPr/>
          <p:nvPr/>
        </p:nvCxnSpPr>
        <p:spPr>
          <a:xfrm flipH="1">
            <a:off x="1546308" y="2449878"/>
            <a:ext cx="65867" cy="2520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Text Placeholder 5"/>
          <p:cNvSpPr txBox="1">
            <a:spLocks/>
          </p:cNvSpPr>
          <p:nvPr/>
        </p:nvSpPr>
        <p:spPr>
          <a:xfrm>
            <a:off x="4571988" y="3717376"/>
            <a:ext cx="2194090" cy="369332"/>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000" dirty="0"/>
              <a:t>Antal återbud = </a:t>
            </a:r>
            <a:r>
              <a:rPr lang="sv-SE" sz="1000" b="0" dirty="0"/>
              <a:t>Antal återbud som lagts in via </a:t>
            </a:r>
            <a:r>
              <a:rPr lang="sv-SE" sz="1000" b="0" dirty="0" err="1"/>
              <a:t>NyA</a:t>
            </a:r>
            <a:r>
              <a:rPr lang="sv-SE" sz="1000" b="0" dirty="0"/>
              <a:t> eller direkt i Ladok.</a:t>
            </a:r>
          </a:p>
        </p:txBody>
      </p:sp>
      <p:cxnSp>
        <p:nvCxnSpPr>
          <p:cNvPr id="21" name="Straight Arrow Connector 20"/>
          <p:cNvCxnSpPr/>
          <p:nvPr/>
        </p:nvCxnSpPr>
        <p:spPr>
          <a:xfrm flipV="1">
            <a:off x="6099328" y="2797531"/>
            <a:ext cx="420611" cy="932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967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04918" y="6239397"/>
            <a:ext cx="1857491" cy="1814150"/>
            <a:chOff x="304918" y="6239397"/>
            <a:chExt cx="1857491" cy="1814150"/>
          </a:xfrm>
        </p:grpSpPr>
        <p:pic>
          <p:nvPicPr>
            <p:cNvPr id="11" name="Picture 10"/>
            <p:cNvPicPr>
              <a:picLocks noChangeAspect="1"/>
            </p:cNvPicPr>
            <p:nvPr/>
          </p:nvPicPr>
          <p:blipFill rotWithShape="1">
            <a:blip r:embed="rId2"/>
            <a:srcRect r="77111"/>
            <a:stretch/>
          </p:blipFill>
          <p:spPr>
            <a:xfrm>
              <a:off x="304918" y="6239397"/>
              <a:ext cx="1857491" cy="1814150"/>
            </a:xfrm>
            <a:prstGeom prst="rect">
              <a:avLst/>
            </a:prstGeom>
          </p:spPr>
        </p:pic>
        <p:pic>
          <p:nvPicPr>
            <p:cNvPr id="17" name="Picture 16"/>
            <p:cNvPicPr>
              <a:picLocks noChangeAspect="1"/>
            </p:cNvPicPr>
            <p:nvPr/>
          </p:nvPicPr>
          <p:blipFill rotWithShape="1">
            <a:blip r:embed="rId3"/>
            <a:srcRect t="-1" r="50832" b="-7966"/>
            <a:stretch/>
          </p:blipFill>
          <p:spPr>
            <a:xfrm>
              <a:off x="1576159" y="7047632"/>
              <a:ext cx="576491" cy="181844"/>
            </a:xfrm>
            <a:prstGeom prst="rect">
              <a:avLst/>
            </a:prstGeom>
          </p:spPr>
        </p:pic>
      </p:grpSp>
      <p:pic>
        <p:nvPicPr>
          <p:cNvPr id="33" name="Picture 32"/>
          <p:cNvPicPr>
            <a:picLocks noChangeAspect="1"/>
          </p:cNvPicPr>
          <p:nvPr/>
        </p:nvPicPr>
        <p:blipFill rotWithShape="1">
          <a:blip r:embed="rId4"/>
          <a:srcRect l="48019" t="890"/>
          <a:stretch/>
        </p:blipFill>
        <p:spPr>
          <a:xfrm>
            <a:off x="2162409" y="6242707"/>
            <a:ext cx="4228953" cy="1829037"/>
          </a:xfrm>
          <a:prstGeom prst="rect">
            <a:avLst/>
          </a:prstGeom>
        </p:spPr>
      </p:pic>
      <p:sp>
        <p:nvSpPr>
          <p:cNvPr id="2" name="Text Placeholder 1"/>
          <p:cNvSpPr>
            <a:spLocks noGrp="1"/>
          </p:cNvSpPr>
          <p:nvPr>
            <p:ph type="body" sz="quarter" idx="39"/>
          </p:nvPr>
        </p:nvSpPr>
        <p:spPr>
          <a:xfrm>
            <a:off x="304918" y="765089"/>
            <a:ext cx="5798999" cy="4832092"/>
          </a:xfrm>
        </p:spPr>
        <p:txBody>
          <a:bodyPr/>
          <a:lstStyle/>
          <a:p>
            <a:r>
              <a:rPr lang="sv-SE" b="1" dirty="0"/>
              <a:t>Beskrivning av kolumnerna i tabellen: </a:t>
            </a:r>
          </a:p>
          <a:p>
            <a:pPr marL="171450" indent="-171450">
              <a:buFont typeface="Arial" panose="020B0604020202020204" pitchFamily="34" charset="0"/>
              <a:buChar char="•"/>
            </a:pPr>
            <a:r>
              <a:rPr lang="sv-SE" b="1" dirty="0"/>
              <a:t>Registrerade: </a:t>
            </a:r>
            <a:r>
              <a:rPr lang="sv-SE" dirty="0"/>
              <a:t>Antal studenter som har en registrering eller omregistrering på kurstillfället under terminen. Här ingår även studenter som bytt från tidigare kurstillfälle.</a:t>
            </a:r>
          </a:p>
          <a:p>
            <a:pPr marL="171450" indent="-171450">
              <a:buFont typeface="Arial" panose="020B0604020202020204" pitchFamily="34" charset="0"/>
              <a:buChar char="•"/>
            </a:pPr>
            <a:r>
              <a:rPr lang="sv-SE" b="1" dirty="0"/>
              <a:t>Tillkommande, byte: </a:t>
            </a:r>
            <a:r>
              <a:rPr lang="sv-SE" dirty="0"/>
              <a:t>Antal studenter som bytt från ett annat kurstillfälle till detta kurstillfälle under terminen, och har registrerats på kurstillfället.</a:t>
            </a:r>
          </a:p>
          <a:p>
            <a:pPr marL="171450" indent="-171450">
              <a:buFont typeface="Arial" panose="020B0604020202020204" pitchFamily="34" charset="0"/>
              <a:buChar char="•"/>
            </a:pPr>
            <a:r>
              <a:rPr lang="sv-SE" b="1" dirty="0"/>
              <a:t>Tillkommande, omregistrerad: </a:t>
            </a:r>
            <a:r>
              <a:rPr lang="sv-SE" dirty="0"/>
              <a:t>Antal studenter som bytt från ett annat kurstillfälle till detta kurstillfälle under terminen, och har omregistrerats på kurstillfället.</a:t>
            </a:r>
          </a:p>
          <a:p>
            <a:pPr marL="171450" indent="-171450">
              <a:buFont typeface="Arial" panose="020B0604020202020204" pitchFamily="34" charset="0"/>
              <a:buChar char="•"/>
            </a:pPr>
            <a:r>
              <a:rPr lang="sv-SE" b="1" dirty="0"/>
              <a:t>Avklarade moduler*: </a:t>
            </a:r>
            <a:r>
              <a:rPr lang="sv-SE" dirty="0"/>
              <a:t>Antal aktiva studenter på kurstillfället inte har klarat av kursen med godkänt resultat, men som har minst en avklarad modul inom kurstillfället från och med terminen (se exempel nedan).</a:t>
            </a:r>
          </a:p>
          <a:p>
            <a:pPr marL="171450" indent="-171450">
              <a:buFont typeface="Arial" panose="020B0604020202020204" pitchFamily="34" charset="0"/>
              <a:buChar char="•"/>
            </a:pPr>
            <a:r>
              <a:rPr lang="sv-SE" b="1" dirty="0"/>
              <a:t>Ej avklarade moduler*: </a:t>
            </a:r>
            <a:r>
              <a:rPr lang="sv-SE" dirty="0"/>
              <a:t>Antal studenter som från och med terminen bara har underkända resultat inom kurstillfället.</a:t>
            </a:r>
          </a:p>
          <a:p>
            <a:pPr marL="171450" indent="-171450">
              <a:buFont typeface="Arial" panose="020B0604020202020204" pitchFamily="34" charset="0"/>
              <a:buChar char="•"/>
            </a:pPr>
            <a:r>
              <a:rPr lang="sv-SE" b="1" dirty="0"/>
              <a:t>Saknar resultat*: </a:t>
            </a:r>
            <a:r>
              <a:rPr lang="sv-SE" dirty="0"/>
              <a:t>Antal studenter som till och med terminen helt saknar resultat inom kurstillfället.</a:t>
            </a:r>
          </a:p>
          <a:p>
            <a:pPr marL="171450" indent="-171450">
              <a:buFont typeface="Arial" panose="020B0604020202020204" pitchFamily="34" charset="0"/>
              <a:buChar char="•"/>
            </a:pPr>
            <a:r>
              <a:rPr lang="sv-SE" b="1" dirty="0"/>
              <a:t>Avbrott*: </a:t>
            </a:r>
            <a:r>
              <a:rPr lang="sv-SE" dirty="0"/>
              <a:t>Antal studenter som inom kurstillfället dokumenterat studieavbrott under terminen. Studenten fortsätter att redovisas i kolumnerna för resultat.</a:t>
            </a:r>
          </a:p>
          <a:p>
            <a:pPr marL="171450" indent="-171450">
              <a:buFont typeface="Arial" panose="020B0604020202020204" pitchFamily="34" charset="0"/>
              <a:buChar char="•"/>
            </a:pPr>
            <a:r>
              <a:rPr lang="sv-SE" b="1" dirty="0"/>
              <a:t>Avgående, byte: </a:t>
            </a:r>
            <a:r>
              <a:rPr lang="sv-SE" dirty="0"/>
              <a:t>Antal studenter som bytt och registrerats på ett annat kurstillfälle. Redovisas i denna kolumn den termin studenten registreras på det nya kurstillfället. Studenten fortsätter att redovisas i kolumnerna för resultat.</a:t>
            </a:r>
          </a:p>
          <a:p>
            <a:pPr marL="171450" indent="-171450">
              <a:buFont typeface="Arial" panose="020B0604020202020204" pitchFamily="34" charset="0"/>
              <a:buChar char="•"/>
            </a:pPr>
            <a:r>
              <a:rPr lang="sv-SE" b="1" dirty="0"/>
              <a:t>Avklarad kurs*: </a:t>
            </a:r>
            <a:r>
              <a:rPr lang="sv-SE" dirty="0"/>
              <a:t>Antal studenter som inom kurstillfället klarat av kursen med godkänt resultat under terminen.</a:t>
            </a:r>
          </a:p>
          <a:p>
            <a:endParaRPr lang="sv-SE" dirty="0"/>
          </a:p>
          <a:p>
            <a:r>
              <a:rPr lang="sv-SE" dirty="0"/>
              <a:t>*En student kan bara ingå i en av dessa kolumner under en och samma termin.</a:t>
            </a:r>
          </a:p>
        </p:txBody>
      </p:sp>
      <p:sp>
        <p:nvSpPr>
          <p:cNvPr id="3" name="Title 2"/>
          <p:cNvSpPr>
            <a:spLocks noGrp="1"/>
          </p:cNvSpPr>
          <p:nvPr>
            <p:ph type="ctrTitle"/>
          </p:nvPr>
        </p:nvSpPr>
        <p:spPr/>
        <p:txBody>
          <a:bodyPr/>
          <a:lstStyle/>
          <a:p>
            <a:r>
              <a:rPr lang="sv-SE" dirty="0"/>
              <a:t>Genomströmning för kurser </a:t>
            </a:r>
            <a:r>
              <a:rPr lang="sv-SE" b="0" dirty="0"/>
              <a:t>(forts.)</a:t>
            </a:r>
            <a:endParaRPr lang="sv-SE" dirty="0"/>
          </a:p>
        </p:txBody>
      </p:sp>
      <p:sp>
        <p:nvSpPr>
          <p:cNvPr id="10" name="Slide Number Placeholder 9"/>
          <p:cNvSpPr>
            <a:spLocks noGrp="1"/>
          </p:cNvSpPr>
          <p:nvPr>
            <p:ph type="sldNum" sz="quarter" idx="40"/>
          </p:nvPr>
        </p:nvSpPr>
        <p:spPr/>
        <p:txBody>
          <a:bodyPr/>
          <a:lstStyle/>
          <a:p>
            <a:fld id="{9BBD4751-B039-4BCE-BF0F-DBCB9EB0D7EF}" type="slidenum">
              <a:rPr lang="sv-SE" smtClean="0"/>
              <a:t>4</a:t>
            </a:fld>
            <a:endParaRPr lang="sv-SE"/>
          </a:p>
        </p:txBody>
      </p:sp>
      <p:cxnSp>
        <p:nvCxnSpPr>
          <p:cNvPr id="14" name="Straight Connector 13"/>
          <p:cNvCxnSpPr/>
          <p:nvPr/>
        </p:nvCxnSpPr>
        <p:spPr>
          <a:xfrm>
            <a:off x="2162410" y="6142219"/>
            <a:ext cx="0" cy="2042160"/>
          </a:xfrm>
          <a:prstGeom prst="line">
            <a:avLst/>
          </a:prstGeom>
          <a:ln w="9525">
            <a:prstDash val="lgDash"/>
          </a:ln>
        </p:spPr>
        <p:style>
          <a:lnRef idx="1">
            <a:schemeClr val="accent3"/>
          </a:lnRef>
          <a:fillRef idx="0">
            <a:schemeClr val="accent3"/>
          </a:fillRef>
          <a:effectRef idx="0">
            <a:schemeClr val="accent3"/>
          </a:effectRef>
          <a:fontRef idx="minor">
            <a:schemeClr val="tx1"/>
          </a:fontRef>
        </p:style>
      </p:cxnSp>
      <p:cxnSp>
        <p:nvCxnSpPr>
          <p:cNvPr id="16" name="Straight Arrow Connector 15"/>
          <p:cNvCxnSpPr/>
          <p:nvPr/>
        </p:nvCxnSpPr>
        <p:spPr>
          <a:xfrm flipV="1">
            <a:off x="2557291" y="7786904"/>
            <a:ext cx="319259" cy="4527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 Placeholder 5"/>
          <p:cNvSpPr txBox="1">
            <a:spLocks/>
          </p:cNvSpPr>
          <p:nvPr/>
        </p:nvSpPr>
        <p:spPr>
          <a:xfrm>
            <a:off x="3743317" y="8242801"/>
            <a:ext cx="2990858" cy="784830"/>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algn="l">
              <a:buFont typeface="+mj-lt"/>
              <a:buAutoNum type="arabicPeriod" startAt="4"/>
            </a:pPr>
            <a:r>
              <a:rPr lang="sv-SE" sz="1000" dirty="0"/>
              <a:t>HT2017 </a:t>
            </a:r>
            <a:r>
              <a:rPr lang="sv-SE" sz="1000" b="0" dirty="0"/>
              <a:t>blir studenten godkänd på resterande moduler på kursen och får ett resultat på hela kursen. Hen räknas en gång i kolumnen ”Avklarad kurs” och värdet ”1” fylls inte längre in i kolumnen ”avklarade moduler”. </a:t>
            </a:r>
          </a:p>
        </p:txBody>
      </p:sp>
      <p:cxnSp>
        <p:nvCxnSpPr>
          <p:cNvPr id="22" name="Straight Arrow Connector 21"/>
          <p:cNvCxnSpPr/>
          <p:nvPr/>
        </p:nvCxnSpPr>
        <p:spPr>
          <a:xfrm flipV="1">
            <a:off x="5829300" y="7929782"/>
            <a:ext cx="303192" cy="3098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Text Placeholder 5"/>
          <p:cNvSpPr txBox="1">
            <a:spLocks/>
          </p:cNvSpPr>
          <p:nvPr/>
        </p:nvSpPr>
        <p:spPr>
          <a:xfrm>
            <a:off x="362068" y="8239678"/>
            <a:ext cx="3285162" cy="923330"/>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algn="l">
              <a:buFont typeface="+mj-lt"/>
              <a:buAutoNum type="arabicPeriod" startAt="2"/>
            </a:pPr>
            <a:r>
              <a:rPr lang="sv-SE" sz="1000" dirty="0"/>
              <a:t>HT2016 </a:t>
            </a:r>
            <a:r>
              <a:rPr lang="sv-SE" sz="1000" b="0" dirty="0"/>
              <a:t>blev studenten godkänd på en modul inom kursen, och får då värdet ”1” i kolumnen ”avklarade moduler”. </a:t>
            </a:r>
          </a:p>
          <a:p>
            <a:pPr marL="228600" indent="-228600" algn="l">
              <a:buFont typeface="+mj-lt"/>
              <a:buAutoNum type="arabicPeriod" startAt="2"/>
            </a:pPr>
            <a:r>
              <a:rPr lang="sv-SE" sz="1000" dirty="0"/>
              <a:t>VT2017</a:t>
            </a:r>
            <a:r>
              <a:rPr lang="sv-SE" sz="1000" b="0" dirty="0"/>
              <a:t> får studenten inget mer resultat, och värdet ”1” fortsätter att fyllas in i kolumnen ”avklarade moduler”. </a:t>
            </a:r>
          </a:p>
        </p:txBody>
      </p:sp>
      <p:sp>
        <p:nvSpPr>
          <p:cNvPr id="32" name="Text Placeholder 1"/>
          <p:cNvSpPr>
            <a:spLocks noGrp="1"/>
          </p:cNvSpPr>
          <p:nvPr>
            <p:ph type="body" sz="quarter" idx="39"/>
          </p:nvPr>
        </p:nvSpPr>
        <p:spPr>
          <a:xfrm>
            <a:off x="304918" y="5863636"/>
            <a:ext cx="5798999" cy="261610"/>
          </a:xfrm>
        </p:spPr>
        <p:txBody>
          <a:bodyPr/>
          <a:lstStyle/>
          <a:p>
            <a:r>
              <a:rPr lang="sv-SE" b="1" dirty="0"/>
              <a:t>Exempel på hur ”Avklarade moduler” fylls i:</a:t>
            </a:r>
          </a:p>
        </p:txBody>
      </p:sp>
      <p:sp>
        <p:nvSpPr>
          <p:cNvPr id="34" name="Text Placeholder 5"/>
          <p:cNvSpPr txBox="1">
            <a:spLocks/>
          </p:cNvSpPr>
          <p:nvPr/>
        </p:nvSpPr>
        <p:spPr>
          <a:xfrm>
            <a:off x="2634303" y="6222424"/>
            <a:ext cx="3285162" cy="507831"/>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28600" indent="-228600" algn="l">
              <a:buFont typeface="+mj-lt"/>
              <a:buAutoNum type="arabicPeriod"/>
            </a:pPr>
            <a:r>
              <a:rPr lang="sv-SE" sz="1000" dirty="0"/>
              <a:t>VT2016 </a:t>
            </a:r>
            <a:r>
              <a:rPr lang="sv-SE" sz="1000" b="0" dirty="0"/>
              <a:t>registrerades studenten på kurstillfället. Hen avklarade ingen modul under terminen. Värdet ”1” fylls in i kolumnen ”Saknar resultat”.</a:t>
            </a:r>
          </a:p>
        </p:txBody>
      </p:sp>
      <p:cxnSp>
        <p:nvCxnSpPr>
          <p:cNvPr id="35" name="Straight Arrow Connector 34"/>
          <p:cNvCxnSpPr>
            <a:stCxn id="34" idx="2"/>
          </p:cNvCxnSpPr>
          <p:nvPr/>
        </p:nvCxnSpPr>
        <p:spPr>
          <a:xfrm>
            <a:off x="4276884" y="6730255"/>
            <a:ext cx="231616" cy="69275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4444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71450" y="3507242"/>
            <a:ext cx="6686550" cy="2585554"/>
          </a:xfrm>
          <a:prstGeom prst="rect">
            <a:avLst/>
          </a:prstGeom>
        </p:spPr>
      </p:pic>
      <p:sp>
        <p:nvSpPr>
          <p:cNvPr id="2" name="Text Placeholder 1"/>
          <p:cNvSpPr>
            <a:spLocks noGrp="1"/>
          </p:cNvSpPr>
          <p:nvPr>
            <p:ph type="body" sz="quarter" idx="39"/>
          </p:nvPr>
        </p:nvSpPr>
        <p:spPr>
          <a:xfrm>
            <a:off x="304918" y="765089"/>
            <a:ext cx="5798999" cy="6140142"/>
          </a:xfrm>
        </p:spPr>
        <p:txBody>
          <a:bodyPr/>
          <a:lstStyle/>
          <a:p>
            <a:endParaRPr lang="sv-SE" dirty="0"/>
          </a:p>
          <a:p>
            <a:endParaRPr lang="sv-SE" dirty="0"/>
          </a:p>
          <a:p>
            <a:endParaRPr lang="sv-SE" dirty="0"/>
          </a:p>
          <a:p>
            <a:endParaRPr lang="sv-SE" dirty="0"/>
          </a:p>
          <a:p>
            <a:endParaRPr lang="sv-SE" dirty="0"/>
          </a:p>
          <a:p>
            <a:endParaRPr lang="sv-SE" sz="200" dirty="0"/>
          </a:p>
          <a:p>
            <a:pPr marL="228600" indent="-228600">
              <a:buFont typeface="+mj-lt"/>
              <a:buAutoNum type="arabicPeriod"/>
            </a:pPr>
            <a:r>
              <a:rPr lang="sv-SE" dirty="0"/>
              <a:t>Gå till </a:t>
            </a:r>
            <a:r>
              <a:rPr lang="sv-SE" b="1" dirty="0"/>
              <a:t>Uppföljning → Rapporter →  Ny rapport</a:t>
            </a:r>
            <a:r>
              <a:rPr lang="sv-SE" dirty="0"/>
              <a:t> </a:t>
            </a:r>
            <a:r>
              <a:rPr lang="sv-SE" b="1" dirty="0"/>
              <a:t>→ Genomströmning kurspaketeringstillfälle</a:t>
            </a:r>
          </a:p>
          <a:p>
            <a:pPr marL="228600" indent="-228600">
              <a:buFont typeface="+mj-lt"/>
              <a:buAutoNum type="arabicPeriod"/>
            </a:pPr>
            <a:r>
              <a:rPr lang="sv-SE" dirty="0"/>
              <a:t>Sök fram </a:t>
            </a:r>
            <a:r>
              <a:rPr lang="sv-SE" b="1" dirty="0"/>
              <a:t>kurspaketeringstillfället. </a:t>
            </a:r>
            <a:r>
              <a:rPr lang="sv-SE" dirty="0"/>
              <a:t>Sök med t.ex. utbildningskoden och starttermin.</a:t>
            </a:r>
            <a:br>
              <a:rPr lang="sv-SE" dirty="0"/>
            </a:br>
            <a:r>
              <a:rPr lang="sv-SE" i="1" dirty="0"/>
              <a:t>Du kan söka fram och välja flera kurspaketeringstillfällen om du vill jämföra dem.</a:t>
            </a:r>
          </a:p>
          <a:p>
            <a:pPr marL="228600" indent="-228600">
              <a:buFont typeface="+mj-lt"/>
              <a:buAutoNum type="arabicPeriod"/>
            </a:pPr>
            <a:r>
              <a:rPr lang="sv-SE" b="1" dirty="0"/>
              <a:t>Markera </a:t>
            </a:r>
            <a:r>
              <a:rPr lang="sv-SE" dirty="0"/>
              <a:t>det eller de kurspaketeringstillfällen du vill se rapporten för</a:t>
            </a:r>
          </a:p>
          <a:p>
            <a:pPr marL="228600" indent="-228600">
              <a:buFont typeface="+mj-lt"/>
              <a:buAutoNum type="arabicPeriod"/>
            </a:pPr>
            <a:r>
              <a:rPr lang="sv-SE" dirty="0"/>
              <a:t>Klicka på </a:t>
            </a:r>
            <a:r>
              <a:rPr lang="sv-SE" b="1" dirty="0"/>
              <a:t>Visa rapport</a:t>
            </a:r>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b="1" dirty="0"/>
          </a:p>
          <a:p>
            <a:pPr marL="228600" indent="-228600">
              <a:buFont typeface="+mj-lt"/>
              <a:buAutoNum type="arabicPeriod"/>
            </a:pPr>
            <a:endParaRPr lang="sv-SE" sz="1200" b="1" dirty="0"/>
          </a:p>
          <a:p>
            <a:pPr marL="228600" indent="-228600">
              <a:buFont typeface="+mj-lt"/>
              <a:buAutoNum type="arabicPeriod"/>
            </a:pPr>
            <a:r>
              <a:rPr lang="sv-SE" dirty="0"/>
              <a:t>Du länkas vidare till resultatet för genomströmningsrapporten. </a:t>
            </a:r>
          </a:p>
          <a:p>
            <a:r>
              <a:rPr lang="sv-SE" i="1" dirty="0"/>
              <a:t>Se hur du läser resultatet på nästa sida.</a:t>
            </a:r>
          </a:p>
        </p:txBody>
      </p:sp>
      <p:sp>
        <p:nvSpPr>
          <p:cNvPr id="3" name="Title 2"/>
          <p:cNvSpPr>
            <a:spLocks noGrp="1"/>
          </p:cNvSpPr>
          <p:nvPr>
            <p:ph type="ctrTitle"/>
          </p:nvPr>
        </p:nvSpPr>
        <p:spPr/>
        <p:txBody>
          <a:bodyPr/>
          <a:lstStyle/>
          <a:p>
            <a:r>
              <a:rPr lang="sv-SE" dirty="0"/>
              <a:t>Genomströmning för kurspaketering</a:t>
            </a:r>
          </a:p>
        </p:txBody>
      </p:sp>
      <p:sp>
        <p:nvSpPr>
          <p:cNvPr id="10" name="Slide Number Placeholder 9"/>
          <p:cNvSpPr>
            <a:spLocks noGrp="1"/>
          </p:cNvSpPr>
          <p:nvPr>
            <p:ph type="sldNum" sz="quarter" idx="40"/>
          </p:nvPr>
        </p:nvSpPr>
        <p:spPr/>
        <p:txBody>
          <a:bodyPr/>
          <a:lstStyle/>
          <a:p>
            <a:fld id="{9BBD4751-B039-4BCE-BF0F-DBCB9EB0D7EF}" type="slidenum">
              <a:rPr lang="sv-SE" smtClean="0"/>
              <a:t>5</a:t>
            </a:fld>
            <a:endParaRPr lang="sv-SE"/>
          </a:p>
        </p:txBody>
      </p:sp>
      <p:pic>
        <p:nvPicPr>
          <p:cNvPr id="12" name="Picture 11"/>
          <p:cNvPicPr>
            <a:picLocks noChangeAspect="1"/>
          </p:cNvPicPr>
          <p:nvPr/>
        </p:nvPicPr>
        <p:blipFill rotWithShape="1">
          <a:blip r:embed="rId3"/>
          <a:srcRect l="893" t="1228" r="783" b="5457"/>
          <a:stretch/>
        </p:blipFill>
        <p:spPr>
          <a:xfrm>
            <a:off x="0" y="6919352"/>
            <a:ext cx="6858000" cy="2109500"/>
          </a:xfrm>
          <a:prstGeom prst="rect">
            <a:avLst/>
          </a:prstGeom>
        </p:spPr>
      </p:pic>
      <p:sp>
        <p:nvSpPr>
          <p:cNvPr id="13" name="Text Placeholder 7"/>
          <p:cNvSpPr txBox="1">
            <a:spLocks/>
          </p:cNvSpPr>
          <p:nvPr/>
        </p:nvSpPr>
        <p:spPr>
          <a:xfrm>
            <a:off x="414520" y="850133"/>
            <a:ext cx="5961566" cy="1105088"/>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solidFill>
                  <a:schemeClr val="tx1"/>
                </a:solidFill>
              </a:rPr>
              <a:t>I genomströmningsrapporten kan du se hur genomströmningen för ett kurspaketeringstillfälle ser ut. </a:t>
            </a:r>
          </a:p>
          <a:p>
            <a:r>
              <a:rPr lang="sv-SE" dirty="0">
                <a:solidFill>
                  <a:schemeClr val="tx1"/>
                </a:solidFill>
              </a:rPr>
              <a:t>Du följer </a:t>
            </a:r>
            <a:r>
              <a:rPr lang="sv-SE" u="sng" dirty="0">
                <a:solidFill>
                  <a:schemeClr val="tx1"/>
                </a:solidFill>
              </a:rPr>
              <a:t>inte</a:t>
            </a:r>
            <a:r>
              <a:rPr lang="sv-SE" dirty="0">
                <a:solidFill>
                  <a:schemeClr val="tx1"/>
                </a:solidFill>
              </a:rPr>
              <a:t> studenterna som antogs vid tillfällets start, utan snarare tillfället och hur dess population ser ut vid varje termin. Antalet studenter på tillfället kan öka och minska beroende på om studenter tillkommer eller lämnar </a:t>
            </a:r>
            <a:r>
              <a:rPr lang="sv-SE" dirty="0"/>
              <a:t>kurspaketeringstillfället</a:t>
            </a:r>
            <a:r>
              <a:rPr lang="sv-SE" dirty="0">
                <a:solidFill>
                  <a:schemeClr val="tx1"/>
                </a:solidFill>
              </a:rPr>
              <a:t>.</a:t>
            </a:r>
          </a:p>
        </p:txBody>
      </p:sp>
      <p:sp>
        <p:nvSpPr>
          <p:cNvPr id="14" name="Oval 13"/>
          <p:cNvSpPr/>
          <p:nvPr/>
        </p:nvSpPr>
        <p:spPr>
          <a:xfrm>
            <a:off x="304918" y="740531"/>
            <a:ext cx="219204" cy="219204"/>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400" b="1" dirty="0"/>
              <a:t>i</a:t>
            </a:r>
          </a:p>
        </p:txBody>
      </p:sp>
      <p:sp>
        <p:nvSpPr>
          <p:cNvPr id="18" name="Text Placeholder 5"/>
          <p:cNvSpPr txBox="1">
            <a:spLocks/>
          </p:cNvSpPr>
          <p:nvPr/>
        </p:nvSpPr>
        <p:spPr>
          <a:xfrm>
            <a:off x="3382346" y="457611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2</a:t>
            </a:r>
          </a:p>
        </p:txBody>
      </p:sp>
      <p:sp>
        <p:nvSpPr>
          <p:cNvPr id="19" name="Text Placeholder 5"/>
          <p:cNvSpPr txBox="1">
            <a:spLocks/>
          </p:cNvSpPr>
          <p:nvPr/>
        </p:nvSpPr>
        <p:spPr>
          <a:xfrm>
            <a:off x="55084" y="5758448"/>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3</a:t>
            </a:r>
          </a:p>
        </p:txBody>
      </p:sp>
      <p:sp>
        <p:nvSpPr>
          <p:cNvPr id="20" name="Text Placeholder 5"/>
          <p:cNvSpPr txBox="1">
            <a:spLocks/>
          </p:cNvSpPr>
          <p:nvPr/>
        </p:nvSpPr>
        <p:spPr>
          <a:xfrm>
            <a:off x="55084" y="528754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4</a:t>
            </a:r>
          </a:p>
        </p:txBody>
      </p:sp>
      <p:sp>
        <p:nvSpPr>
          <p:cNvPr id="17" name="Text Placeholder 5"/>
          <p:cNvSpPr txBox="1">
            <a:spLocks/>
          </p:cNvSpPr>
          <p:nvPr/>
        </p:nvSpPr>
        <p:spPr>
          <a:xfrm>
            <a:off x="3124078" y="3465018"/>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1</a:t>
            </a:r>
          </a:p>
        </p:txBody>
      </p:sp>
      <p:cxnSp>
        <p:nvCxnSpPr>
          <p:cNvPr id="6" name="Straight Arrow Connector 5"/>
          <p:cNvCxnSpPr/>
          <p:nvPr/>
        </p:nvCxnSpPr>
        <p:spPr>
          <a:xfrm flipH="1">
            <a:off x="811206" y="3582031"/>
            <a:ext cx="2284419" cy="2190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14292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39"/>
          </p:nvPr>
        </p:nvSpPr>
        <p:spPr>
          <a:xfrm>
            <a:off x="304919" y="5397687"/>
            <a:ext cx="5798999" cy="4016484"/>
          </a:xfrm>
        </p:spPr>
        <p:txBody>
          <a:bodyPr/>
          <a:lstStyle/>
          <a:p>
            <a:r>
              <a:rPr lang="sv-SE" b="1" dirty="0"/>
              <a:t>Samma student kan räknas flera gånger per termin. Exempel:</a:t>
            </a:r>
          </a:p>
          <a:p>
            <a:pPr marL="171450" indent="-171450">
              <a:buFont typeface="Arial" panose="020B0604020202020204" pitchFamily="34" charset="0"/>
              <a:buChar char="•"/>
            </a:pPr>
            <a:r>
              <a:rPr lang="sv-SE" dirty="0"/>
              <a:t>En student som först registrerar sig på ett kurstillfälle, och sedan anmäler avbrott på kurspaketeringen inom samma termin räknas </a:t>
            </a:r>
            <a:r>
              <a:rPr lang="sv-SE" b="1" dirty="0"/>
              <a:t>två</a:t>
            </a:r>
            <a:r>
              <a:rPr lang="sv-SE" dirty="0"/>
              <a:t> gånger: </a:t>
            </a:r>
            <a:r>
              <a:rPr lang="sv-SE" b="1" dirty="0"/>
              <a:t>en</a:t>
            </a:r>
            <a:r>
              <a:rPr lang="sv-SE" dirty="0"/>
              <a:t> gång i ”registrerade” och </a:t>
            </a:r>
            <a:r>
              <a:rPr lang="sv-SE" b="1" dirty="0"/>
              <a:t>en</a:t>
            </a:r>
            <a:r>
              <a:rPr lang="sv-SE" dirty="0"/>
              <a:t> gång i ”avbrott”. </a:t>
            </a:r>
          </a:p>
          <a:p>
            <a:pPr marL="171450" indent="-171450">
              <a:buFont typeface="Arial" panose="020B0604020202020204" pitchFamily="34" charset="0"/>
              <a:buChar char="•"/>
            </a:pPr>
            <a:r>
              <a:rPr lang="sv-SE" dirty="0"/>
              <a:t>En student som gör ett tillfällesbyte </a:t>
            </a:r>
            <a:r>
              <a:rPr lang="sv-SE" u="sng" dirty="0"/>
              <a:t>till</a:t>
            </a:r>
            <a:r>
              <a:rPr lang="sv-SE" dirty="0"/>
              <a:t> kurspaketeringstillfället räknas </a:t>
            </a:r>
            <a:r>
              <a:rPr lang="sv-SE" b="1" dirty="0"/>
              <a:t>två </a:t>
            </a:r>
            <a:r>
              <a:rPr lang="sv-SE" dirty="0"/>
              <a:t>gånger: </a:t>
            </a:r>
            <a:r>
              <a:rPr lang="sv-SE" b="1" dirty="0"/>
              <a:t>en </a:t>
            </a:r>
            <a:r>
              <a:rPr lang="sv-SE" dirty="0"/>
              <a:t>gång i ”tillkommande, byte” och </a:t>
            </a:r>
            <a:r>
              <a:rPr lang="sv-SE" b="1" dirty="0"/>
              <a:t>en</a:t>
            </a:r>
            <a:r>
              <a:rPr lang="sv-SE" dirty="0"/>
              <a:t> gång i ”registrerade” (eller: ”endast omregistrerade”).</a:t>
            </a:r>
          </a:p>
          <a:p>
            <a:pPr marL="171450" indent="-171450">
              <a:buFont typeface="Arial" panose="020B0604020202020204" pitchFamily="34" charset="0"/>
              <a:buChar char="•"/>
            </a:pPr>
            <a:r>
              <a:rPr lang="sv-SE" dirty="0"/>
              <a:t>En student som gör ett tillfällesbyte till senare del av kurspaketeringstillfället räknas </a:t>
            </a:r>
            <a:r>
              <a:rPr lang="sv-SE" b="1" dirty="0"/>
              <a:t>tre</a:t>
            </a:r>
            <a:r>
              <a:rPr lang="sv-SE" dirty="0"/>
              <a:t> gånger: </a:t>
            </a:r>
            <a:r>
              <a:rPr lang="sv-SE" b="1" dirty="0"/>
              <a:t>en</a:t>
            </a:r>
            <a:r>
              <a:rPr lang="sv-SE" dirty="0"/>
              <a:t> gång i ”tillkommande, byte”, </a:t>
            </a:r>
            <a:r>
              <a:rPr lang="sv-SE" b="1" dirty="0"/>
              <a:t>en</a:t>
            </a:r>
            <a:r>
              <a:rPr lang="sv-SE" dirty="0"/>
              <a:t> gång i ”Tillkommande, senare del” och </a:t>
            </a:r>
            <a:r>
              <a:rPr lang="sv-SE" b="1" dirty="0"/>
              <a:t>en</a:t>
            </a:r>
            <a:r>
              <a:rPr lang="sv-SE" dirty="0"/>
              <a:t> gång i ”registrerade” (eller: ”endast omregistrerade”).</a:t>
            </a:r>
            <a:br>
              <a:rPr lang="sv-SE" dirty="0"/>
            </a:br>
            <a:endParaRPr lang="sv-SE" b="1" dirty="0"/>
          </a:p>
          <a:p>
            <a:r>
              <a:rPr lang="sv-SE" b="1" dirty="0"/>
              <a:t>Händelser som redovisas i rapporten baseras på datum, inte på termin. Exempel:</a:t>
            </a:r>
          </a:p>
          <a:p>
            <a:pPr marL="171450" indent="-171450">
              <a:buFont typeface="Arial" panose="020B0604020202020204" pitchFamily="34" charset="0"/>
              <a:buChar char="•"/>
            </a:pPr>
            <a:r>
              <a:rPr lang="sv-SE" dirty="0"/>
              <a:t>En student avslutar sina studier vid slutet av HT2019. Hen ansöker om examen och examensbeviset utfärdas tre veckor senare. Eftersom examensbeviset utfärdades efter startdatum för VT2020 räknas examen till VT2020 i genomströmningsrapporten. </a:t>
            </a:r>
          </a:p>
          <a:p>
            <a:pPr marL="171450" indent="-171450">
              <a:buFont typeface="Arial" panose="020B0604020202020204" pitchFamily="34" charset="0"/>
              <a:buChar char="•"/>
            </a:pPr>
            <a:r>
              <a:rPr lang="sv-SE" dirty="0"/>
              <a:t>Ett kurstillfälle startar före lärosätets ordinarie terminstid för HT2019. Därför räknas registreringarna på det kurstillfället till VT2019. Eftersom en student maximalt kan räknas en gång i kolumnen ”Registrerad” per termin så räknas studenten en gång på vårterminen, men inte alls på höstterminen (om studenterna inte registrerar sig på ett kurstillfälle som går senare under HT2019 också).</a:t>
            </a:r>
          </a:p>
          <a:p>
            <a:r>
              <a:rPr lang="sv-SE" dirty="0"/>
              <a:t>(fortsätter på nästa sida → )</a:t>
            </a:r>
          </a:p>
        </p:txBody>
      </p:sp>
      <p:sp>
        <p:nvSpPr>
          <p:cNvPr id="3" name="Title 2"/>
          <p:cNvSpPr>
            <a:spLocks noGrp="1"/>
          </p:cNvSpPr>
          <p:nvPr>
            <p:ph type="ctrTitle"/>
          </p:nvPr>
        </p:nvSpPr>
        <p:spPr/>
        <p:txBody>
          <a:bodyPr/>
          <a:lstStyle/>
          <a:p>
            <a:r>
              <a:rPr lang="sv-SE" dirty="0"/>
              <a:t>Genomströmning för kurspaketering </a:t>
            </a:r>
            <a:r>
              <a:rPr lang="sv-SE" b="0" dirty="0"/>
              <a:t>(forts.)</a:t>
            </a:r>
            <a:endParaRPr lang="sv-SE" dirty="0"/>
          </a:p>
        </p:txBody>
      </p:sp>
      <p:sp>
        <p:nvSpPr>
          <p:cNvPr id="10" name="Slide Number Placeholder 9"/>
          <p:cNvSpPr>
            <a:spLocks noGrp="1"/>
          </p:cNvSpPr>
          <p:nvPr>
            <p:ph type="sldNum" sz="quarter" idx="40"/>
          </p:nvPr>
        </p:nvSpPr>
        <p:spPr/>
        <p:txBody>
          <a:bodyPr/>
          <a:lstStyle/>
          <a:p>
            <a:fld id="{9BBD4751-B039-4BCE-BF0F-DBCB9EB0D7EF}" type="slidenum">
              <a:rPr lang="sv-SE" smtClean="0"/>
              <a:t>6</a:t>
            </a:fld>
            <a:endParaRPr lang="sv-SE"/>
          </a:p>
        </p:txBody>
      </p:sp>
      <p:pic>
        <p:nvPicPr>
          <p:cNvPr id="11" name="Picture 10"/>
          <p:cNvPicPr>
            <a:picLocks noChangeAspect="1"/>
          </p:cNvPicPr>
          <p:nvPr/>
        </p:nvPicPr>
        <p:blipFill rotWithShape="1">
          <a:blip r:embed="rId2"/>
          <a:srcRect l="893" t="1229" r="783"/>
          <a:stretch/>
        </p:blipFill>
        <p:spPr>
          <a:xfrm>
            <a:off x="0" y="2289586"/>
            <a:ext cx="6858000" cy="2232846"/>
          </a:xfrm>
          <a:prstGeom prst="rect">
            <a:avLst/>
          </a:prstGeom>
        </p:spPr>
      </p:pic>
      <p:sp>
        <p:nvSpPr>
          <p:cNvPr id="19" name="Text Placeholder 1"/>
          <p:cNvSpPr txBox="1">
            <a:spLocks/>
          </p:cNvSpPr>
          <p:nvPr/>
        </p:nvSpPr>
        <p:spPr>
          <a:xfrm>
            <a:off x="304918" y="857464"/>
            <a:ext cx="5798999" cy="1015663"/>
          </a:xfrm>
          <a:prstGeom prst="rect">
            <a:avLst/>
          </a:prstGeom>
        </p:spPr>
        <p:txBody>
          <a:bodyPr>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1pPr>
            <a:lvl2pPr marL="3429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85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10287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371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I tabellen ser du översikt av genomströmningen på kurspaketeringstillfället. I raden för varje termin ser du antal studenter som t.ex. registrerats på kurs inom kurspaketeringstillfället eller som gjort avbrott.</a:t>
            </a:r>
          </a:p>
          <a:p>
            <a:r>
              <a:rPr lang="sv-SE" dirty="0"/>
              <a:t>För att följa genomströmningen på ett mer detaljerat plan kan du välja att exportera underlaget för rapporten (kräver utökad behörighet).</a:t>
            </a:r>
          </a:p>
        </p:txBody>
      </p:sp>
      <p:sp>
        <p:nvSpPr>
          <p:cNvPr id="14" name="Text Placeholder 5"/>
          <p:cNvSpPr txBox="1">
            <a:spLocks/>
          </p:cNvSpPr>
          <p:nvPr/>
        </p:nvSpPr>
        <p:spPr>
          <a:xfrm>
            <a:off x="4517860" y="4598581"/>
            <a:ext cx="2194090" cy="369332"/>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000" dirty="0"/>
              <a:t>Antal återbud = </a:t>
            </a:r>
            <a:r>
              <a:rPr lang="sv-SE" sz="1000" b="0" dirty="0"/>
              <a:t>Antal återbud som lagts in via </a:t>
            </a:r>
            <a:r>
              <a:rPr lang="sv-SE" sz="1000" b="0" dirty="0" err="1"/>
              <a:t>NyA</a:t>
            </a:r>
            <a:r>
              <a:rPr lang="sv-SE" sz="1000" b="0" dirty="0"/>
              <a:t> eller direkt i Ladok.</a:t>
            </a:r>
          </a:p>
        </p:txBody>
      </p:sp>
      <p:cxnSp>
        <p:nvCxnSpPr>
          <p:cNvPr id="16" name="Straight Arrow Connector 15"/>
          <p:cNvCxnSpPr/>
          <p:nvPr/>
        </p:nvCxnSpPr>
        <p:spPr>
          <a:xfrm flipV="1">
            <a:off x="6045200" y="3245624"/>
            <a:ext cx="584200" cy="13657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Text Placeholder 5"/>
          <p:cNvSpPr txBox="1">
            <a:spLocks/>
          </p:cNvSpPr>
          <p:nvPr/>
        </p:nvSpPr>
        <p:spPr>
          <a:xfrm>
            <a:off x="4048126" y="1808371"/>
            <a:ext cx="2778106" cy="854080"/>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000" dirty="0"/>
              <a:t>Antal förväntade deltagare = </a:t>
            </a:r>
            <a:r>
              <a:rPr lang="sv-SE" b="0" dirty="0"/>
              <a:t>antal studenter med förväntat deltagande på kurspaketeringstillfället. Studenter som bytt till tillfället eller är antagna till senare del räknas inte med här.</a:t>
            </a:r>
            <a:endParaRPr lang="sv-SE" sz="1000" b="0" dirty="0"/>
          </a:p>
        </p:txBody>
      </p:sp>
      <p:cxnSp>
        <p:nvCxnSpPr>
          <p:cNvPr id="18" name="Straight Arrow Connector 17"/>
          <p:cNvCxnSpPr/>
          <p:nvPr/>
        </p:nvCxnSpPr>
        <p:spPr>
          <a:xfrm>
            <a:off x="6045200" y="2662451"/>
            <a:ext cx="666750" cy="3484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0" name="Text Placeholder 5"/>
          <p:cNvSpPr txBox="1">
            <a:spLocks/>
          </p:cNvSpPr>
          <p:nvPr/>
        </p:nvSpPr>
        <p:spPr>
          <a:xfrm>
            <a:off x="176697" y="4543574"/>
            <a:ext cx="2175977" cy="646331"/>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000" dirty="0"/>
              <a:t>Period i ordning </a:t>
            </a:r>
            <a:r>
              <a:rPr lang="sv-SE" sz="1000" b="0" dirty="0"/>
              <a:t>= period (termin) räknat från kurspaketeringstillfällets start till och med dess slut. Övriga rader i är markerade med streck.</a:t>
            </a:r>
          </a:p>
        </p:txBody>
      </p:sp>
      <p:cxnSp>
        <p:nvCxnSpPr>
          <p:cNvPr id="31" name="Straight Arrow Connector 30"/>
          <p:cNvCxnSpPr>
            <a:stCxn id="30" idx="0"/>
          </p:cNvCxnSpPr>
          <p:nvPr/>
        </p:nvCxnSpPr>
        <p:spPr>
          <a:xfrm flipH="1" flipV="1">
            <a:off x="1046798" y="4345554"/>
            <a:ext cx="217888" cy="1980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 Placeholder 5"/>
          <p:cNvSpPr txBox="1">
            <a:spLocks/>
          </p:cNvSpPr>
          <p:nvPr/>
        </p:nvSpPr>
        <p:spPr>
          <a:xfrm>
            <a:off x="1439139" y="2303406"/>
            <a:ext cx="2194090" cy="646331"/>
          </a:xfrm>
          <a:prstGeom prst="roundRect">
            <a:avLst>
              <a:gd name="adj" fmla="val 0"/>
            </a:avLst>
          </a:prstGeom>
          <a:solidFill>
            <a:schemeClr val="bg1"/>
          </a:solidFill>
          <a:ln>
            <a:solidFill>
              <a:schemeClr val="bg1">
                <a:lumMod val="50000"/>
              </a:schemeClr>
            </a:solidFill>
          </a:ln>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sz="1000" b="0" dirty="0"/>
              <a:t>Rapporten visar antal studenter per termin. Du kan välja att visa antalet kvinnor och män genom att kryssa för ”</a:t>
            </a:r>
            <a:r>
              <a:rPr lang="sv-SE" sz="1000" dirty="0"/>
              <a:t>Sammanställ per kön</a:t>
            </a:r>
            <a:r>
              <a:rPr lang="sv-SE" sz="1000" b="0" dirty="0"/>
              <a:t>”.</a:t>
            </a:r>
          </a:p>
        </p:txBody>
      </p:sp>
      <p:cxnSp>
        <p:nvCxnSpPr>
          <p:cNvPr id="15" name="Straight Arrow Connector 14"/>
          <p:cNvCxnSpPr>
            <a:stCxn id="13" idx="2"/>
          </p:cNvCxnSpPr>
          <p:nvPr/>
        </p:nvCxnSpPr>
        <p:spPr>
          <a:xfrm flipH="1">
            <a:off x="1882140" y="2949737"/>
            <a:ext cx="654044" cy="1842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H="1">
            <a:off x="352174" y="1894269"/>
            <a:ext cx="252353" cy="12397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70662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39"/>
          </p:nvPr>
        </p:nvSpPr>
        <p:spPr>
          <a:xfrm>
            <a:off x="304918" y="765089"/>
            <a:ext cx="5798999" cy="7694414"/>
          </a:xfrm>
        </p:spPr>
        <p:txBody>
          <a:bodyPr/>
          <a:lstStyle/>
          <a:p>
            <a:r>
              <a:rPr lang="sv-SE" dirty="0"/>
              <a:t>Uppgifterna redovisas grupperat per termin från starten på kurspaketeringstillfällets första studieperiod till och med datumet (terminen) för rapportuttaget. </a:t>
            </a:r>
          </a:p>
          <a:p>
            <a:r>
              <a:rPr lang="sv-SE" dirty="0"/>
              <a:t>Terminens start- och slutdatum utgår från lärosätets beslutade terminstider. Händelser som sker efter vårterminens slut fram till och med 31 juli redovisas på vårterminen och händelser som sker från och med 1 augusti redovisas på höstterminen. </a:t>
            </a:r>
          </a:p>
          <a:p>
            <a:r>
              <a:rPr lang="sv-SE" dirty="0"/>
              <a:t>I de fall startdatumet för kurstillfälle som ges inom kurspaketeringstillfället ligger före 1 augusti kommer studentens registrering räknas som Bortfall så länge det är studentens enda registrering på terminen. I och med att studenten registrerar sig på nytt tillfälle på den aktuella terminen redovisas studenten i kolumnen Registrerade.</a:t>
            </a:r>
          </a:p>
          <a:p>
            <a:endParaRPr lang="sv-SE" b="1" dirty="0"/>
          </a:p>
          <a:p>
            <a:r>
              <a:rPr lang="sv-SE" b="1" dirty="0"/>
              <a:t>Beskrivning av kolumnerna i tabellen: </a:t>
            </a:r>
          </a:p>
          <a:p>
            <a:pPr marL="171450" indent="-171450">
              <a:buFont typeface="Arial" panose="020B0604020202020204" pitchFamily="34" charset="0"/>
              <a:buChar char="•"/>
            </a:pPr>
            <a:r>
              <a:rPr lang="sv-SE" b="1" dirty="0"/>
              <a:t>Registrerad: </a:t>
            </a:r>
            <a:r>
              <a:rPr lang="sv-SE" dirty="0"/>
              <a:t>Antal studenter som har en registrering (förstagångs- eller fortsättningsregistrering) på en kurs inom kurspaketeringstillfället under terminen.</a:t>
            </a:r>
          </a:p>
          <a:p>
            <a:pPr marL="171450" indent="-171450">
              <a:buFont typeface="Arial" panose="020B0604020202020204" pitchFamily="34" charset="0"/>
              <a:buChar char="•"/>
            </a:pPr>
            <a:r>
              <a:rPr lang="sv-SE" b="1" dirty="0"/>
              <a:t>Endast omregistrering: </a:t>
            </a:r>
            <a:r>
              <a:rPr lang="sv-SE" dirty="0"/>
              <a:t>Antal studenter som bara har omregistreringar på kurstillfällen inom kurspaketeringstillfället under terminen. </a:t>
            </a:r>
            <a:r>
              <a:rPr lang="sv-SE" i="1" dirty="0"/>
              <a:t>Har studenten både omregistrerats och förstagångsregistrerats under terminen så räknas hen inom ”registrering”.</a:t>
            </a:r>
          </a:p>
          <a:p>
            <a:pPr marL="171450" indent="-171450">
              <a:buFont typeface="Arial" panose="020B0604020202020204" pitchFamily="34" charset="0"/>
              <a:buChar char="•"/>
            </a:pPr>
            <a:r>
              <a:rPr lang="sv-SE" b="1" dirty="0"/>
              <a:t>Tillkommande, byte</a:t>
            </a:r>
            <a:r>
              <a:rPr lang="sv-SE" dirty="0"/>
              <a:t>: Antal studenter som bytt </a:t>
            </a:r>
            <a:r>
              <a:rPr lang="sv-SE" u="sng" dirty="0"/>
              <a:t>från</a:t>
            </a:r>
            <a:r>
              <a:rPr lang="sv-SE" dirty="0"/>
              <a:t> ett annat kurspaketeringstillfälle </a:t>
            </a:r>
            <a:r>
              <a:rPr lang="sv-SE" u="sng" dirty="0"/>
              <a:t>till</a:t>
            </a:r>
            <a:r>
              <a:rPr lang="sv-SE" dirty="0"/>
              <a:t> detta kurspaketeringstillfället under terminen.</a:t>
            </a:r>
          </a:p>
          <a:p>
            <a:pPr marL="171450" indent="-171450">
              <a:buFont typeface="Arial" panose="020B0604020202020204" pitchFamily="34" charset="0"/>
              <a:buChar char="•"/>
            </a:pPr>
            <a:r>
              <a:rPr lang="sv-SE" b="1" dirty="0"/>
              <a:t>Tillkommande, senare del: </a:t>
            </a:r>
            <a:r>
              <a:rPr lang="sv-SE" dirty="0"/>
              <a:t>Antal studenter som antagits till senare del av kurspaketeringstillfället, antingen genom tillfällesbyte eller genom att skapa ett nytt förväntat deltagande.</a:t>
            </a:r>
          </a:p>
          <a:p>
            <a:pPr marL="171450" indent="-171450">
              <a:buFont typeface="Arial" panose="020B0604020202020204" pitchFamily="34" charset="0"/>
              <a:buChar char="•"/>
            </a:pPr>
            <a:r>
              <a:rPr lang="sv-SE" b="1" dirty="0"/>
              <a:t>Uppehåll: </a:t>
            </a:r>
            <a:r>
              <a:rPr lang="sv-SE" dirty="0"/>
              <a:t>Antal studenter som har studieuppehåll hela eller delar av terminen. Pågår uppehållet över flera terminer så räknas uppehållet en gång per termin.</a:t>
            </a:r>
          </a:p>
          <a:p>
            <a:pPr marL="171450" indent="-171450">
              <a:buFont typeface="Arial" panose="020B0604020202020204" pitchFamily="34" charset="0"/>
              <a:buChar char="•"/>
            </a:pPr>
            <a:r>
              <a:rPr lang="sv-SE" b="1" dirty="0"/>
              <a:t>Avbrott: </a:t>
            </a:r>
            <a:r>
              <a:rPr lang="sv-SE" dirty="0"/>
              <a:t>Antal studenter som avbrutit kurspaketeringen, där avbrottsdatum infaller under terminen.</a:t>
            </a:r>
          </a:p>
          <a:p>
            <a:pPr marL="171450" indent="-171450">
              <a:buFont typeface="Arial" panose="020B0604020202020204" pitchFamily="34" charset="0"/>
              <a:buChar char="•"/>
            </a:pPr>
            <a:r>
              <a:rPr lang="sv-SE" b="1" dirty="0"/>
              <a:t>Bortfall</a:t>
            </a:r>
            <a:r>
              <a:rPr lang="sv-SE" dirty="0"/>
              <a:t>: antal studenter som har tillstånd ”pågående” eller ”pågående, spärr finns” på programtillfället, men som inte registrerats på en kurs inom programtillfället under terminen och inte har gjort avbrott och inte har uppehåll eller har avbrott utan avbrottsdatum. I de fall startdatumet för kurstillfälle som ges inom kurspaketeringstillfället ligger före 1 augusti kommer studentens registrering räknas som Bortfall så länge det är studentens enda registrering på den aktuella terminen.</a:t>
            </a:r>
          </a:p>
          <a:p>
            <a:pPr marL="171450" indent="-171450">
              <a:buFont typeface="Arial" panose="020B0604020202020204" pitchFamily="34" charset="0"/>
              <a:buChar char="•"/>
            </a:pPr>
            <a:r>
              <a:rPr lang="sv-SE" b="1" dirty="0"/>
              <a:t>Avklarad:</a:t>
            </a:r>
            <a:r>
              <a:rPr lang="sv-SE" dirty="0"/>
              <a:t> Antal studenter med tillstånd ”Avklarad”, där datum för avklarad faller inom terminen. Tillståndet läggs in manuellt kurspaketeringstillfället, ofta i samband med examen.</a:t>
            </a:r>
          </a:p>
          <a:p>
            <a:pPr marL="171450" indent="-171450">
              <a:buFont typeface="Arial" panose="020B0604020202020204" pitchFamily="34" charset="0"/>
              <a:buChar char="•"/>
            </a:pPr>
            <a:r>
              <a:rPr lang="sv-SE" b="1" dirty="0"/>
              <a:t>Examen: </a:t>
            </a:r>
            <a:r>
              <a:rPr lang="sv-SE" dirty="0"/>
              <a:t>Antal studenter med utfärdade examensbevis, som har kopplats till kurspaketeringen*, och där utfärdandedatum ligger inom terminen. Siffran inom parantes avser antal examensbevis som totalt utfärdats för studenterna, t.ex. om två bevis utfärdas inom kurspaketeringen för varje student är siffran högre än antal studenter som fått examensbevis. </a:t>
            </a:r>
          </a:p>
        </p:txBody>
      </p:sp>
      <p:sp>
        <p:nvSpPr>
          <p:cNvPr id="3" name="Title 2"/>
          <p:cNvSpPr>
            <a:spLocks noGrp="1"/>
          </p:cNvSpPr>
          <p:nvPr>
            <p:ph type="ctrTitle"/>
          </p:nvPr>
        </p:nvSpPr>
        <p:spPr/>
        <p:txBody>
          <a:bodyPr/>
          <a:lstStyle/>
          <a:p>
            <a:r>
              <a:rPr lang="sv-SE" dirty="0"/>
              <a:t>Genomströmning för kurspaketering </a:t>
            </a:r>
            <a:r>
              <a:rPr lang="sv-SE" b="0" dirty="0"/>
              <a:t>(forts.)</a:t>
            </a:r>
            <a:endParaRPr lang="sv-SE" dirty="0"/>
          </a:p>
        </p:txBody>
      </p:sp>
      <p:sp>
        <p:nvSpPr>
          <p:cNvPr id="10" name="Slide Number Placeholder 9"/>
          <p:cNvSpPr>
            <a:spLocks noGrp="1"/>
          </p:cNvSpPr>
          <p:nvPr>
            <p:ph type="sldNum" sz="quarter" idx="40"/>
          </p:nvPr>
        </p:nvSpPr>
        <p:spPr/>
        <p:txBody>
          <a:bodyPr/>
          <a:lstStyle/>
          <a:p>
            <a:fld id="{9BBD4751-B039-4BCE-BF0F-DBCB9EB0D7EF}" type="slidenum">
              <a:rPr lang="sv-SE" smtClean="0"/>
              <a:t>7</a:t>
            </a:fld>
            <a:endParaRPr lang="sv-SE"/>
          </a:p>
        </p:txBody>
      </p:sp>
      <p:sp>
        <p:nvSpPr>
          <p:cNvPr id="13" name="Text Placeholder 1"/>
          <p:cNvSpPr txBox="1">
            <a:spLocks/>
          </p:cNvSpPr>
          <p:nvPr/>
        </p:nvSpPr>
        <p:spPr>
          <a:xfrm>
            <a:off x="304918" y="9186303"/>
            <a:ext cx="5798999" cy="430887"/>
          </a:xfrm>
          <a:prstGeom prst="rect">
            <a:avLst/>
          </a:prstGeom>
        </p:spPr>
        <p:txBody>
          <a:bodyPr>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1pPr>
            <a:lvl2pPr marL="3429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858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10287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371600" indent="0" algn="l" defTabSz="6858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i="1" dirty="0"/>
              <a:t>* Om kurspaketering felaktigt saknas i bevisärendet så kan går det att rätta i efterhand genom att söka fram studenten och välja fliken ”ärenden/beslut”. </a:t>
            </a:r>
          </a:p>
        </p:txBody>
      </p:sp>
    </p:spTree>
    <p:extLst>
      <p:ext uri="{BB962C8B-B14F-4D97-AF65-F5344CB8AC3E}">
        <p14:creationId xmlns:p14="http://schemas.microsoft.com/office/powerpoint/2010/main" val="26982012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6852</TotalTime>
  <Words>1907</Words>
  <Application>Microsoft Office PowerPoint</Application>
  <PresentationFormat>A4 (210 x 297 mm)</PresentationFormat>
  <Paragraphs>145</Paragraphs>
  <Slides>7</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7</vt:i4>
      </vt:variant>
    </vt:vector>
  </HeadingPairs>
  <TitlesOfParts>
    <vt:vector size="10" baseType="lpstr">
      <vt:lpstr>Arial</vt:lpstr>
      <vt:lpstr>Calibri</vt:lpstr>
      <vt:lpstr>Office Theme</vt:lpstr>
      <vt:lpstr>PowerPoint-presentation</vt:lpstr>
      <vt:lpstr>Genomströmning för kurser</vt:lpstr>
      <vt:lpstr>Genomströmning för kurser (forts.)</vt:lpstr>
      <vt:lpstr>Genomströmning för kurser (forts.)</vt:lpstr>
      <vt:lpstr>Genomströmning för kurspaketering</vt:lpstr>
      <vt:lpstr>Genomströmning för kurspaketering (forts.)</vt:lpstr>
      <vt:lpstr>Genomströmning för kurspaketering (forts.)</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Guide_Ladok_Utdata-och-uppföljning Genomströmning</dc:title>
  <dc:creator>Klara Nordström</dc:creator>
  <cp:lastModifiedBy>Klara Nordström</cp:lastModifiedBy>
  <cp:revision>373</cp:revision>
  <dcterms:created xsi:type="dcterms:W3CDTF">2018-06-20T10:52:41Z</dcterms:created>
  <dcterms:modified xsi:type="dcterms:W3CDTF">2022-06-17T07:49:41Z</dcterms:modified>
</cp:coreProperties>
</file>