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1" r:id="rId4"/>
    <p:sldId id="259" r:id="rId5"/>
    <p:sldId id="258" r:id="rId6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62"/>
            <p14:sldId id="261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2F2F2"/>
    <a:srgbClr val="5C5C5C"/>
    <a:srgbClr val="920000"/>
    <a:srgbClr val="C1E0AE"/>
    <a:srgbClr val="86C35F"/>
    <a:srgbClr val="BF9754"/>
    <a:srgbClr val="EEFF15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6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2020-05-13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57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</a:t>
            </a:r>
            <a:r>
              <a:rPr lang="sv-SE" sz="1100" b="0" dirty="0" smtClean="0"/>
              <a:t>2020-04-20</a:t>
            </a:r>
            <a:endParaRPr lang="sv-SE" sz="1100" b="0" dirty="0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</a:t>
            </a:r>
            <a:r>
              <a:rPr lang="sv-SE" sz="1100" b="0" dirty="0" smtClean="0"/>
              <a:t>1.46.0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0"/>
            <a:ext cx="6858000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Utdata och uppföljning: </a:t>
            </a:r>
            <a:br>
              <a:rPr lang="sv-SE" sz="2400" dirty="0" smtClean="0">
                <a:solidFill>
                  <a:schemeClr val="tx1"/>
                </a:solidFill>
              </a:rPr>
            </a:br>
            <a:r>
              <a:rPr lang="sv-SE" sz="2400" dirty="0" smtClean="0">
                <a:solidFill>
                  <a:schemeClr val="tx1"/>
                </a:solidFill>
              </a:rPr>
              <a:t>Deltagande på kurs</a:t>
            </a:r>
            <a:endParaRPr lang="sv-SE" b="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7687" y="5979044"/>
            <a:ext cx="6605382" cy="2315094"/>
            <a:chOff x="152400" y="4907130"/>
            <a:chExt cx="6605382" cy="231509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/>
            <a:srcRect l="248" r="3246" b="28884"/>
            <a:stretch/>
          </p:blipFill>
          <p:spPr>
            <a:xfrm>
              <a:off x="180562" y="4907130"/>
              <a:ext cx="6496877" cy="2315094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52400" y="5201726"/>
              <a:ext cx="6605382" cy="244886"/>
            </a:xfrm>
            <a:prstGeom prst="rect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" y="4907130"/>
              <a:ext cx="707295" cy="296337"/>
            </a:xfrm>
            <a:prstGeom prst="rect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37645" y="4907130"/>
              <a:ext cx="1438273" cy="296337"/>
            </a:xfrm>
            <a:prstGeom prst="rect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70400" y="4907130"/>
              <a:ext cx="2287382" cy="296337"/>
            </a:xfrm>
            <a:prstGeom prst="rect">
              <a:avLst/>
            </a:prstGeom>
            <a:solidFill>
              <a:srgbClr val="FFFFFF">
                <a:alpha val="3215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0" name="Text Placeholder 7"/>
          <p:cNvSpPr txBox="1">
            <a:spLocks/>
          </p:cNvSpPr>
          <p:nvPr/>
        </p:nvSpPr>
        <p:spPr>
          <a:xfrm>
            <a:off x="366540" y="3856688"/>
            <a:ext cx="5798999" cy="1951473"/>
          </a:xfrm>
          <a:prstGeom prst="rect">
            <a:avLst/>
          </a:prstGeom>
          <a:noFill/>
          <a:ln>
            <a:noFill/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Guiden innehåller exempel på olika frågor du kan söka svar på i utdata eller i uppföljningsrapporter i Ladok.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Utdata</a:t>
            </a:r>
            <a:r>
              <a:rPr lang="sv-SE" dirty="0">
                <a:solidFill>
                  <a:schemeClr val="tx1"/>
                </a:solidFill>
              </a:rPr>
              <a:t> hittar du under: </a:t>
            </a:r>
            <a:r>
              <a:rPr lang="sv-SE" b="1" dirty="0">
                <a:solidFill>
                  <a:schemeClr val="tx1"/>
                </a:solidFill>
              </a:rPr>
              <a:t>Studiedokumentation → Utdata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sz="100" b="1" dirty="0">
                <a:solidFill>
                  <a:schemeClr val="tx1"/>
                </a:solidFill>
              </a:rPr>
              <a:t/>
            </a:r>
            <a:br>
              <a:rPr lang="sv-SE" sz="100" b="1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I utdata kan du direkt på sidan få information om studenterna i sökresultatet, eller välja att exportera listan för att hantera den i Excel. Du kan även hämta en adresslista för studenterna.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Uppföljningsrapporter</a:t>
            </a:r>
            <a:r>
              <a:rPr lang="sv-SE" dirty="0">
                <a:solidFill>
                  <a:schemeClr val="tx1"/>
                </a:solidFill>
              </a:rPr>
              <a:t> hittar du under: </a:t>
            </a:r>
            <a:r>
              <a:rPr lang="sv-SE" b="1" dirty="0">
                <a:solidFill>
                  <a:schemeClr val="tx1"/>
                </a:solidFill>
              </a:rPr>
              <a:t>Uppföljning → Rapporter → Välj rapport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sz="100" b="1" dirty="0">
                <a:solidFill>
                  <a:schemeClr val="tx1"/>
                </a:solidFill>
              </a:rPr>
              <a:t/>
            </a:r>
            <a:br>
              <a:rPr lang="sv-SE" sz="100" b="1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I uppföljningsrapporterna kan du se antal studenter som ingår i sökresultatet, och du kan gruppera resultatet för att specificera resultatet. </a:t>
            </a:r>
            <a:endParaRPr lang="sv-SE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00649"/>
              </p:ext>
            </p:extLst>
          </p:nvPr>
        </p:nvGraphicFramePr>
        <p:xfrm>
          <a:off x="441483" y="1904954"/>
          <a:ext cx="5975035" cy="16678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9192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1015843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91392"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  <a:endParaRPr lang="sv-SE" sz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124112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75204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Vilka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</a:t>
                      </a:r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studenter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 </a:t>
                      </a:r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har lämnat återbud, och när? </a:t>
                      </a:r>
                      <a:endParaRPr lang="sv-SE" sz="11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3210123"/>
                  </a:ext>
                </a:extLst>
              </a:tr>
              <a:tr h="275204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Hur stor</a:t>
                      </a: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andel av deltagarna på kursen är omregistrerade?</a:t>
                      </a:r>
                      <a:endParaRPr lang="sv-SE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02131"/>
                  </a:ext>
                </a:extLst>
              </a:tr>
              <a:tr h="2752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Hur kontaktar jag studenterna som har registrerats på kurser på institutionen under terminen?</a:t>
                      </a:r>
                      <a:endParaRPr lang="sv-SE" sz="11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93104"/>
                  </a:ext>
                </a:extLst>
              </a:tr>
              <a:tr h="2752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Filtrera och sortera sökresultatet i Excel</a:t>
                      </a:r>
                      <a:endParaRPr lang="sv-SE" sz="11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01921"/>
                  </a:ext>
                </a:extLst>
              </a:tr>
            </a:tbl>
          </a:graphicData>
        </a:graphic>
      </p:graphicFrame>
      <p:sp>
        <p:nvSpPr>
          <p:cNvPr id="24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3644382" y="5935932"/>
            <a:ext cx="792162" cy="349250"/>
          </a:xfrm>
        </p:spPr>
        <p:txBody>
          <a:bodyPr/>
          <a:lstStyle/>
          <a:p>
            <a:endParaRPr lang="sv-SE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28158" y="5935932"/>
            <a:ext cx="1377950" cy="349250"/>
          </a:xfrm>
        </p:spPr>
        <p:txBody>
          <a:bodyPr/>
          <a:lstStyle/>
          <a:p>
            <a:endParaRPr lang="sv-SE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06108" y="6246006"/>
            <a:ext cx="2627311" cy="119063"/>
          </a:xfrm>
          <a:prstGeom prst="straightConnector1">
            <a:avLst/>
          </a:prstGeom>
          <a:ln w="12700">
            <a:solidFill>
              <a:srgbClr val="C8480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3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492990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v-SE" dirty="0"/>
              <a:t>Gå till: </a:t>
            </a:r>
            <a:r>
              <a:rPr lang="sv-SE" b="1" dirty="0"/>
              <a:t>Studiedokumentation → Utdata → </a:t>
            </a:r>
            <a:r>
              <a:rPr lang="sv-SE" b="1" dirty="0" smtClean="0"/>
              <a:t>Deltagande kurs</a:t>
            </a:r>
            <a:endParaRPr lang="sv-SE" b="1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utsökningsparametrar: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Utbildningskod: </a:t>
            </a:r>
            <a:r>
              <a:rPr lang="sv-SE" dirty="0"/>
              <a:t>välj </a:t>
            </a:r>
            <a:r>
              <a:rPr lang="sv-SE" dirty="0" smtClean="0"/>
              <a:t>en eller flera kurser</a:t>
            </a: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Sammanfattat tillstånd: </a:t>
            </a:r>
            <a:r>
              <a:rPr lang="sv-SE" dirty="0" smtClean="0"/>
              <a:t>ta bort parametrarna som är förvalda och välj ”Återbud”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i="1" dirty="0" smtClean="0"/>
              <a:t>Eventuellt: </a:t>
            </a:r>
            <a:r>
              <a:rPr lang="sv-SE" dirty="0" smtClean="0"/>
              <a:t>avgränsa vilka kurstillfällen som söks fram genom att välja datum för startar/pågår inom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Sök</a:t>
            </a:r>
            <a:endParaRPr lang="sv-SE" b="1" dirty="0"/>
          </a:p>
          <a:p>
            <a:r>
              <a:rPr lang="sv-SE" dirty="0" smtClean="0"/>
              <a:t>I listan ser du se studenter som lämnat återbud på kurstillfället (både återbud som lämnats via antagningssystemet </a:t>
            </a:r>
            <a:r>
              <a:rPr lang="sv-SE" dirty="0" err="1" smtClean="0"/>
              <a:t>NyA</a:t>
            </a:r>
            <a:r>
              <a:rPr lang="sv-SE" dirty="0" smtClean="0"/>
              <a:t> och som lagts in i Ladok). I kolumnen ”Sammanfattat tillstånd” ser du vilket datum återbudet anmäldes.</a:t>
            </a:r>
            <a:endParaRPr lang="sv-SE" dirty="0"/>
          </a:p>
          <a:p>
            <a:r>
              <a:rPr lang="sv-SE" dirty="0"/>
              <a:t>Du hanterar enklast listan genom att hämta som CSV-fil och </a:t>
            </a:r>
            <a:r>
              <a:rPr lang="sv-SE" dirty="0">
                <a:hlinkClick r:id="rId2" action="ppaction://hlinksldjump"/>
              </a:rPr>
              <a:t>hantera den i Excel</a:t>
            </a:r>
            <a:r>
              <a:rPr lang="sv-SE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Vilka studenter har lämnat återbud, och när?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23000" b="22304"/>
          <a:stretch/>
        </p:blipFill>
        <p:spPr>
          <a:xfrm>
            <a:off x="0" y="3568231"/>
            <a:ext cx="6845300" cy="2451569"/>
          </a:xfrm>
          <a:prstGeom prst="rect">
            <a:avLst/>
          </a:prstGeom>
        </p:spPr>
      </p:pic>
      <p:sp>
        <p:nvSpPr>
          <p:cNvPr id="12" name="Text Placeholder 4"/>
          <p:cNvSpPr txBox="1">
            <a:spLocks/>
          </p:cNvSpPr>
          <p:nvPr/>
        </p:nvSpPr>
        <p:spPr>
          <a:xfrm>
            <a:off x="82043" y="3895938"/>
            <a:ext cx="3299332" cy="504611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299552" y="3895938"/>
            <a:ext cx="2558448" cy="504611"/>
          </a:xfrm>
          <a:prstGeom prst="rect">
            <a:avLst/>
          </a:prstGeom>
          <a:ln w="19050">
            <a:solidFill>
              <a:srgbClr val="C8480E"/>
            </a:solidFill>
            <a:prstDash val="dash"/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384234" y="5941335"/>
            <a:ext cx="2582558" cy="553998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sv-SE" sz="1000" dirty="0" smtClean="0"/>
              <a:t>Skriv in koden för kursen i rutan för att hitta rätt kurs. Eller klicka på      för att söka på benämning.</a:t>
            </a:r>
          </a:p>
        </p:txBody>
      </p:sp>
      <p:cxnSp>
        <p:nvCxnSpPr>
          <p:cNvPr id="23" name="Straight Connector 22"/>
          <p:cNvCxnSpPr>
            <a:stCxn id="22" idx="0"/>
          </p:cNvCxnSpPr>
          <p:nvPr/>
        </p:nvCxnSpPr>
        <p:spPr>
          <a:xfrm flipH="1" flipV="1">
            <a:off x="1298012" y="4245885"/>
            <a:ext cx="377501" cy="169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711" y="6145243"/>
            <a:ext cx="151803" cy="146181"/>
          </a:xfrm>
          <a:prstGeom prst="rect">
            <a:avLst/>
          </a:prstGeom>
        </p:spPr>
      </p:pic>
      <p:sp>
        <p:nvSpPr>
          <p:cNvPr id="15" name="Text Placeholder 7"/>
          <p:cNvSpPr txBox="1">
            <a:spLocks/>
          </p:cNvSpPr>
          <p:nvPr/>
        </p:nvSpPr>
        <p:spPr>
          <a:xfrm>
            <a:off x="301684" y="7341055"/>
            <a:ext cx="6254632" cy="17435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Antal visade individer </a:t>
            </a:r>
            <a:r>
              <a:rPr lang="sv-SE" dirty="0"/>
              <a:t>avser antal studenter som visas på sidan. Samma student kan visas flera gånger, men räknas bara en gång.</a:t>
            </a:r>
          </a:p>
          <a:p>
            <a:r>
              <a:rPr lang="sv-SE" b="1" dirty="0"/>
              <a:t>Antal träffar</a:t>
            </a:r>
            <a:r>
              <a:rPr lang="sv-SE" dirty="0"/>
              <a:t> avser antal träffar totalt sett. Om samma student listas två gånger så räknas det som två träffar.</a:t>
            </a:r>
          </a:p>
          <a:p>
            <a:r>
              <a:rPr lang="sv-SE" dirty="0"/>
              <a:t>Om du hämtar en </a:t>
            </a:r>
            <a:r>
              <a:rPr lang="sv-SE" b="1" dirty="0" smtClean="0"/>
              <a:t>adresslista</a:t>
            </a:r>
            <a:r>
              <a:rPr lang="sv-SE" dirty="0"/>
              <a:t> </a:t>
            </a:r>
            <a:r>
              <a:rPr lang="sv-SE" dirty="0" smtClean="0"/>
              <a:t>eller </a:t>
            </a:r>
            <a:r>
              <a:rPr lang="sv-SE" b="1" dirty="0"/>
              <a:t>skriver ut listan </a:t>
            </a:r>
            <a:r>
              <a:rPr lang="sv-SE" dirty="0"/>
              <a:t>så görs det </a:t>
            </a:r>
            <a:r>
              <a:rPr lang="sv-SE" u="sng" dirty="0"/>
              <a:t>bara för de studenter som visas på sidan</a:t>
            </a:r>
            <a:r>
              <a:rPr lang="sv-SE" dirty="0"/>
              <a:t>. Välj </a:t>
            </a:r>
            <a:r>
              <a:rPr lang="sv-SE" dirty="0" smtClean="0"/>
              <a:t>först att </a:t>
            </a:r>
            <a:r>
              <a:rPr lang="sv-SE" dirty="0"/>
              <a:t>visa fler än 25 studenter per sida och hämta sedan listan.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84234" y="8767541"/>
            <a:ext cx="6089532" cy="301815"/>
            <a:chOff x="304918" y="6784785"/>
            <a:chExt cx="6089532" cy="30181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/>
            <a:srcRect l="1163" t="29941" r="46769" b="57214"/>
            <a:stretch/>
          </p:blipFill>
          <p:spPr>
            <a:xfrm>
              <a:off x="304918" y="6784785"/>
              <a:ext cx="3743960" cy="30181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/>
            <a:srcRect l="62555" t="30354" r="1" b="57213"/>
            <a:stretch/>
          </p:blipFill>
          <p:spPr>
            <a:xfrm>
              <a:off x="3702050" y="6794500"/>
              <a:ext cx="2692400" cy="292100"/>
            </a:xfrm>
            <a:prstGeom prst="rect">
              <a:avLst/>
            </a:prstGeom>
          </p:spPr>
        </p:pic>
      </p:grpSp>
      <p:cxnSp>
        <p:nvCxnSpPr>
          <p:cNvPr id="20" name="Straight Arrow Connector 19"/>
          <p:cNvCxnSpPr/>
          <p:nvPr/>
        </p:nvCxnSpPr>
        <p:spPr>
          <a:xfrm>
            <a:off x="3863340" y="8579122"/>
            <a:ext cx="2162810" cy="376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98742" y="7216213"/>
            <a:ext cx="219204" cy="2192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/>
              <a:t>i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111272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6447919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v-SE" dirty="0"/>
              <a:t>Gå till: </a:t>
            </a:r>
            <a:r>
              <a:rPr lang="sv-SE" b="1" dirty="0"/>
              <a:t>Uppföljning → Rapporter → Välj rapporten ” Studiedeltagande-registrering”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utsökningsparametrar: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Utsökningsperiod</a:t>
            </a:r>
            <a:r>
              <a:rPr lang="sv-SE" dirty="0"/>
              <a:t>: välj datumperiod att söka på genom att välja termin i listan eller genom att skriva in egna datum i ”till” och ”från”. Datum avser </a:t>
            </a:r>
            <a:r>
              <a:rPr lang="sv-SE" dirty="0" smtClean="0"/>
              <a:t>vilket startdatum kurstillfället har.</a:t>
            </a: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i="1" dirty="0" smtClean="0"/>
              <a:t>Eventuellt:</a:t>
            </a:r>
            <a:r>
              <a:rPr lang="sv-SE" dirty="0" smtClean="0"/>
              <a:t> </a:t>
            </a:r>
            <a:r>
              <a:rPr lang="sv-SE" b="1" dirty="0" smtClean="0"/>
              <a:t>Organisationsenhet: </a:t>
            </a:r>
            <a:r>
              <a:rPr lang="sv-SE" dirty="0" smtClean="0"/>
              <a:t>välj vilken institution/motsvarande som kursen ges vid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i="1" dirty="0" smtClean="0"/>
              <a:t>Eventuellt: </a:t>
            </a:r>
            <a:r>
              <a:rPr lang="sv-SE" b="1" dirty="0" smtClean="0"/>
              <a:t>Utbildningstyp för kurs: </a:t>
            </a:r>
            <a:r>
              <a:rPr lang="sv-SE" dirty="0" smtClean="0"/>
              <a:t>om du vill begränsa din utsökning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sz="1800" dirty="0" smtClean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Gruppera resultatet på </a:t>
            </a:r>
            <a:r>
              <a:rPr lang="sv-SE" b="1" dirty="0" smtClean="0"/>
              <a:t>Kurs </a:t>
            </a:r>
            <a:r>
              <a:rPr lang="sv-SE" dirty="0" smtClean="0"/>
              <a:t>och </a:t>
            </a:r>
            <a:r>
              <a:rPr lang="sv-SE" b="1" dirty="0" smtClean="0"/>
              <a:t>Registreringstyp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Hämta</a:t>
            </a:r>
          </a:p>
          <a:p>
            <a:r>
              <a:rPr lang="sv-SE" dirty="0" smtClean="0"/>
              <a:t>I listan ser du ett antal kurser, leta fram den kursen du är intresserad av (använd kortkommando för att söka i webbläsaren, ofta Ctrl +F). Du ser då hur många studenter som är förstagångs-, fortsättnings- eller omregistrerade och kan själv räkna fram andelen utifrån resultatet.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Hur stor andel av </a:t>
            </a:r>
            <a:r>
              <a:rPr lang="sv-SE" dirty="0" smtClean="0"/>
              <a:t>deltagarna </a:t>
            </a:r>
            <a:r>
              <a:rPr lang="sv-SE" dirty="0"/>
              <a:t>på kursen är omregistrerade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10948"/>
          <a:stretch/>
        </p:blipFill>
        <p:spPr>
          <a:xfrm>
            <a:off x="0" y="2757020"/>
            <a:ext cx="6858000" cy="2932580"/>
          </a:xfrm>
          <a:prstGeom prst="rect">
            <a:avLst/>
          </a:prstGeom>
        </p:spPr>
      </p:pic>
      <p:sp>
        <p:nvSpPr>
          <p:cNvPr id="13" name="Text Placeholder 4"/>
          <p:cNvSpPr txBox="1">
            <a:spLocks/>
          </p:cNvSpPr>
          <p:nvPr/>
        </p:nvSpPr>
        <p:spPr>
          <a:xfrm>
            <a:off x="1247268" y="3231216"/>
            <a:ext cx="2804032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5057268" y="4564716"/>
            <a:ext cx="1737232" cy="718484"/>
          </a:xfrm>
          <a:prstGeom prst="rect">
            <a:avLst/>
          </a:prstGeom>
          <a:ln w="19050">
            <a:solidFill>
              <a:srgbClr val="C8480E"/>
            </a:solidFill>
            <a:prstDash val="dash"/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5" name="Text Placeholder 4"/>
          <p:cNvSpPr txBox="1">
            <a:spLocks/>
          </p:cNvSpPr>
          <p:nvPr/>
        </p:nvSpPr>
        <p:spPr>
          <a:xfrm>
            <a:off x="40768" y="3701116"/>
            <a:ext cx="1737232" cy="743884"/>
          </a:xfrm>
          <a:prstGeom prst="rect">
            <a:avLst/>
          </a:prstGeom>
          <a:ln w="19050">
            <a:solidFill>
              <a:srgbClr val="C8480E"/>
            </a:solidFill>
            <a:prstDash val="dash"/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b="24795"/>
          <a:stretch/>
        </p:blipFill>
        <p:spPr>
          <a:xfrm>
            <a:off x="0" y="7257465"/>
            <a:ext cx="6781800" cy="2113816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4343400" y="8509202"/>
            <a:ext cx="979170" cy="3733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22570" y="8622074"/>
            <a:ext cx="1211580" cy="47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22570" y="8774474"/>
            <a:ext cx="1211580" cy="47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88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646878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v-SE" dirty="0"/>
              <a:t>Gå till: </a:t>
            </a:r>
            <a:r>
              <a:rPr lang="sv-SE" b="1" dirty="0"/>
              <a:t>Studiedokumentation → Utdata → Sök population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Lägg till sökpanelen: </a:t>
            </a:r>
            <a:r>
              <a:rPr lang="sv-SE" b="1" dirty="0" smtClean="0"/>
              <a:t>Studenter </a:t>
            </a:r>
            <a:r>
              <a:rPr lang="sv-SE" b="1" dirty="0"/>
              <a:t>med </a:t>
            </a:r>
            <a:r>
              <a:rPr lang="sv-SE" b="1" dirty="0" smtClean="0"/>
              <a:t>registrering på kurs</a:t>
            </a:r>
            <a:endParaRPr lang="sv-SE" b="1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</a:t>
            </a:r>
            <a:r>
              <a:rPr lang="sv-SE" b="1" dirty="0"/>
              <a:t>Alla kurser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Välj </a:t>
            </a:r>
            <a:r>
              <a:rPr lang="sv-SE" b="1" dirty="0"/>
              <a:t>Avgränsa på utbildningstyp och/eller organisation, </a:t>
            </a:r>
            <a:r>
              <a:rPr lang="sv-SE" dirty="0"/>
              <a:t>och sök fram institutionerna </a:t>
            </a:r>
            <a:r>
              <a:rPr lang="sv-SE" dirty="0" smtClean="0"/>
              <a:t>och/eller </a:t>
            </a:r>
            <a:r>
              <a:rPr lang="sv-SE" dirty="0"/>
              <a:t>utbildningstypen det gäller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Lägg till en ny avgränsning: </a:t>
            </a:r>
            <a:r>
              <a:rPr lang="sv-SE" b="1" dirty="0"/>
              <a:t>Avgränsningar → Resultat för kurs inom period </a:t>
            </a: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Ange perioden </a:t>
            </a:r>
            <a:r>
              <a:rPr lang="sv-SE" dirty="0" smtClean="0"/>
              <a:t>genom att välja en termin </a:t>
            </a:r>
            <a:r>
              <a:rPr lang="sv-SE" dirty="0"/>
              <a:t>i listan eller skriv in datum i ”till” och ”från</a:t>
            </a:r>
            <a:r>
              <a:rPr lang="sv-SE" dirty="0" smtClean="0"/>
              <a:t>”</a:t>
            </a: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Klicka på </a:t>
            </a:r>
            <a:r>
              <a:rPr lang="sv-SE" b="1" dirty="0" smtClean="0"/>
              <a:t>Beräkna populationsstorlek</a:t>
            </a:r>
          </a:p>
          <a:p>
            <a:endParaRPr lang="sv-SE" dirty="0" smtClean="0"/>
          </a:p>
          <a:p>
            <a:r>
              <a:rPr lang="sv-SE" dirty="0" smtClean="0"/>
              <a:t>Du ser nu antal studenter som matchar din sökning. </a:t>
            </a:r>
          </a:p>
          <a:p>
            <a:r>
              <a:rPr lang="sv-SE" dirty="0" smtClean="0"/>
              <a:t>Du kan hämta en adresslista för studenterna, som du öppnar och hanterar i Excel</a:t>
            </a:r>
            <a:r>
              <a:rPr lang="sv-SE" dirty="0"/>
              <a:t>.</a:t>
            </a:r>
            <a:endParaRPr lang="sv-SE" dirty="0" smtClean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95204"/>
          </a:xfrm>
        </p:spPr>
        <p:txBody>
          <a:bodyPr/>
          <a:lstStyle/>
          <a:p>
            <a:r>
              <a:rPr lang="sv-SE" dirty="0" smtClean="0"/>
              <a:t>Hur kontaktar jag studenterna som har registrerats på kurser på institutionen under terminen?</a:t>
            </a:r>
            <a:endParaRPr lang="sv-SE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" t="20972" r="1111"/>
          <a:stretch/>
        </p:blipFill>
        <p:spPr>
          <a:xfrm>
            <a:off x="-1" y="3705975"/>
            <a:ext cx="6830913" cy="2077511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3665220" y="3013486"/>
            <a:ext cx="2819400" cy="692490"/>
            <a:chOff x="716915" y="7327899"/>
            <a:chExt cx="5681345" cy="1413719"/>
          </a:xfrm>
        </p:grpSpPr>
        <p:cxnSp>
          <p:nvCxnSpPr>
            <p:cNvPr id="23" name="Straight Connector 22"/>
            <p:cNvCxnSpPr>
              <a:endCxn id="24" idx="0"/>
            </p:cNvCxnSpPr>
            <p:nvPr/>
          </p:nvCxnSpPr>
          <p:spPr>
            <a:xfrm>
              <a:off x="716915" y="7327899"/>
              <a:ext cx="518850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>
              <a:off x="5412581" y="7327900"/>
              <a:ext cx="985679" cy="766224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5" name="Straight Arrow Connector 24"/>
            <p:cNvCxnSpPr>
              <a:stCxn id="24" idx="2"/>
            </p:cNvCxnSpPr>
            <p:nvPr/>
          </p:nvCxnSpPr>
          <p:spPr>
            <a:xfrm>
              <a:off x="6398260" y="7711011"/>
              <a:ext cx="0" cy="10306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 Placeholder 14"/>
          <p:cNvSpPr txBox="1">
            <a:spLocks/>
          </p:cNvSpPr>
          <p:nvPr/>
        </p:nvSpPr>
        <p:spPr>
          <a:xfrm>
            <a:off x="756356" y="477330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9" name="Text Placeholder 14"/>
          <p:cNvSpPr txBox="1">
            <a:spLocks/>
          </p:cNvSpPr>
          <p:nvPr/>
        </p:nvSpPr>
        <p:spPr>
          <a:xfrm>
            <a:off x="3429000" y="546867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0" name="Text Placeholder 14"/>
          <p:cNvSpPr txBox="1">
            <a:spLocks/>
          </p:cNvSpPr>
          <p:nvPr/>
        </p:nvSpPr>
        <p:spPr>
          <a:xfrm>
            <a:off x="891495" y="411838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1" name="Text Placeholder 14"/>
          <p:cNvSpPr txBox="1">
            <a:spLocks/>
          </p:cNvSpPr>
          <p:nvPr/>
        </p:nvSpPr>
        <p:spPr>
          <a:xfrm>
            <a:off x="4566356" y="367802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7</a:t>
            </a:r>
            <a:endParaRPr lang="sv-SE" dirty="0"/>
          </a:p>
        </p:txBody>
      </p:sp>
      <p:sp>
        <p:nvSpPr>
          <p:cNvPr id="41" name="Text Placeholder 14"/>
          <p:cNvSpPr txBox="1">
            <a:spLocks/>
          </p:cNvSpPr>
          <p:nvPr/>
        </p:nvSpPr>
        <p:spPr>
          <a:xfrm>
            <a:off x="902130" y="37059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1" name="Text Placeholder 14"/>
          <p:cNvSpPr txBox="1">
            <a:spLocks/>
          </p:cNvSpPr>
          <p:nvPr/>
        </p:nvSpPr>
        <p:spPr>
          <a:xfrm>
            <a:off x="6071594" y="474473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76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2215"/>
          <a:stretch/>
        </p:blipFill>
        <p:spPr>
          <a:xfrm>
            <a:off x="42771" y="2491227"/>
            <a:ext cx="6772276" cy="2204341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8331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v-SE" dirty="0"/>
              <a:t>Genom att exportera listor från Ladok till CSV-filer kan du hantera dem i Excel. Då kan du enkelt sortera eller filtrera sökresultaten i listan som du vill, eller ta bort kolumner i listan som du inte behöver se. </a:t>
            </a:r>
          </a:p>
          <a:p>
            <a:r>
              <a:rPr lang="sv-SE" sz="1400" b="1" dirty="0" smtClean="0"/>
              <a:t>Öka kolumnbredden för alla kolumner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Markera alla kolumner </a:t>
            </a:r>
            <a:r>
              <a:rPr lang="sv-SE" dirty="0" smtClean="0"/>
              <a:t>i listan genom att klicka på pilen högst upp till vänster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D</a:t>
            </a:r>
            <a:r>
              <a:rPr lang="sv-SE" b="1" dirty="0" smtClean="0"/>
              <a:t>ubbelklicka på strecket mellan två kolumner</a:t>
            </a:r>
          </a:p>
          <a:p>
            <a:r>
              <a:rPr lang="sv-SE" dirty="0" smtClean="0"/>
              <a:t>Kolumnbredderna blir nu lika breda som den längsta texten i varje kolumn.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r>
              <a:rPr lang="sv-SE" sz="1400" b="1" dirty="0" smtClean="0"/>
              <a:t>Filtrera och sortera listan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 smtClean="0"/>
              <a:t>Markera raden </a:t>
            </a:r>
            <a:r>
              <a:rPr lang="sv-SE" dirty="0" smtClean="0"/>
              <a:t>som innehåller rubrikerna i listan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Klicka på </a:t>
            </a:r>
            <a:r>
              <a:rPr lang="sv-SE" b="1" dirty="0" smtClean="0"/>
              <a:t>Sortera &amp; filtrera </a:t>
            </a:r>
            <a:r>
              <a:rPr lang="sv-SE" dirty="0" smtClean="0"/>
              <a:t>(eller: ”Sort &amp; filter”)</a:t>
            </a: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Välj </a:t>
            </a:r>
            <a:r>
              <a:rPr lang="sv-SE" b="1" dirty="0" smtClean="0"/>
              <a:t>Filter</a:t>
            </a:r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sz="1400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b="1" dirty="0" smtClean="0"/>
          </a:p>
          <a:p>
            <a:pPr marL="228600" indent="-228600">
              <a:buFont typeface="+mj-lt"/>
              <a:buAutoNum type="arabicPeriod"/>
            </a:pPr>
            <a:endParaRPr lang="sv-SE" b="1" dirty="0"/>
          </a:p>
          <a:p>
            <a:pPr marL="228600" indent="-228600">
              <a:buFont typeface="+mj-lt"/>
              <a:buAutoNum type="arabicPeriod"/>
            </a:pPr>
            <a:endParaRPr lang="sv-SE" sz="1600" b="1" dirty="0" smtClean="0"/>
          </a:p>
          <a:p>
            <a:pPr marL="228600" indent="-228600">
              <a:buFont typeface="+mj-lt"/>
              <a:buAutoNum type="arabicPeriod"/>
            </a:pPr>
            <a:endParaRPr lang="sv-SE" sz="2000" b="1" dirty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En pil läggs till vid varje rubrik i den markerade raden. </a:t>
            </a:r>
            <a:r>
              <a:rPr lang="sv-SE" b="1" dirty="0" smtClean="0"/>
              <a:t>Klicka på pilen</a:t>
            </a:r>
            <a:r>
              <a:rPr lang="sv-SE" dirty="0" smtClean="0"/>
              <a:t> för att filtrera och sortera listan som du vill.</a:t>
            </a:r>
            <a:endParaRPr lang="sv-S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56"/>
          <a:stretch/>
        </p:blipFill>
        <p:spPr>
          <a:xfrm>
            <a:off x="42773" y="5929836"/>
            <a:ext cx="6772275" cy="1700719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1" y="5908840"/>
            <a:ext cx="6857819" cy="1197514"/>
            <a:chOff x="1" y="6083322"/>
            <a:chExt cx="6857819" cy="1197514"/>
          </a:xfrm>
        </p:grpSpPr>
        <p:sp>
          <p:nvSpPr>
            <p:cNvPr id="30" name="Rectangle 29"/>
            <p:cNvSpPr/>
            <p:nvPr/>
          </p:nvSpPr>
          <p:spPr>
            <a:xfrm>
              <a:off x="1" y="6095925"/>
              <a:ext cx="5534024" cy="1184911"/>
            </a:xfrm>
            <a:prstGeom prst="rect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34026" y="6083322"/>
              <a:ext cx="1323794" cy="387889"/>
            </a:xfrm>
            <a:prstGeom prst="rect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42772" y="2491227"/>
            <a:ext cx="6772275" cy="1184911"/>
          </a:xfrm>
          <a:prstGeom prst="rect">
            <a:avLst/>
          </a:prstGeom>
          <a:solidFill>
            <a:srgbClr val="FFFFFF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Filtrera och sortera sökresultatet i Excel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7050">
            <a:off x="546168" y="3670129"/>
            <a:ext cx="278535" cy="3626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7050">
            <a:off x="5930176" y="7140582"/>
            <a:ext cx="278535" cy="3626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7050">
            <a:off x="2215427" y="8530374"/>
            <a:ext cx="278535" cy="362621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23825" y="1860549"/>
            <a:ext cx="233329" cy="1815589"/>
            <a:chOff x="123825" y="1860550"/>
            <a:chExt cx="233329" cy="1863450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123825" y="2155825"/>
              <a:ext cx="0" cy="1568175"/>
            </a:xfrm>
            <a:prstGeom prst="straightConnector1">
              <a:avLst/>
            </a:prstGeom>
            <a:ln w="952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23826" y="1860550"/>
              <a:ext cx="233328" cy="295275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2" y="5929837"/>
            <a:ext cx="6772276" cy="2929681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119442" y="5290765"/>
            <a:ext cx="233329" cy="2877051"/>
            <a:chOff x="123825" y="1860550"/>
            <a:chExt cx="233329" cy="2952893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123825" y="2155825"/>
              <a:ext cx="0" cy="2657618"/>
            </a:xfrm>
            <a:prstGeom prst="straightConnector1">
              <a:avLst/>
            </a:prstGeom>
            <a:ln w="9525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23826" y="1860550"/>
              <a:ext cx="233328" cy="295275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90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5360</TotalTime>
  <Words>783</Words>
  <Application>Microsoft Office PowerPoint</Application>
  <PresentationFormat>A4 Paper (210x297 mm)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Vilka studenter har lämnat återbud, och när? </vt:lpstr>
      <vt:lpstr>Hur stor andel av deltagarna på kursen är omregistrerade?</vt:lpstr>
      <vt:lpstr>Hur kontaktar jag studenterna som har registrerats på kurser på institutionen under terminen?</vt:lpstr>
      <vt:lpstr>Filtrera och sortera sökresultatet i Excel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Guide-Ladok-Utdata_och_uppföljning Deltagande på kurs</dc:title>
  <dc:creator>Klara Nordström</dc:creator>
  <cp:lastModifiedBy>Klara Nordström</cp:lastModifiedBy>
  <cp:revision>247</cp:revision>
  <dcterms:created xsi:type="dcterms:W3CDTF">2018-06-20T10:52:41Z</dcterms:created>
  <dcterms:modified xsi:type="dcterms:W3CDTF">2020-05-13T10:36:12Z</dcterms:modified>
</cp:coreProperties>
</file>