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
  </p:notesMasterIdLst>
  <p:handoutMasterIdLst>
    <p:handoutMasterId r:id="rId6"/>
  </p:handoutMasterIdLst>
  <p:sldIdLst>
    <p:sldId id="256" r:id="rId2"/>
    <p:sldId id="257" r:id="rId3"/>
    <p:sldId id="261" r:id="rId4"/>
  </p:sldIdLst>
  <p:sldSz cx="6858000" cy="9906000" type="A4"/>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7E139-AAC5-40D8-B8EF-13F2AB4AA005}">
          <p14:sldIdLst>
            <p14:sldId id="256"/>
            <p14:sldId id="257"/>
            <p14:sldId id="261"/>
          </p14:sldIdLst>
        </p14:section>
      </p14:sectionLst>
    </p:ex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ara Nordström" initials="KN" lastIdx="1" clrIdx="0">
    <p:extLst>
      <p:ext uri="{19B8F6BF-5375-455C-9EA6-DF929625EA0E}">
        <p15:presenceInfo xmlns:p15="http://schemas.microsoft.com/office/powerpoint/2012/main" userId="S-1-5-21-4037045010-400650230-750724493-224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D79D"/>
    <a:srgbClr val="A4CE88"/>
    <a:srgbClr val="70AD47"/>
    <a:srgbClr val="F2F2F2"/>
    <a:srgbClr val="A6A6A6"/>
    <a:srgbClr val="5C5C5C"/>
    <a:srgbClr val="920000"/>
    <a:srgbClr val="C1E0AE"/>
    <a:srgbClr val="86C35F"/>
    <a:srgbClr val="BF97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90" autoAdjust="0"/>
    <p:restoredTop sz="94660"/>
  </p:normalViewPr>
  <p:slideViewPr>
    <p:cSldViewPr snapToGrid="0">
      <p:cViewPr>
        <p:scale>
          <a:sx n="66" d="100"/>
          <a:sy n="66" d="100"/>
        </p:scale>
        <p:origin x="2460" y="-540"/>
      </p:cViewPr>
      <p:guideLst>
        <p:guide orient="horz" pos="3120"/>
        <p:guide pos="2160"/>
      </p:guideLst>
    </p:cSldViewPr>
  </p:slideViewPr>
  <p:notesTextViewPr>
    <p:cViewPr>
      <p:scale>
        <a:sx n="1" d="1"/>
        <a:sy n="1" d="1"/>
      </p:scale>
      <p:origin x="0" y="0"/>
    </p:cViewPr>
  </p:notesTextViewPr>
  <p:notesViewPr>
    <p:cSldViewPr snapToGrid="0">
      <p:cViewPr varScale="1">
        <p:scale>
          <a:sx n="101" d="100"/>
          <a:sy n="101" d="100"/>
        </p:scale>
        <p:origin x="355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12E102-E4AC-401B-B5A6-542E137A5E22}" type="datetimeFigureOut">
              <a:rPr lang="sv-SE" smtClean="0"/>
              <a:t>2020-03-30</a:t>
            </a:fld>
            <a:endParaRPr lang="sv-SE"/>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CB90B7-C313-46B5-8300-A74AF3E11FE5}" type="slidenum">
              <a:rPr lang="sv-SE" smtClean="0"/>
              <a:t>‹#›</a:t>
            </a:fld>
            <a:endParaRPr lang="sv-SE"/>
          </a:p>
        </p:txBody>
      </p:sp>
    </p:spTree>
    <p:extLst>
      <p:ext uri="{BB962C8B-B14F-4D97-AF65-F5344CB8AC3E}">
        <p14:creationId xmlns:p14="http://schemas.microsoft.com/office/powerpoint/2010/main" val="2408667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81B39A-0E09-43A4-96B3-675F6809E503}" type="datetimeFigureOut">
              <a:rPr lang="sv-SE" smtClean="0"/>
              <a:t>2020-03-30</a:t>
            </a:fld>
            <a:endParaRPr lang="sv-SE"/>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AFFD60-D5AB-41B2-96EF-7F8CDDA286E5}" type="slidenum">
              <a:rPr lang="sv-SE" smtClean="0"/>
              <a:t>‹#›</a:t>
            </a:fld>
            <a:endParaRPr lang="sv-SE"/>
          </a:p>
        </p:txBody>
      </p:sp>
    </p:spTree>
    <p:extLst>
      <p:ext uri="{BB962C8B-B14F-4D97-AF65-F5344CB8AC3E}">
        <p14:creationId xmlns:p14="http://schemas.microsoft.com/office/powerpoint/2010/main" val="342879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59AFFD60-D5AB-41B2-96EF-7F8CDDA286E5}" type="slidenum">
              <a:rPr lang="sv-SE" smtClean="0"/>
              <a:t>1</a:t>
            </a:fld>
            <a:endParaRPr lang="sv-SE"/>
          </a:p>
        </p:txBody>
      </p:sp>
    </p:spTree>
    <p:extLst>
      <p:ext uri="{BB962C8B-B14F-4D97-AF65-F5344CB8AC3E}">
        <p14:creationId xmlns:p14="http://schemas.microsoft.com/office/powerpoint/2010/main" val="3244607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9" name="Rectangle 18"/>
          <p:cNvSpPr/>
          <p:nvPr userDrawn="1"/>
        </p:nvSpPr>
        <p:spPr>
          <a:xfrm>
            <a:off x="0" y="9606337"/>
            <a:ext cx="6858000" cy="306238"/>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latin typeface="Arial" panose="020B0604020202020204" pitchFamily="34" charset="0"/>
              <a:cs typeface="Arial" panose="020B0604020202020204" pitchFamily="34" charset="0"/>
            </a:endParaRPr>
          </a:p>
        </p:txBody>
      </p:sp>
      <p:sp>
        <p:nvSpPr>
          <p:cNvPr id="7" name="Text Placeholder 6"/>
          <p:cNvSpPr>
            <a:spLocks noGrp="1"/>
          </p:cNvSpPr>
          <p:nvPr>
            <p:ph type="body" sz="quarter" idx="39"/>
          </p:nvPr>
        </p:nvSpPr>
        <p:spPr>
          <a:xfrm>
            <a:off x="304918" y="765089"/>
            <a:ext cx="5798999" cy="1246495"/>
          </a:xfrm>
          <a:prstGeom prst="rect">
            <a:avLst/>
          </a:prstGeom>
        </p:spPr>
        <p:txBody>
          <a:bodyPr>
            <a:spAutoFit/>
          </a:bodyPr>
          <a:lstStyle>
            <a:lvl1pPr marL="0" indent="0">
              <a:lnSpc>
                <a:spcPct val="100000"/>
              </a:lnSpc>
              <a:spcBef>
                <a:spcPts val="0"/>
              </a:spcBef>
              <a:spcAft>
                <a:spcPts val="600"/>
              </a:spcAft>
              <a:buNone/>
              <a:defRPr sz="1100">
                <a:latin typeface="Arial" panose="020B0604020202020204" pitchFamily="34" charset="0"/>
                <a:cs typeface="Arial" panose="020B0604020202020204" pitchFamily="34" charset="0"/>
              </a:defRPr>
            </a:lvl1pPr>
            <a:lvl2pPr marL="3429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858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10287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3716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v-SE" dirty="0"/>
          </a:p>
        </p:txBody>
      </p:sp>
      <p:sp>
        <p:nvSpPr>
          <p:cNvPr id="2" name="Title 1"/>
          <p:cNvSpPr>
            <a:spLocks noGrp="1"/>
          </p:cNvSpPr>
          <p:nvPr>
            <p:ph type="ctrTitle"/>
          </p:nvPr>
        </p:nvSpPr>
        <p:spPr>
          <a:xfrm>
            <a:off x="0" y="1"/>
            <a:ext cx="6858000" cy="503434"/>
          </a:xfrm>
          <a:prstGeom prst="rect">
            <a:avLst/>
          </a:prstGeom>
          <a:solidFill>
            <a:srgbClr val="86C35F"/>
          </a:solidFill>
          <a:ln w="6350">
            <a:solidFill>
              <a:srgbClr val="3E9F00"/>
            </a:solidFill>
          </a:ln>
        </p:spPr>
        <p:txBody>
          <a:bodyPr lIns="144000" tIns="90000" bIns="90000" anchor="ctr"/>
          <a:lstStyle>
            <a:lvl1pPr>
              <a:defRPr lang="en-US" sz="1400" b="1" baseline="0" dirty="0">
                <a:solidFill>
                  <a:schemeClr val="bg1"/>
                </a:solidFill>
                <a:latin typeface="Arial" panose="020B0604020202020204" pitchFamily="34" charset="0"/>
                <a:cs typeface="Arial" panose="020B0604020202020204" pitchFamily="34" charset="0"/>
              </a:defRPr>
            </a:lvl1pPr>
          </a:lstStyle>
          <a:p>
            <a:pPr marL="0" lvl="0"/>
            <a:r>
              <a:rPr lang="en-US" dirty="0" smtClean="0"/>
              <a:t>Click to edit Master title style</a:t>
            </a:r>
            <a:endParaRPr lang="en-US" dirty="0"/>
          </a:p>
        </p:txBody>
      </p:sp>
      <p:sp>
        <p:nvSpPr>
          <p:cNvPr id="13" name="Text Placeholder 33"/>
          <p:cNvSpPr>
            <a:spLocks noGrp="1"/>
          </p:cNvSpPr>
          <p:nvPr>
            <p:ph type="body" sz="quarter" idx="27" hasCustomPrompt="1"/>
          </p:nvPr>
        </p:nvSpPr>
        <p:spPr>
          <a:xfrm>
            <a:off x="7063868" y="857464"/>
            <a:ext cx="592167" cy="349228"/>
          </a:xfrm>
          <a:prstGeom prst="rect">
            <a:avLst/>
          </a:prstGeom>
          <a:ln w="19050">
            <a:solidFill>
              <a:srgbClr val="C8480E"/>
            </a:solidFill>
          </a:ln>
        </p:spPr>
        <p:txBody>
          <a:bodyPr/>
          <a:lstStyle>
            <a:lvl1pPr marL="0" indent="0">
              <a:buNone/>
              <a:defRPr sz="1100" baseline="0">
                <a:latin typeface="Arial" panose="020B0604020202020204" pitchFamily="34" charset="0"/>
                <a:cs typeface="Arial" panose="020B0604020202020204" pitchFamily="34" charset="0"/>
              </a:defRPr>
            </a:lvl1pPr>
          </a:lstStyle>
          <a:p>
            <a:pPr lvl="0"/>
            <a:r>
              <a:rPr lang="sv-SE" dirty="0" smtClean="0"/>
              <a:t> </a:t>
            </a:r>
            <a:endParaRPr lang="sv-SE" dirty="0"/>
          </a:p>
        </p:txBody>
      </p:sp>
      <p:sp>
        <p:nvSpPr>
          <p:cNvPr id="14" name="Text Placeholder 35"/>
          <p:cNvSpPr>
            <a:spLocks noGrp="1"/>
          </p:cNvSpPr>
          <p:nvPr>
            <p:ph type="body" sz="quarter" idx="28" hasCustomPrompt="1"/>
          </p:nvPr>
        </p:nvSpPr>
        <p:spPr>
          <a:xfrm>
            <a:off x="7063867" y="415675"/>
            <a:ext cx="592167" cy="261610"/>
          </a:xfrm>
          <a:prstGeom prst="rect">
            <a:avLst/>
          </a:prstGeom>
          <a:solidFill>
            <a:srgbClr val="FBDF8D"/>
          </a:solidFill>
          <a:ln w="6350">
            <a:solidFill>
              <a:srgbClr val="FBC114"/>
            </a:solidFill>
          </a:ln>
        </p:spPr>
        <p:style>
          <a:lnRef idx="2">
            <a:schemeClr val="accent4">
              <a:shade val="50000"/>
            </a:schemeClr>
          </a:lnRef>
          <a:fillRef idx="1">
            <a:schemeClr val="accent4"/>
          </a:fillRef>
          <a:effectRef idx="0">
            <a:schemeClr val="accent4"/>
          </a:effectRef>
          <a:fontRef idx="none"/>
        </p:style>
        <p:txBody>
          <a:bodyPr wrap="square">
            <a:spAutoFit/>
          </a:bodyPr>
          <a:lstStyle>
            <a:lvl1pPr marL="0" indent="0">
              <a:lnSpc>
                <a:spcPct val="100000"/>
              </a:lnSpc>
              <a:spcBef>
                <a:spcPts val="0"/>
              </a:spcBef>
              <a:spcAft>
                <a:spcPts val="600"/>
              </a:spcAft>
              <a:buNone/>
              <a:defRPr sz="1100" baseline="0">
                <a:latin typeface="Arial" panose="020B0604020202020204" pitchFamily="34" charset="0"/>
                <a:cs typeface="Arial" panose="020B0604020202020204" pitchFamily="34" charset="0"/>
              </a:defRPr>
            </a:lvl1pPr>
          </a:lstStyle>
          <a:p>
            <a:pPr lvl="0"/>
            <a:r>
              <a:rPr lang="en-US" dirty="0" smtClean="0"/>
              <a:t> </a:t>
            </a:r>
            <a:endParaRPr lang="sv-SE" dirty="0"/>
          </a:p>
        </p:txBody>
      </p:sp>
      <p:sp>
        <p:nvSpPr>
          <p:cNvPr id="15" name="Text Placeholder 45"/>
          <p:cNvSpPr>
            <a:spLocks noGrp="1"/>
          </p:cNvSpPr>
          <p:nvPr>
            <p:ph type="body" sz="quarter" idx="34" hasCustomPrompt="1"/>
          </p:nvPr>
        </p:nvSpPr>
        <p:spPr>
          <a:xfrm>
            <a:off x="7385756" y="1"/>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smtClean="0"/>
              <a:t>x</a:t>
            </a:r>
            <a:endParaRPr lang="sv-SE" dirty="0"/>
          </a:p>
        </p:txBody>
      </p:sp>
      <p:sp>
        <p:nvSpPr>
          <p:cNvPr id="16" name="Text Placeholder 45"/>
          <p:cNvSpPr>
            <a:spLocks noGrp="1"/>
          </p:cNvSpPr>
          <p:nvPr>
            <p:ph type="body" sz="quarter" idx="35" hasCustomPrompt="1"/>
          </p:nvPr>
        </p:nvSpPr>
        <p:spPr>
          <a:xfrm>
            <a:off x="7021055" y="1"/>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lnSpc>
                <a:spcPct val="90000"/>
              </a:lnSpc>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smtClean="0"/>
              <a:t>x</a:t>
            </a:r>
          </a:p>
        </p:txBody>
      </p:sp>
      <p:sp>
        <p:nvSpPr>
          <p:cNvPr id="17" name="Text Placeholder 7"/>
          <p:cNvSpPr>
            <a:spLocks noGrp="1"/>
          </p:cNvSpPr>
          <p:nvPr>
            <p:ph type="body" sz="quarter" idx="37" hasCustomPrompt="1"/>
          </p:nvPr>
        </p:nvSpPr>
        <p:spPr>
          <a:xfrm>
            <a:off x="7063868" y="1310391"/>
            <a:ext cx="592167" cy="351035"/>
          </a:xfrm>
          <a:prstGeom prst="rect">
            <a:avLst/>
          </a:prstGeom>
          <a:solidFill>
            <a:schemeClr val="bg1">
              <a:lumMod val="95000"/>
            </a:schemeClr>
          </a:solidFill>
          <a:ln>
            <a:solidFill>
              <a:schemeClr val="bg1">
                <a:lumMod val="85000"/>
              </a:schemeClr>
            </a:solidFill>
          </a:ln>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smtClean="0"/>
              <a:t> </a:t>
            </a:r>
            <a:endParaRPr lang="sv-SE" dirty="0"/>
          </a:p>
        </p:txBody>
      </p:sp>
      <p:sp>
        <p:nvSpPr>
          <p:cNvPr id="18" name="Text Placeholder 7"/>
          <p:cNvSpPr>
            <a:spLocks noGrp="1"/>
          </p:cNvSpPr>
          <p:nvPr>
            <p:ph type="body" sz="quarter" idx="38" hasCustomPrompt="1"/>
          </p:nvPr>
        </p:nvSpPr>
        <p:spPr>
          <a:xfrm>
            <a:off x="7063868" y="1762178"/>
            <a:ext cx="592167" cy="351035"/>
          </a:xfrm>
          <a:prstGeom prst="rect">
            <a:avLst/>
          </a:prstGeom>
          <a:noFill/>
          <a:ln>
            <a:solidFill>
              <a:schemeClr val="bg1">
                <a:lumMod val="85000"/>
              </a:schemeClr>
            </a:solidFill>
          </a:ln>
          <a:effectLst>
            <a:outerShdw blurRad="50800" dist="38100" dir="2700000" algn="tl" rotWithShape="0">
              <a:prstClr val="black">
                <a:alpha val="30000"/>
              </a:prstClr>
            </a:outerShdw>
          </a:effectLst>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smtClean="0"/>
              <a:t> </a:t>
            </a:r>
            <a:endParaRPr lang="sv-SE" dirty="0"/>
          </a:p>
        </p:txBody>
      </p:sp>
      <p:sp>
        <p:nvSpPr>
          <p:cNvPr id="3" name="Slide Number Placeholder 2"/>
          <p:cNvSpPr>
            <a:spLocks noGrp="1"/>
          </p:cNvSpPr>
          <p:nvPr>
            <p:ph type="sldNum" sz="quarter" idx="40"/>
          </p:nvPr>
        </p:nvSpPr>
        <p:spPr/>
        <p:txBody>
          <a:bodyPr/>
          <a:lstStyle/>
          <a:p>
            <a:fld id="{F3F4DCA2-53CA-48AF-BF1A-13BEFD9BD817}" type="slidenum">
              <a:rPr lang="sv-SE" smtClean="0"/>
              <a:t>‹#›</a:t>
            </a:fld>
            <a:endParaRPr lang="sv-SE"/>
          </a:p>
        </p:txBody>
      </p:sp>
    </p:spTree>
    <p:extLst>
      <p:ext uri="{BB962C8B-B14F-4D97-AF65-F5344CB8AC3E}">
        <p14:creationId xmlns:p14="http://schemas.microsoft.com/office/powerpoint/2010/main" val="3686262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2" name="Rectangle 11"/>
          <p:cNvSpPr/>
          <p:nvPr userDrawn="1"/>
        </p:nvSpPr>
        <p:spPr>
          <a:xfrm>
            <a:off x="0" y="9606337"/>
            <a:ext cx="6858000" cy="306238"/>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latin typeface="Arial" panose="020B0604020202020204" pitchFamily="34" charset="0"/>
              <a:cs typeface="Arial" panose="020B0604020202020204" pitchFamily="34" charset="0"/>
            </a:endParaRPr>
          </a:p>
        </p:txBody>
      </p:sp>
      <p:sp>
        <p:nvSpPr>
          <p:cNvPr id="2" name="Title 1"/>
          <p:cNvSpPr>
            <a:spLocks noGrp="1"/>
          </p:cNvSpPr>
          <p:nvPr>
            <p:ph type="ctrTitle" hasCustomPrompt="1"/>
          </p:nvPr>
        </p:nvSpPr>
        <p:spPr>
          <a:xfrm>
            <a:off x="0" y="1"/>
            <a:ext cx="6858000" cy="9612912"/>
          </a:xfrm>
          <a:prstGeom prst="rect">
            <a:avLst/>
          </a:prstGeom>
          <a:solidFill>
            <a:srgbClr val="86C35F"/>
          </a:solidFill>
          <a:ln w="6350">
            <a:solidFill>
              <a:srgbClr val="3E9F00"/>
            </a:solidFill>
          </a:ln>
        </p:spPr>
        <p:txBody>
          <a:bodyPr lIns="144000" tIns="90000" bIns="3672000" anchor="ctr"/>
          <a:lstStyle>
            <a:lvl1pPr algn="ctr">
              <a:defRPr lang="en-US" sz="1800" b="1" baseline="0" dirty="0">
                <a:solidFill>
                  <a:schemeClr val="bg1"/>
                </a:solidFill>
                <a:latin typeface="Arial" panose="020B0604020202020204" pitchFamily="34" charset="0"/>
                <a:cs typeface="Arial" panose="020B0604020202020204" pitchFamily="34" charset="0"/>
              </a:defRPr>
            </a:lvl1pPr>
          </a:lstStyle>
          <a:p>
            <a:pPr marL="0" lvl="0"/>
            <a:r>
              <a:rPr lang="en-US" dirty="0" err="1" smtClean="0"/>
              <a:t>Avsnittsbrytning</a:t>
            </a:r>
            <a:endParaRPr lang="en-US" dirty="0"/>
          </a:p>
        </p:txBody>
      </p:sp>
      <p:sp>
        <p:nvSpPr>
          <p:cNvPr id="3" name="Slide Number Placeholder 2"/>
          <p:cNvSpPr>
            <a:spLocks noGrp="1"/>
          </p:cNvSpPr>
          <p:nvPr>
            <p:ph type="sldNum" sz="quarter" idx="10"/>
          </p:nvPr>
        </p:nvSpPr>
        <p:spPr/>
        <p:txBody>
          <a:bodyPr/>
          <a:lstStyle/>
          <a:p>
            <a:fld id="{F3F4DCA2-53CA-48AF-BF1A-13BEFD9BD817}" type="slidenum">
              <a:rPr lang="sv-SE" smtClean="0"/>
              <a:pPr/>
              <a:t>‹#›</a:t>
            </a:fld>
            <a:endParaRPr lang="sv-SE"/>
          </a:p>
        </p:txBody>
      </p:sp>
    </p:spTree>
    <p:extLst>
      <p:ext uri="{BB962C8B-B14F-4D97-AF65-F5344CB8AC3E}">
        <p14:creationId xmlns:p14="http://schemas.microsoft.com/office/powerpoint/2010/main" val="13490388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5134197" y="9611834"/>
            <a:ext cx="1543050" cy="336698"/>
          </a:xfrm>
          <a:prstGeom prst="rect">
            <a:avLst/>
          </a:prstGeom>
        </p:spPr>
        <p:txBody>
          <a:bodyPr vert="horz" lIns="91440" tIns="45720" rIns="91440" bIns="45720" rtlCol="0" anchor="ctr"/>
          <a:lstStyle>
            <a:lvl1pPr algn="r">
              <a:defRPr sz="1200">
                <a:solidFill>
                  <a:schemeClr val="bg1"/>
                </a:solidFill>
              </a:defRPr>
            </a:lvl1pPr>
          </a:lstStyle>
          <a:p>
            <a:fld id="{F3F4DCA2-53CA-48AF-BF1A-13BEFD9BD817}" type="slidenum">
              <a:rPr lang="sv-SE" smtClean="0"/>
              <a:pPr/>
              <a:t>‹#›</a:t>
            </a:fld>
            <a:endParaRPr lang="sv-SE"/>
          </a:p>
        </p:txBody>
      </p:sp>
    </p:spTree>
    <p:extLst>
      <p:ext uri="{BB962C8B-B14F-4D97-AF65-F5344CB8AC3E}">
        <p14:creationId xmlns:p14="http://schemas.microsoft.com/office/powerpoint/2010/main" val="2710839040"/>
      </p:ext>
    </p:extLst>
  </p:cSld>
  <p:clrMap bg1="lt1" tx1="dk1" bg2="lt2" tx2="dk2" accent1="accent1" accent2="accent2" accent3="accent3" accent4="accent4" accent5="accent5" accent6="accent6" hlink="hlink" folHlink="folHlink"/>
  <p:sldLayoutIdLst>
    <p:sldLayoutId id="2147483661" r:id="rId1"/>
    <p:sldLayoutId id="2147483663" r:id="rId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101677" y="3768400"/>
            <a:ext cx="6654647" cy="2716884"/>
            <a:chOff x="101677" y="5510266"/>
            <a:chExt cx="6654647" cy="2716884"/>
          </a:xfrm>
        </p:grpSpPr>
        <p:pic>
          <p:nvPicPr>
            <p:cNvPr id="10" name="Picture 9"/>
            <p:cNvPicPr>
              <a:picLocks noChangeAspect="1"/>
            </p:cNvPicPr>
            <p:nvPr/>
          </p:nvPicPr>
          <p:blipFill>
            <a:blip r:embed="rId3"/>
            <a:stretch>
              <a:fillRect/>
            </a:stretch>
          </p:blipFill>
          <p:spPr>
            <a:xfrm>
              <a:off x="101677" y="5510266"/>
              <a:ext cx="6654647" cy="2716884"/>
            </a:xfrm>
            <a:prstGeom prst="rect">
              <a:avLst/>
            </a:prstGeom>
          </p:spPr>
        </p:pic>
        <p:sp>
          <p:nvSpPr>
            <p:cNvPr id="24" name="Rectangle 23"/>
            <p:cNvSpPr/>
            <p:nvPr/>
          </p:nvSpPr>
          <p:spPr>
            <a:xfrm>
              <a:off x="101677" y="5510266"/>
              <a:ext cx="6654647" cy="463814"/>
            </a:xfrm>
            <a:prstGeom prst="rect">
              <a:avLst/>
            </a:prstGeom>
            <a:solidFill>
              <a:srgbClr val="F2F2F2">
                <a:alpha val="2705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6" name="Text Placeholder 10"/>
          <p:cNvSpPr txBox="1">
            <a:spLocks/>
          </p:cNvSpPr>
          <p:nvPr/>
        </p:nvSpPr>
        <p:spPr>
          <a:xfrm>
            <a:off x="0" y="9403642"/>
            <a:ext cx="6858000" cy="514157"/>
          </a:xfrm>
          <a:prstGeom prst="rect">
            <a:avLst/>
          </a:prstGeom>
          <a:solidFill>
            <a:srgbClr val="86C35F"/>
          </a:solidFill>
          <a:ln w="6350">
            <a:solidFill>
              <a:srgbClr val="3E9F00"/>
            </a:solidFill>
          </a:ln>
        </p:spPr>
        <p:txBody>
          <a:bodyPr lIns="144000" tIns="90000" bIns="90000" anchor="ctr"/>
          <a:lstStyle>
            <a:lvl1pPr defTabSz="685800">
              <a:lnSpc>
                <a:spcPct val="90000"/>
              </a:lnSpc>
              <a:spcBef>
                <a:spcPct val="0"/>
              </a:spcBef>
              <a:buNone/>
              <a:defRPr lang="en-US" sz="1200" b="1" baseline="0" dirty="0">
                <a:solidFill>
                  <a:schemeClr val="bg1"/>
                </a:solidFill>
                <a:latin typeface="Arial" panose="020B0604020202020204" pitchFamily="34" charset="0"/>
                <a:ea typeface="+mj-ea"/>
                <a:cs typeface="Arial" panose="020B0604020202020204" pitchFamily="34" charset="0"/>
              </a:defRPr>
            </a:lvl1pPr>
          </a:lstStyle>
          <a:p>
            <a:pPr>
              <a:lnSpc>
                <a:spcPct val="100000"/>
              </a:lnSpc>
              <a:spcAft>
                <a:spcPts val="200"/>
              </a:spcAft>
            </a:pPr>
            <a:r>
              <a:rPr lang="sv-SE" sz="1100" b="0" dirty="0"/>
              <a:t>Senast uppdaterad: </a:t>
            </a:r>
            <a:r>
              <a:rPr lang="sv-SE" sz="1100" b="0" dirty="0" smtClean="0"/>
              <a:t>2020-03-30</a:t>
            </a:r>
            <a:endParaRPr lang="sv-SE" sz="1100" b="0" dirty="0"/>
          </a:p>
          <a:p>
            <a:pPr>
              <a:lnSpc>
                <a:spcPct val="100000"/>
              </a:lnSpc>
              <a:spcAft>
                <a:spcPts val="200"/>
              </a:spcAft>
            </a:pPr>
            <a:r>
              <a:rPr lang="sv-SE" sz="1100" b="0" dirty="0"/>
              <a:t>Version av Ladok vid senaste uppdatering: </a:t>
            </a:r>
            <a:r>
              <a:rPr lang="sv-SE" sz="1100" b="0" dirty="0" smtClean="0"/>
              <a:t>1.44.0</a:t>
            </a:r>
            <a:endParaRPr lang="sv-SE" sz="1100" b="0" dirty="0"/>
          </a:p>
        </p:txBody>
      </p:sp>
      <p:pic>
        <p:nvPicPr>
          <p:cNvPr id="17" name="Picture 16"/>
          <p:cNvPicPr>
            <a:picLocks noChangeAspect="1"/>
          </p:cNvPicPr>
          <p:nvPr/>
        </p:nvPicPr>
        <p:blipFill>
          <a:blip r:embed="rId4">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695745" y="9500295"/>
            <a:ext cx="1062037" cy="340500"/>
          </a:xfrm>
          <a:prstGeom prst="rect">
            <a:avLst/>
          </a:prstGeom>
        </p:spPr>
      </p:pic>
      <p:sp>
        <p:nvSpPr>
          <p:cNvPr id="8" name="Text Placeholder 10"/>
          <p:cNvSpPr txBox="1">
            <a:spLocks/>
          </p:cNvSpPr>
          <p:nvPr/>
        </p:nvSpPr>
        <p:spPr>
          <a:xfrm>
            <a:off x="0" y="-1"/>
            <a:ext cx="6858000" cy="2211859"/>
          </a:xfrm>
          <a:prstGeom prst="rect">
            <a:avLst/>
          </a:prstGeom>
          <a:noFill/>
          <a:ln w="6350">
            <a:noFill/>
          </a:ln>
        </p:spPr>
        <p:txBody>
          <a:bodyPr lIns="144000" tIns="90000" bIns="90000" anchor="ctr"/>
          <a:lstStyle>
            <a:lvl1pPr defTabSz="685800">
              <a:lnSpc>
                <a:spcPct val="90000"/>
              </a:lnSpc>
              <a:spcBef>
                <a:spcPct val="0"/>
              </a:spcBef>
              <a:buNone/>
              <a:defRPr lang="en-US" sz="1200" b="1" baseline="0" dirty="0">
                <a:solidFill>
                  <a:schemeClr val="bg1"/>
                </a:solidFill>
                <a:latin typeface="Arial" panose="020B0604020202020204" pitchFamily="34" charset="0"/>
                <a:ea typeface="+mj-ea"/>
                <a:cs typeface="Arial" panose="020B0604020202020204" pitchFamily="34" charset="0"/>
              </a:defRPr>
            </a:lvl1pPr>
          </a:lstStyle>
          <a:p>
            <a:pPr algn="ctr"/>
            <a:r>
              <a:rPr lang="sv-SE" sz="2400" dirty="0" smtClean="0">
                <a:solidFill>
                  <a:schemeClr val="tx1"/>
                </a:solidFill>
              </a:rPr>
              <a:t>Utdata: Sök population</a:t>
            </a:r>
            <a:endParaRPr lang="sv-SE" b="0" dirty="0">
              <a:solidFill>
                <a:schemeClr val="tx1"/>
              </a:solidFill>
            </a:endParaRPr>
          </a:p>
        </p:txBody>
      </p:sp>
      <p:sp>
        <p:nvSpPr>
          <p:cNvPr id="25" name="Text Placeholder 13"/>
          <p:cNvSpPr>
            <a:spLocks noGrp="1"/>
          </p:cNvSpPr>
          <p:nvPr>
            <p:ph type="body" sz="quarter" idx="39"/>
          </p:nvPr>
        </p:nvSpPr>
        <p:spPr>
          <a:xfrm>
            <a:off x="304918" y="2089396"/>
            <a:ext cx="5798999" cy="1474419"/>
          </a:xfrm>
          <a:noFill/>
          <a:ln>
            <a:noFill/>
          </a:ln>
        </p:spPr>
        <p:txBody>
          <a:bodyPr wrap="square" lIns="144000" tIns="90000" bIns="90000">
            <a:spAutoFit/>
          </a:bodyPr>
          <a:lstStyle/>
          <a:p>
            <a:r>
              <a:rPr lang="sv-SE" sz="1400" b="1" dirty="0" smtClean="0"/>
              <a:t>Om Utdata: sök population</a:t>
            </a:r>
          </a:p>
          <a:p>
            <a:r>
              <a:rPr lang="sv-SE" dirty="0" smtClean="0"/>
              <a:t>Du hittar funktionen under: </a:t>
            </a:r>
            <a:r>
              <a:rPr lang="sv-SE" b="1" dirty="0" smtClean="0"/>
              <a:t>Studiedokumentation → Utdata → Sök population</a:t>
            </a:r>
          </a:p>
          <a:p>
            <a:pPr marL="171450" indent="-171450">
              <a:buFont typeface="Arial" panose="020B0604020202020204" pitchFamily="34" charset="0"/>
              <a:buChar char="•"/>
            </a:pPr>
            <a:r>
              <a:rPr lang="sv-SE" dirty="0" smtClean="0"/>
              <a:t>I ”Sök population” kan du söka ut en grupp studenter genom att kombinera olika sökparametrar i din utsökning. </a:t>
            </a:r>
          </a:p>
          <a:p>
            <a:pPr marL="171450" indent="-171450">
              <a:buFont typeface="Arial" panose="020B0604020202020204" pitchFamily="34" charset="0"/>
              <a:buChar char="•"/>
            </a:pPr>
            <a:r>
              <a:rPr lang="sv-SE" dirty="0" smtClean="0"/>
              <a:t>I sökresultatet ser </a:t>
            </a:r>
            <a:r>
              <a:rPr lang="sv-SE" dirty="0"/>
              <a:t>du </a:t>
            </a:r>
            <a:r>
              <a:rPr lang="sv-SE" dirty="0" smtClean="0"/>
              <a:t>hur många studenter som matchar utsökningen och du kan ladda ned en adresslista för studenterna.</a:t>
            </a:r>
            <a:endParaRPr lang="sv-SE" dirty="0"/>
          </a:p>
        </p:txBody>
      </p:sp>
      <p:cxnSp>
        <p:nvCxnSpPr>
          <p:cNvPr id="21" name="Straight Arrow Connector 20"/>
          <p:cNvCxnSpPr/>
          <p:nvPr/>
        </p:nvCxnSpPr>
        <p:spPr>
          <a:xfrm flipH="1">
            <a:off x="1315592" y="3473546"/>
            <a:ext cx="101620" cy="110918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 name="Straight Arrow Connector 3"/>
          <p:cNvCxnSpPr/>
          <p:nvPr/>
        </p:nvCxnSpPr>
        <p:spPr>
          <a:xfrm>
            <a:off x="2964180" y="3306072"/>
            <a:ext cx="3238500" cy="12766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33862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p:cNvSpPr>
            <a:spLocks noGrp="1"/>
          </p:cNvSpPr>
          <p:nvPr>
            <p:ph type="body" sz="quarter" idx="39"/>
          </p:nvPr>
        </p:nvSpPr>
        <p:spPr>
          <a:xfrm>
            <a:off x="304918" y="765089"/>
            <a:ext cx="5798999" cy="6424836"/>
          </a:xfrm>
        </p:spPr>
        <p:txBody>
          <a:bodyPr/>
          <a:lstStyle/>
          <a:p>
            <a:r>
              <a:rPr lang="sv-SE" b="1" dirty="0" smtClean="0"/>
              <a:t>1. Sökpaneler</a:t>
            </a:r>
          </a:p>
          <a:p>
            <a:pPr>
              <a:spcAft>
                <a:spcPts val="300"/>
              </a:spcAft>
            </a:pPr>
            <a:r>
              <a:rPr lang="sv-SE" dirty="0" smtClean="0"/>
              <a:t>Börja med att vilken sökpanel du vill använda i utsökningen, du kan välja flera olika. Välj mellan följande sökpaneler:</a:t>
            </a:r>
            <a:endParaRPr lang="sv-SE" dirty="0"/>
          </a:p>
          <a:p>
            <a:pPr marL="171450" indent="-171450">
              <a:spcAft>
                <a:spcPts val="300"/>
              </a:spcAft>
              <a:buFont typeface="Arial" panose="020B0604020202020204" pitchFamily="34" charset="0"/>
              <a:buChar char="•"/>
            </a:pPr>
            <a:r>
              <a:rPr lang="sv-SE" b="1" dirty="0"/>
              <a:t>Förväntat deltagande, registrering </a:t>
            </a:r>
            <a:r>
              <a:rPr lang="sv-SE" b="1" dirty="0" smtClean="0"/>
              <a:t>eller </a:t>
            </a:r>
            <a:r>
              <a:rPr lang="sv-SE" b="1" dirty="0"/>
              <a:t>resultat på kurs</a:t>
            </a:r>
          </a:p>
          <a:p>
            <a:pPr marL="171450" indent="-171450">
              <a:spcAft>
                <a:spcPts val="300"/>
              </a:spcAft>
              <a:buFont typeface="Arial" panose="020B0604020202020204" pitchFamily="34" charset="0"/>
              <a:buChar char="•"/>
            </a:pPr>
            <a:r>
              <a:rPr lang="sv-SE" b="1" dirty="0"/>
              <a:t>Förväntat deltagande, påbörjad </a:t>
            </a:r>
            <a:r>
              <a:rPr lang="sv-SE" b="1" dirty="0" smtClean="0"/>
              <a:t>eller </a:t>
            </a:r>
            <a:r>
              <a:rPr lang="sv-SE" b="1" dirty="0"/>
              <a:t>resultat inom </a:t>
            </a:r>
            <a:r>
              <a:rPr lang="sv-SE" b="1" dirty="0" smtClean="0"/>
              <a:t>kurspaketering*</a:t>
            </a:r>
            <a:endParaRPr lang="sv-SE" b="1" dirty="0"/>
          </a:p>
          <a:p>
            <a:pPr marL="171450" indent="-171450">
              <a:buFont typeface="Arial" panose="020B0604020202020204" pitchFamily="34" charset="0"/>
              <a:buChar char="•"/>
            </a:pPr>
            <a:r>
              <a:rPr lang="sv-SE" b="1" dirty="0" smtClean="0"/>
              <a:t>Studenter </a:t>
            </a:r>
            <a:r>
              <a:rPr lang="sv-SE" b="1" dirty="0"/>
              <a:t>med utfärdat </a:t>
            </a:r>
            <a:r>
              <a:rPr lang="sv-SE" b="1" dirty="0" smtClean="0"/>
              <a:t>bevis</a:t>
            </a:r>
          </a:p>
          <a:p>
            <a:pPr marL="171450" indent="-171450">
              <a:buFont typeface="Arial" panose="020B0604020202020204" pitchFamily="34" charset="0"/>
              <a:buChar char="•"/>
            </a:pPr>
            <a:endParaRPr lang="sv-SE" b="1" dirty="0"/>
          </a:p>
          <a:p>
            <a:pPr marL="171450" indent="-171450">
              <a:buFont typeface="Arial" panose="020B0604020202020204" pitchFamily="34" charset="0"/>
              <a:buChar char="•"/>
            </a:pPr>
            <a:endParaRPr lang="sv-SE" b="1" dirty="0" smtClean="0"/>
          </a:p>
          <a:p>
            <a:pPr marL="171450" indent="-171450">
              <a:buFont typeface="Arial" panose="020B0604020202020204" pitchFamily="34" charset="0"/>
              <a:buChar char="•"/>
            </a:pPr>
            <a:endParaRPr lang="sv-SE" b="1" dirty="0"/>
          </a:p>
          <a:p>
            <a:pPr marL="171450" indent="-171450">
              <a:buFont typeface="Arial" panose="020B0604020202020204" pitchFamily="34" charset="0"/>
              <a:buChar char="•"/>
            </a:pPr>
            <a:endParaRPr lang="sv-SE" b="1" dirty="0" smtClean="0"/>
          </a:p>
          <a:p>
            <a:pPr marL="171450" indent="-171450">
              <a:buFont typeface="Arial" panose="020B0604020202020204" pitchFamily="34" charset="0"/>
              <a:buChar char="•"/>
            </a:pPr>
            <a:endParaRPr lang="sv-SE" sz="600" b="1" dirty="0"/>
          </a:p>
          <a:p>
            <a:endParaRPr lang="sv-SE" sz="600" b="1" dirty="0" smtClean="0"/>
          </a:p>
          <a:p>
            <a:endParaRPr lang="sv-SE" sz="600" b="1" dirty="0" smtClean="0"/>
          </a:p>
          <a:p>
            <a:r>
              <a:rPr lang="sv-SE" b="1" dirty="0" smtClean="0"/>
              <a:t>2. Avgränsa sökningen</a:t>
            </a:r>
          </a:p>
          <a:p>
            <a:r>
              <a:rPr lang="sv-SE" dirty="0" smtClean="0"/>
              <a:t>När du valt en sökpanel behöver du avgränsa vad som söks fram för just den panelen. Det finns olika typer av avgränsningar, beroende på vilken sökpanel du valt.</a:t>
            </a:r>
          </a:p>
          <a:p>
            <a:r>
              <a:rPr lang="sv-SE" dirty="0" smtClean="0"/>
              <a:t>I exemplet nedan kan du välja ”Lägg till kurs” för att välja specifika kurser att söka på, eller välja ”Lägg till alla kurser” för att söka på alla kurser på t.ex. en viss institution eller bara kurser på grundnivå eller på forskarnivå.</a:t>
            </a:r>
          </a:p>
          <a:p>
            <a:endParaRPr lang="sv-SE" dirty="0"/>
          </a:p>
          <a:p>
            <a:endParaRPr lang="sv-SE" dirty="0" smtClean="0"/>
          </a:p>
          <a:p>
            <a:endParaRPr lang="sv-SE" dirty="0"/>
          </a:p>
          <a:p>
            <a:endParaRPr lang="sv-SE" dirty="0" smtClean="0"/>
          </a:p>
          <a:p>
            <a:endParaRPr lang="sv-SE" dirty="0"/>
          </a:p>
          <a:p>
            <a:endParaRPr lang="sv-SE" dirty="0" smtClean="0"/>
          </a:p>
          <a:p>
            <a:endParaRPr lang="sv-SE" dirty="0"/>
          </a:p>
          <a:p>
            <a:endParaRPr lang="sv-SE" dirty="0" smtClean="0"/>
          </a:p>
          <a:p>
            <a:r>
              <a:rPr lang="sv-SE" dirty="0" smtClean="0"/>
              <a:t>När du gjort den första avgränsningen kan du fortsätta avgränsa, för att få ett mer detaljerat resultat.</a:t>
            </a:r>
            <a:endParaRPr lang="sv-SE" dirty="0"/>
          </a:p>
        </p:txBody>
      </p:sp>
      <p:sp>
        <p:nvSpPr>
          <p:cNvPr id="12" name="Title 11"/>
          <p:cNvSpPr>
            <a:spLocks noGrp="1"/>
          </p:cNvSpPr>
          <p:nvPr>
            <p:ph type="ctrTitle"/>
          </p:nvPr>
        </p:nvSpPr>
        <p:spPr/>
        <p:txBody>
          <a:bodyPr/>
          <a:lstStyle/>
          <a:p>
            <a:r>
              <a:rPr lang="sv-SE" dirty="0" smtClean="0"/>
              <a:t>Om Utdata: Sök population </a:t>
            </a:r>
            <a:r>
              <a:rPr lang="sv-SE" b="0" dirty="0" smtClean="0"/>
              <a:t>(forts.)</a:t>
            </a:r>
            <a:endParaRPr lang="sv-SE" dirty="0"/>
          </a:p>
        </p:txBody>
      </p:sp>
      <p:sp>
        <p:nvSpPr>
          <p:cNvPr id="3" name="Slide Number Placeholder 2"/>
          <p:cNvSpPr>
            <a:spLocks noGrp="1"/>
          </p:cNvSpPr>
          <p:nvPr>
            <p:ph type="sldNum" sz="quarter" idx="40"/>
          </p:nvPr>
        </p:nvSpPr>
        <p:spPr/>
        <p:txBody>
          <a:bodyPr/>
          <a:lstStyle/>
          <a:p>
            <a:fld id="{F3F4DCA2-53CA-48AF-BF1A-13BEFD9BD817}" type="slidenum">
              <a:rPr lang="sv-SE" smtClean="0"/>
              <a:pPr/>
              <a:t>2</a:t>
            </a:fld>
            <a:endParaRPr lang="sv-SE"/>
          </a:p>
        </p:txBody>
      </p:sp>
      <p:pic>
        <p:nvPicPr>
          <p:cNvPr id="4" name="Picture 3"/>
          <p:cNvPicPr>
            <a:picLocks noChangeAspect="1"/>
          </p:cNvPicPr>
          <p:nvPr/>
        </p:nvPicPr>
        <p:blipFill rotWithShape="1">
          <a:blip r:embed="rId2"/>
          <a:srcRect b="30259"/>
          <a:stretch/>
        </p:blipFill>
        <p:spPr>
          <a:xfrm>
            <a:off x="151002" y="2140011"/>
            <a:ext cx="6555997" cy="1097517"/>
          </a:xfrm>
          <a:prstGeom prst="rect">
            <a:avLst/>
          </a:prstGeom>
        </p:spPr>
      </p:pic>
      <p:sp>
        <p:nvSpPr>
          <p:cNvPr id="27" name="Text Placeholder 12"/>
          <p:cNvSpPr txBox="1">
            <a:spLocks/>
          </p:cNvSpPr>
          <p:nvPr/>
        </p:nvSpPr>
        <p:spPr>
          <a:xfrm>
            <a:off x="221108" y="2465264"/>
            <a:ext cx="1158112" cy="349228"/>
          </a:xfrm>
          <a:prstGeom prst="rect">
            <a:avLst/>
          </a:prstGeom>
          <a:ln w="19050">
            <a:solidFill>
              <a:srgbClr val="C8480E"/>
            </a:solidFill>
          </a:ln>
        </p:spPr>
        <p:txBody>
          <a:bodyPr/>
          <a:lstStyle>
            <a:lvl1pPr marL="0" indent="0" algn="l" defTabSz="685800" rtl="0" eaLnBrk="1" latinLnBrk="0" hangingPunct="1">
              <a:lnSpc>
                <a:spcPct val="90000"/>
              </a:lnSpc>
              <a:spcBef>
                <a:spcPts val="750"/>
              </a:spcBef>
              <a:buFont typeface="Arial" panose="020B0604020202020204" pitchFamily="34" charset="0"/>
              <a:buNone/>
              <a:defRPr sz="1100" kern="1200" baseline="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sv-SE"/>
          </a:p>
        </p:txBody>
      </p:sp>
      <p:pic>
        <p:nvPicPr>
          <p:cNvPr id="5" name="Picture 4"/>
          <p:cNvPicPr>
            <a:picLocks noChangeAspect="1"/>
          </p:cNvPicPr>
          <p:nvPr/>
        </p:nvPicPr>
        <p:blipFill rotWithShape="1">
          <a:blip r:embed="rId3"/>
          <a:srcRect b="12517"/>
          <a:stretch/>
        </p:blipFill>
        <p:spPr>
          <a:xfrm>
            <a:off x="151002" y="4818229"/>
            <a:ext cx="6555997" cy="1694936"/>
          </a:xfrm>
          <a:prstGeom prst="rect">
            <a:avLst/>
          </a:prstGeom>
        </p:spPr>
      </p:pic>
      <p:sp>
        <p:nvSpPr>
          <p:cNvPr id="28" name="Text Placeholder 18"/>
          <p:cNvSpPr txBox="1">
            <a:spLocks/>
          </p:cNvSpPr>
          <p:nvPr/>
        </p:nvSpPr>
        <p:spPr>
          <a:xfrm>
            <a:off x="304918" y="9268948"/>
            <a:ext cx="5798999" cy="369332"/>
          </a:xfrm>
          <a:prstGeom prst="rect">
            <a:avLst/>
          </a:prstGeom>
        </p:spPr>
        <p:txBody>
          <a:bodyPr>
            <a:spAutoFit/>
          </a:bodyPr>
          <a:lstStyle>
            <a:lvl1pPr marL="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1pPr>
            <a:lvl2pPr marL="3429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2pPr>
            <a:lvl3pPr marL="6858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3pPr>
            <a:lvl4pPr marL="10287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4pPr>
            <a:lvl5pPr marL="13716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sz="900" i="1" dirty="0" smtClean="0"/>
              <a:t>* Sökningen görs på yttre kurspaketering, (t.ex. program </a:t>
            </a:r>
            <a:r>
              <a:rPr lang="sv-SE" sz="900" i="1" dirty="0"/>
              <a:t>eller ämne på </a:t>
            </a:r>
            <a:r>
              <a:rPr lang="sv-SE" sz="900" i="1" dirty="0" smtClean="0"/>
              <a:t>forskarnivå), inte underliggande </a:t>
            </a:r>
            <a:r>
              <a:rPr lang="sv-SE" sz="900" i="1" dirty="0"/>
              <a:t>kurspaketering (t.ex. inriktning eller utbytesavtal inom ett program).</a:t>
            </a:r>
          </a:p>
        </p:txBody>
      </p:sp>
      <p:sp>
        <p:nvSpPr>
          <p:cNvPr id="29" name="Text Placeholder 12"/>
          <p:cNvSpPr txBox="1">
            <a:spLocks/>
          </p:cNvSpPr>
          <p:nvPr/>
        </p:nvSpPr>
        <p:spPr>
          <a:xfrm>
            <a:off x="289688" y="6021869"/>
            <a:ext cx="1051432" cy="430336"/>
          </a:xfrm>
          <a:prstGeom prst="rect">
            <a:avLst/>
          </a:prstGeom>
          <a:ln w="19050">
            <a:solidFill>
              <a:srgbClr val="C8480E"/>
            </a:solidFill>
          </a:ln>
        </p:spPr>
        <p:txBody>
          <a:bodyPr/>
          <a:lstStyle>
            <a:lvl1pPr marL="0" indent="0" algn="l" defTabSz="685800" rtl="0" eaLnBrk="1" latinLnBrk="0" hangingPunct="1">
              <a:lnSpc>
                <a:spcPct val="90000"/>
              </a:lnSpc>
              <a:spcBef>
                <a:spcPts val="750"/>
              </a:spcBef>
              <a:buFont typeface="Arial" panose="020B0604020202020204" pitchFamily="34" charset="0"/>
              <a:buNone/>
              <a:defRPr sz="1100" kern="1200" baseline="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sv-SE"/>
          </a:p>
        </p:txBody>
      </p:sp>
      <p:pic>
        <p:nvPicPr>
          <p:cNvPr id="6" name="Picture 5"/>
          <p:cNvPicPr>
            <a:picLocks noChangeAspect="1"/>
          </p:cNvPicPr>
          <p:nvPr/>
        </p:nvPicPr>
        <p:blipFill rotWithShape="1">
          <a:blip r:embed="rId4"/>
          <a:srcRect t="31979"/>
          <a:stretch/>
        </p:blipFill>
        <p:spPr>
          <a:xfrm>
            <a:off x="151002" y="7117875"/>
            <a:ext cx="6555997" cy="1317358"/>
          </a:xfrm>
          <a:prstGeom prst="rect">
            <a:avLst/>
          </a:prstGeom>
        </p:spPr>
      </p:pic>
      <p:sp>
        <p:nvSpPr>
          <p:cNvPr id="30" name="Text Placeholder 12"/>
          <p:cNvSpPr txBox="1">
            <a:spLocks/>
          </p:cNvSpPr>
          <p:nvPr/>
        </p:nvSpPr>
        <p:spPr>
          <a:xfrm>
            <a:off x="2613788" y="7672820"/>
            <a:ext cx="1051432" cy="576075"/>
          </a:xfrm>
          <a:prstGeom prst="rect">
            <a:avLst/>
          </a:prstGeom>
          <a:ln w="19050">
            <a:solidFill>
              <a:srgbClr val="C8480E"/>
            </a:solidFill>
          </a:ln>
        </p:spPr>
        <p:txBody>
          <a:bodyPr/>
          <a:lstStyle>
            <a:lvl1pPr marL="0" indent="0" algn="l" defTabSz="685800" rtl="0" eaLnBrk="1" latinLnBrk="0" hangingPunct="1">
              <a:lnSpc>
                <a:spcPct val="90000"/>
              </a:lnSpc>
              <a:spcBef>
                <a:spcPts val="750"/>
              </a:spcBef>
              <a:buFont typeface="Arial" panose="020B0604020202020204" pitchFamily="34" charset="0"/>
              <a:buNone/>
              <a:defRPr sz="1100" kern="1200" baseline="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sv-SE"/>
          </a:p>
        </p:txBody>
      </p:sp>
      <p:sp>
        <p:nvSpPr>
          <p:cNvPr id="31" name="Text Placeholder 12"/>
          <p:cNvSpPr txBox="1">
            <a:spLocks/>
          </p:cNvSpPr>
          <p:nvPr/>
        </p:nvSpPr>
        <p:spPr>
          <a:xfrm>
            <a:off x="335408" y="7403833"/>
            <a:ext cx="986662" cy="288038"/>
          </a:xfrm>
          <a:prstGeom prst="rect">
            <a:avLst/>
          </a:prstGeom>
          <a:ln w="19050">
            <a:solidFill>
              <a:srgbClr val="C8480E"/>
            </a:solidFill>
          </a:ln>
        </p:spPr>
        <p:txBody>
          <a:bodyPr/>
          <a:lstStyle>
            <a:lvl1pPr marL="0" indent="0" algn="l" defTabSz="685800" rtl="0" eaLnBrk="1" latinLnBrk="0" hangingPunct="1">
              <a:lnSpc>
                <a:spcPct val="90000"/>
              </a:lnSpc>
              <a:spcBef>
                <a:spcPts val="750"/>
              </a:spcBef>
              <a:buFont typeface="Arial" panose="020B0604020202020204" pitchFamily="34" charset="0"/>
              <a:buNone/>
              <a:defRPr sz="1100" kern="1200" baseline="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sv-SE"/>
          </a:p>
        </p:txBody>
      </p:sp>
    </p:spTree>
    <p:extLst>
      <p:ext uri="{BB962C8B-B14F-4D97-AF65-F5344CB8AC3E}">
        <p14:creationId xmlns:p14="http://schemas.microsoft.com/office/powerpoint/2010/main" val="1417385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p:cNvSpPr>
            <a:spLocks noGrp="1"/>
          </p:cNvSpPr>
          <p:nvPr>
            <p:ph type="body" sz="quarter" idx="39"/>
          </p:nvPr>
        </p:nvSpPr>
        <p:spPr>
          <a:xfrm>
            <a:off x="304918" y="765089"/>
            <a:ext cx="5798999" cy="2769989"/>
          </a:xfrm>
        </p:spPr>
        <p:txBody>
          <a:bodyPr/>
          <a:lstStyle/>
          <a:p>
            <a:r>
              <a:rPr lang="sv-SE" b="1" dirty="0" smtClean="0"/>
              <a:t>3. Kombinationer </a:t>
            </a:r>
            <a:r>
              <a:rPr lang="sv-SE" b="1" dirty="0"/>
              <a:t>av utsökningen</a:t>
            </a:r>
          </a:p>
          <a:p>
            <a:r>
              <a:rPr lang="sv-SE" dirty="0" smtClean="0"/>
              <a:t>Om du valt flera sökpaneler i din utsökning så behöver du välja hur du vill att sökpanelerna ska förhålla sig till varandra. Du har tre sätt att välja mellan:</a:t>
            </a:r>
            <a:endParaRPr lang="sv-SE" dirty="0"/>
          </a:p>
          <a:p>
            <a:pPr marL="288000"/>
            <a:r>
              <a:rPr lang="sv-SE" b="1" dirty="0"/>
              <a:t>OCH:</a:t>
            </a:r>
            <a:r>
              <a:rPr lang="sv-SE" dirty="0"/>
              <a:t> </a:t>
            </a:r>
            <a:r>
              <a:rPr lang="sv-SE" dirty="0" smtClean="0"/>
              <a:t>Studenterna behöver uppfylla båda kriterierna. Exempel: studenten ska ha påbörjat </a:t>
            </a:r>
            <a:r>
              <a:rPr lang="sv-SE" dirty="0"/>
              <a:t>sjuksköterskeprogrammet </a:t>
            </a:r>
            <a:r>
              <a:rPr lang="sv-SE" b="1" dirty="0"/>
              <a:t>och</a:t>
            </a:r>
            <a:r>
              <a:rPr lang="sv-SE" dirty="0"/>
              <a:t> ha resultat på kurs </a:t>
            </a:r>
            <a:r>
              <a:rPr lang="sv-SE" dirty="0" smtClean="0"/>
              <a:t>OM152B.</a:t>
            </a:r>
            <a:r>
              <a:rPr lang="sv-SE" dirty="0"/>
              <a:t/>
            </a:r>
            <a:br>
              <a:rPr lang="sv-SE" dirty="0"/>
            </a:br>
            <a:r>
              <a:rPr lang="sv-SE" dirty="0"/>
              <a:t/>
            </a:r>
            <a:br>
              <a:rPr lang="sv-SE" dirty="0"/>
            </a:br>
            <a:r>
              <a:rPr lang="sv-SE" b="1" dirty="0"/>
              <a:t>ELLER</a:t>
            </a:r>
            <a:r>
              <a:rPr lang="sv-SE" dirty="0"/>
              <a:t>: </a:t>
            </a:r>
            <a:r>
              <a:rPr lang="sv-SE" dirty="0" smtClean="0"/>
              <a:t>Studenterna behöver uppfylla en av sökpanelerna. Exempel: studenten ska ha påbörjat </a:t>
            </a:r>
            <a:r>
              <a:rPr lang="sv-SE" dirty="0"/>
              <a:t>sjuksköterskeprogrammet </a:t>
            </a:r>
            <a:r>
              <a:rPr lang="sv-SE" b="1" dirty="0"/>
              <a:t>eller </a:t>
            </a:r>
            <a:r>
              <a:rPr lang="sv-SE" dirty="0"/>
              <a:t>ha resultat på kurs </a:t>
            </a:r>
            <a:r>
              <a:rPr lang="sv-SE" dirty="0" smtClean="0"/>
              <a:t>OM152B.</a:t>
            </a:r>
            <a:r>
              <a:rPr lang="sv-SE" dirty="0"/>
              <a:t/>
            </a:r>
            <a:br>
              <a:rPr lang="sv-SE" dirty="0"/>
            </a:br>
            <a:r>
              <a:rPr lang="sv-SE" dirty="0"/>
              <a:t/>
            </a:r>
            <a:br>
              <a:rPr lang="sv-SE" dirty="0"/>
            </a:br>
            <a:r>
              <a:rPr lang="sv-SE" b="1" dirty="0"/>
              <a:t>EXKLUDERA</a:t>
            </a:r>
            <a:r>
              <a:rPr lang="sv-SE" dirty="0"/>
              <a:t>: Studenterna </a:t>
            </a:r>
            <a:r>
              <a:rPr lang="sv-SE" dirty="0" smtClean="0"/>
              <a:t>ska uppfylla det första kriteriet, men inte uppfylla det andra. Exempel: studenten ska ha påbörjat </a:t>
            </a:r>
            <a:r>
              <a:rPr lang="sv-SE" dirty="0"/>
              <a:t>sjuksköterskeprogrammet </a:t>
            </a:r>
            <a:r>
              <a:rPr lang="sv-SE" b="1" dirty="0"/>
              <a:t>men inte</a:t>
            </a:r>
            <a:r>
              <a:rPr lang="sv-SE" b="1" i="1" dirty="0"/>
              <a:t> </a:t>
            </a:r>
            <a:r>
              <a:rPr lang="sv-SE" dirty="0"/>
              <a:t>ha resultat på kurs </a:t>
            </a:r>
            <a:r>
              <a:rPr lang="sv-SE" dirty="0" smtClean="0"/>
              <a:t>OM152B.</a:t>
            </a:r>
            <a:endParaRPr lang="sv-SE" dirty="0"/>
          </a:p>
          <a:p>
            <a:endParaRPr lang="sv-SE" dirty="0"/>
          </a:p>
          <a:p>
            <a:endParaRPr lang="sv-SE" dirty="0"/>
          </a:p>
        </p:txBody>
      </p:sp>
      <p:sp>
        <p:nvSpPr>
          <p:cNvPr id="12" name="Title 11"/>
          <p:cNvSpPr>
            <a:spLocks noGrp="1"/>
          </p:cNvSpPr>
          <p:nvPr>
            <p:ph type="ctrTitle"/>
          </p:nvPr>
        </p:nvSpPr>
        <p:spPr/>
        <p:txBody>
          <a:bodyPr/>
          <a:lstStyle/>
          <a:p>
            <a:r>
              <a:rPr lang="sv-SE" dirty="0"/>
              <a:t>Om Utdata: Sök population </a:t>
            </a:r>
            <a:r>
              <a:rPr lang="sv-SE" b="0" dirty="0"/>
              <a:t>(forts.)</a:t>
            </a:r>
            <a:endParaRPr lang="sv-SE" dirty="0"/>
          </a:p>
        </p:txBody>
      </p:sp>
      <p:sp>
        <p:nvSpPr>
          <p:cNvPr id="3" name="Slide Number Placeholder 2"/>
          <p:cNvSpPr>
            <a:spLocks noGrp="1"/>
          </p:cNvSpPr>
          <p:nvPr>
            <p:ph type="sldNum" sz="quarter" idx="40"/>
          </p:nvPr>
        </p:nvSpPr>
        <p:spPr/>
        <p:txBody>
          <a:bodyPr/>
          <a:lstStyle/>
          <a:p>
            <a:fld id="{F3F4DCA2-53CA-48AF-BF1A-13BEFD9BD817}" type="slidenum">
              <a:rPr lang="sv-SE" smtClean="0"/>
              <a:pPr/>
              <a:t>3</a:t>
            </a:fld>
            <a:endParaRPr lang="sv-SE"/>
          </a:p>
        </p:txBody>
      </p:sp>
      <p:pic>
        <p:nvPicPr>
          <p:cNvPr id="2" name="Picture 1"/>
          <p:cNvPicPr>
            <a:picLocks noChangeAspect="1"/>
          </p:cNvPicPr>
          <p:nvPr/>
        </p:nvPicPr>
        <p:blipFill rotWithShape="1">
          <a:blip r:embed="rId2"/>
          <a:srcRect l="223" t="7078" r="763"/>
          <a:stretch/>
        </p:blipFill>
        <p:spPr>
          <a:xfrm>
            <a:off x="80475" y="3037474"/>
            <a:ext cx="6697050" cy="3167876"/>
          </a:xfrm>
          <a:prstGeom prst="rect">
            <a:avLst/>
          </a:prstGeom>
        </p:spPr>
      </p:pic>
      <p:sp>
        <p:nvSpPr>
          <p:cNvPr id="30" name="Text Placeholder 12"/>
          <p:cNvSpPr txBox="1">
            <a:spLocks/>
          </p:cNvSpPr>
          <p:nvPr/>
        </p:nvSpPr>
        <p:spPr>
          <a:xfrm>
            <a:off x="126059" y="4843298"/>
            <a:ext cx="632131" cy="349228"/>
          </a:xfrm>
          <a:prstGeom prst="rect">
            <a:avLst/>
          </a:prstGeom>
          <a:ln w="19050">
            <a:solidFill>
              <a:srgbClr val="C8480E"/>
            </a:solidFill>
          </a:ln>
        </p:spPr>
        <p:txBody>
          <a:bodyPr/>
          <a:lstStyle>
            <a:lvl1pPr marL="0" indent="0" algn="l" defTabSz="685800" rtl="0" eaLnBrk="1" latinLnBrk="0" hangingPunct="1">
              <a:lnSpc>
                <a:spcPct val="90000"/>
              </a:lnSpc>
              <a:spcBef>
                <a:spcPts val="750"/>
              </a:spcBef>
              <a:buFont typeface="Arial" panose="020B0604020202020204" pitchFamily="34" charset="0"/>
              <a:buNone/>
              <a:defRPr sz="1100" kern="1200" baseline="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sv-SE"/>
          </a:p>
        </p:txBody>
      </p:sp>
      <p:sp>
        <p:nvSpPr>
          <p:cNvPr id="11" name="Oval 10"/>
          <p:cNvSpPr/>
          <p:nvPr/>
        </p:nvSpPr>
        <p:spPr>
          <a:xfrm>
            <a:off x="395473" y="1453679"/>
            <a:ext cx="184150" cy="190500"/>
          </a:xfrm>
          <a:prstGeom prst="ellipse">
            <a:avLst/>
          </a:prstGeom>
          <a:no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sv-SE"/>
          </a:p>
        </p:txBody>
      </p:sp>
      <p:sp>
        <p:nvSpPr>
          <p:cNvPr id="20" name="Oval 19"/>
          <p:cNvSpPr/>
          <p:nvPr/>
        </p:nvSpPr>
        <p:spPr>
          <a:xfrm>
            <a:off x="395473" y="1555279"/>
            <a:ext cx="184150" cy="190500"/>
          </a:xfrm>
          <a:prstGeom prst="ellipse">
            <a:avLst/>
          </a:prstGeom>
          <a:no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sv-SE"/>
          </a:p>
        </p:txBody>
      </p:sp>
      <p:sp>
        <p:nvSpPr>
          <p:cNvPr id="21" name="Oval 20"/>
          <p:cNvSpPr/>
          <p:nvPr/>
        </p:nvSpPr>
        <p:spPr>
          <a:xfrm>
            <a:off x="395473" y="1922615"/>
            <a:ext cx="184150" cy="1905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sv-SE"/>
          </a:p>
        </p:txBody>
      </p:sp>
      <p:sp>
        <p:nvSpPr>
          <p:cNvPr id="22" name="Oval 21"/>
          <p:cNvSpPr/>
          <p:nvPr/>
        </p:nvSpPr>
        <p:spPr>
          <a:xfrm>
            <a:off x="395473" y="2024215"/>
            <a:ext cx="184150" cy="1905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sv-SE"/>
          </a:p>
        </p:txBody>
      </p:sp>
      <p:sp>
        <p:nvSpPr>
          <p:cNvPr id="23" name="Oval 22"/>
          <p:cNvSpPr/>
          <p:nvPr/>
        </p:nvSpPr>
        <p:spPr>
          <a:xfrm>
            <a:off x="395473" y="2512356"/>
            <a:ext cx="184150" cy="1905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sv-SE"/>
          </a:p>
        </p:txBody>
      </p:sp>
      <p:sp>
        <p:nvSpPr>
          <p:cNvPr id="24" name="Oval 23"/>
          <p:cNvSpPr/>
          <p:nvPr/>
        </p:nvSpPr>
        <p:spPr>
          <a:xfrm>
            <a:off x="395473" y="2613956"/>
            <a:ext cx="184150" cy="190500"/>
          </a:xfrm>
          <a:prstGeom prst="ellipse">
            <a:avLst/>
          </a:prstGeom>
          <a:solidFill>
            <a:srgbClr val="B4D79D"/>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sv-SE"/>
          </a:p>
        </p:txBody>
      </p:sp>
      <p:sp>
        <p:nvSpPr>
          <p:cNvPr id="25" name="Oval 24"/>
          <p:cNvSpPr/>
          <p:nvPr/>
        </p:nvSpPr>
        <p:spPr>
          <a:xfrm>
            <a:off x="418493" y="1555279"/>
            <a:ext cx="142874" cy="889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sv-SE"/>
          </a:p>
        </p:txBody>
      </p:sp>
      <p:sp>
        <p:nvSpPr>
          <p:cNvPr id="31" name="Text Placeholder 18"/>
          <p:cNvSpPr>
            <a:spLocks noGrp="1"/>
          </p:cNvSpPr>
          <p:nvPr>
            <p:ph type="body" sz="quarter" idx="39"/>
          </p:nvPr>
        </p:nvSpPr>
        <p:spPr>
          <a:xfrm>
            <a:off x="304918" y="6360481"/>
            <a:ext cx="5798999" cy="1661993"/>
          </a:xfrm>
        </p:spPr>
        <p:txBody>
          <a:bodyPr/>
          <a:lstStyle/>
          <a:p>
            <a:r>
              <a:rPr lang="sv-SE" b="1" dirty="0" smtClean="0"/>
              <a:t>4. Genomför utsökningen</a:t>
            </a:r>
          </a:p>
          <a:p>
            <a:r>
              <a:rPr lang="sv-SE" dirty="0" smtClean="0"/>
              <a:t>När du valt sökpaneler, gjort dina avgränsningar och valt hur sökpanelerna ska förhålla sig till varandra så ska du genomföra utsökningen. Klicka på </a:t>
            </a:r>
            <a:r>
              <a:rPr lang="sv-SE" b="1" dirty="0" smtClean="0"/>
              <a:t>Beräkna populationsstorlek.</a:t>
            </a:r>
            <a:endParaRPr lang="sv-SE" dirty="0"/>
          </a:p>
          <a:p>
            <a:r>
              <a:rPr lang="sv-SE" dirty="0" smtClean="0"/>
              <a:t>Då kan du:</a:t>
            </a:r>
          </a:p>
          <a:p>
            <a:pPr marL="171450" indent="-171450">
              <a:buFont typeface="Arial" panose="020B0604020202020204" pitchFamily="34" charset="0"/>
              <a:buChar char="•"/>
            </a:pPr>
            <a:r>
              <a:rPr lang="sv-SE" dirty="0" smtClean="0"/>
              <a:t>Se det totala antalet studenter som </a:t>
            </a:r>
            <a:r>
              <a:rPr lang="sv-SE" b="1" dirty="0" smtClean="0"/>
              <a:t>matchar hela utsökningen</a:t>
            </a:r>
          </a:p>
          <a:p>
            <a:pPr marL="171450" indent="-171450">
              <a:buFont typeface="Arial" panose="020B0604020202020204" pitchFamily="34" charset="0"/>
              <a:buChar char="•"/>
            </a:pPr>
            <a:r>
              <a:rPr lang="sv-SE" dirty="0" smtClean="0"/>
              <a:t>Se antal studenter som </a:t>
            </a:r>
            <a:r>
              <a:rPr lang="sv-SE" b="1" dirty="0" smtClean="0"/>
              <a:t>matchar respektive sökpanel</a:t>
            </a:r>
          </a:p>
          <a:p>
            <a:pPr marL="171450" indent="-171450">
              <a:buFont typeface="Arial" panose="020B0604020202020204" pitchFamily="34" charset="0"/>
              <a:buChar char="•"/>
            </a:pPr>
            <a:r>
              <a:rPr lang="sv-SE" dirty="0" smtClean="0"/>
              <a:t>Hämta en </a:t>
            </a:r>
            <a:r>
              <a:rPr lang="sv-SE" b="1" dirty="0" smtClean="0"/>
              <a:t>adresslista</a:t>
            </a:r>
            <a:r>
              <a:rPr lang="sv-SE" dirty="0" smtClean="0"/>
              <a:t> för studenterna som matchar hela utsökningen.</a:t>
            </a:r>
            <a:endParaRPr lang="sv-SE" dirty="0"/>
          </a:p>
        </p:txBody>
      </p:sp>
      <p:pic>
        <p:nvPicPr>
          <p:cNvPr id="32" name="Picture 31"/>
          <p:cNvPicPr>
            <a:picLocks noChangeAspect="1"/>
          </p:cNvPicPr>
          <p:nvPr/>
        </p:nvPicPr>
        <p:blipFill rotWithShape="1">
          <a:blip r:embed="rId2"/>
          <a:srcRect l="223" t="6702" r="763" b="59512"/>
          <a:stretch/>
        </p:blipFill>
        <p:spPr>
          <a:xfrm>
            <a:off x="80475" y="8162924"/>
            <a:ext cx="6697050" cy="1151837"/>
          </a:xfrm>
          <a:prstGeom prst="rect">
            <a:avLst/>
          </a:prstGeom>
        </p:spPr>
      </p:pic>
      <p:grpSp>
        <p:nvGrpSpPr>
          <p:cNvPr id="39" name="Group 38"/>
          <p:cNvGrpSpPr/>
          <p:nvPr/>
        </p:nvGrpSpPr>
        <p:grpSpPr>
          <a:xfrm>
            <a:off x="4597400" y="7394574"/>
            <a:ext cx="1800860" cy="985679"/>
            <a:chOff x="4597400" y="7327899"/>
            <a:chExt cx="1800860" cy="985679"/>
          </a:xfrm>
        </p:grpSpPr>
        <p:cxnSp>
          <p:nvCxnSpPr>
            <p:cNvPr id="6" name="Straight Connector 5"/>
            <p:cNvCxnSpPr>
              <a:endCxn id="7" idx="0"/>
            </p:cNvCxnSpPr>
            <p:nvPr/>
          </p:nvCxnSpPr>
          <p:spPr>
            <a:xfrm flipV="1">
              <a:off x="4597400" y="7327899"/>
              <a:ext cx="1308020" cy="2"/>
            </a:xfrm>
            <a:prstGeom prst="line">
              <a:avLst/>
            </a:prstGeom>
          </p:spPr>
          <p:style>
            <a:lnRef idx="1">
              <a:schemeClr val="dk1"/>
            </a:lnRef>
            <a:fillRef idx="0">
              <a:schemeClr val="dk1"/>
            </a:fillRef>
            <a:effectRef idx="0">
              <a:schemeClr val="dk1"/>
            </a:effectRef>
            <a:fontRef idx="minor">
              <a:schemeClr val="tx1"/>
            </a:fontRef>
          </p:style>
        </p:cxnSp>
        <p:sp>
          <p:nvSpPr>
            <p:cNvPr id="7" name="Arc 6"/>
            <p:cNvSpPr/>
            <p:nvPr/>
          </p:nvSpPr>
          <p:spPr>
            <a:xfrm>
              <a:off x="5412581" y="7327899"/>
              <a:ext cx="985679" cy="985679"/>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10" name="Straight Arrow Connector 9"/>
            <p:cNvCxnSpPr>
              <a:stCxn id="7" idx="2"/>
            </p:cNvCxnSpPr>
            <p:nvPr/>
          </p:nvCxnSpPr>
          <p:spPr>
            <a:xfrm>
              <a:off x="6398260" y="7820739"/>
              <a:ext cx="0" cy="3326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grpSp>
        <p:nvGrpSpPr>
          <p:cNvPr id="40" name="Group 39"/>
          <p:cNvGrpSpPr/>
          <p:nvPr/>
        </p:nvGrpSpPr>
        <p:grpSpPr>
          <a:xfrm>
            <a:off x="4037635" y="7617695"/>
            <a:ext cx="2066281" cy="1126306"/>
            <a:chOff x="4597400" y="7327899"/>
            <a:chExt cx="1800860" cy="985679"/>
          </a:xfrm>
        </p:grpSpPr>
        <p:cxnSp>
          <p:nvCxnSpPr>
            <p:cNvPr id="41" name="Straight Connector 40"/>
            <p:cNvCxnSpPr>
              <a:endCxn id="42" idx="0"/>
            </p:cNvCxnSpPr>
            <p:nvPr/>
          </p:nvCxnSpPr>
          <p:spPr>
            <a:xfrm flipV="1">
              <a:off x="4597400" y="7327899"/>
              <a:ext cx="1308020" cy="2"/>
            </a:xfrm>
            <a:prstGeom prst="line">
              <a:avLst/>
            </a:prstGeom>
          </p:spPr>
          <p:style>
            <a:lnRef idx="1">
              <a:schemeClr val="dk1"/>
            </a:lnRef>
            <a:fillRef idx="0">
              <a:schemeClr val="dk1"/>
            </a:fillRef>
            <a:effectRef idx="0">
              <a:schemeClr val="dk1"/>
            </a:effectRef>
            <a:fontRef idx="minor">
              <a:schemeClr val="tx1"/>
            </a:fontRef>
          </p:style>
        </p:cxnSp>
        <p:sp>
          <p:nvSpPr>
            <p:cNvPr id="42" name="Arc 41"/>
            <p:cNvSpPr/>
            <p:nvPr/>
          </p:nvSpPr>
          <p:spPr>
            <a:xfrm>
              <a:off x="5412581" y="7327899"/>
              <a:ext cx="985679" cy="985679"/>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43" name="Straight Arrow Connector 42"/>
            <p:cNvCxnSpPr>
              <a:stCxn id="42" idx="2"/>
            </p:cNvCxnSpPr>
            <p:nvPr/>
          </p:nvCxnSpPr>
          <p:spPr>
            <a:xfrm>
              <a:off x="6398260" y="7820739"/>
              <a:ext cx="0" cy="3326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cxnSp>
        <p:nvCxnSpPr>
          <p:cNvPr id="45" name="Straight Arrow Connector 44"/>
          <p:cNvCxnSpPr/>
          <p:nvPr/>
        </p:nvCxnSpPr>
        <p:spPr>
          <a:xfrm>
            <a:off x="1409700" y="7993155"/>
            <a:ext cx="0" cy="2745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643359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5247</TotalTime>
  <Words>447</Words>
  <Application>Microsoft Office PowerPoint</Application>
  <PresentationFormat>A4 Paper (210x297 mm)</PresentationFormat>
  <Paragraphs>46</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PowerPoint Presentation</vt:lpstr>
      <vt:lpstr>Om Utdata: Sök population (forts.)</vt:lpstr>
      <vt:lpstr>Om Utdata: Sök population (forts.)</vt:lpstr>
    </vt:vector>
  </TitlesOfParts>
  <Company>Malmö högskola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Guide_Ladok_Utdata Sök population</dc:title>
  <dc:creator>Klara Nordström</dc:creator>
  <cp:lastModifiedBy>Klara Nordström</cp:lastModifiedBy>
  <cp:revision>265</cp:revision>
  <dcterms:created xsi:type="dcterms:W3CDTF">2018-06-20T10:52:41Z</dcterms:created>
  <dcterms:modified xsi:type="dcterms:W3CDTF">2020-03-30T09:47:30Z</dcterms:modified>
</cp:coreProperties>
</file>