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7"/>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F2F2F2"/>
    <a:srgbClr val="5C5C5C"/>
    <a:srgbClr val="920000"/>
    <a:srgbClr val="C1E0AE"/>
    <a:srgbClr val="86C35F"/>
    <a:srgbClr val="BF9754"/>
    <a:srgbClr val="EEFF15"/>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60"/>
  </p:normalViewPr>
  <p:slideViewPr>
    <p:cSldViewPr snapToGrid="0">
      <p:cViewPr varScale="1">
        <p:scale>
          <a:sx n="80" d="100"/>
          <a:sy n="80" d="100"/>
        </p:scale>
        <p:origin x="3600" y="114"/>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2020-09-18</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2020-09-18</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smtClean="0"/>
              <a:t>Click to edit Master title style</a:t>
            </a:r>
            <a:endParaRPr lang="en-US" dirty="0"/>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smtClean="0"/>
              <a:t> </a:t>
            </a:r>
            <a:endParaRPr lang="sv-SE" dirty="0"/>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smtClean="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endParaRPr lang="sv-SE" dirty="0"/>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Bildobjekt 30"/>
          <p:cNvPicPr>
            <a:picLocks noChangeAspect="1"/>
          </p:cNvPicPr>
          <p:nvPr/>
        </p:nvPicPr>
        <p:blipFill>
          <a:blip r:embed="rId3"/>
          <a:stretch>
            <a:fillRect/>
          </a:stretch>
        </p:blipFill>
        <p:spPr>
          <a:xfrm>
            <a:off x="112689" y="2985342"/>
            <a:ext cx="6613930" cy="2621336"/>
          </a:xfrm>
          <a:prstGeom prst="rect">
            <a:avLst/>
          </a:prstGeom>
        </p:spPr>
      </p:pic>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en-GB" sz="1100" b="0" dirty="0"/>
              <a:t>Latest update: </a:t>
            </a:r>
            <a:r>
              <a:rPr lang="en-GB" sz="1100" b="0" dirty="0" smtClean="0"/>
              <a:t>2020-09-18</a:t>
            </a:r>
            <a:endParaRPr lang="en-GB" sz="1100" b="0" dirty="0"/>
          </a:p>
          <a:p>
            <a:pPr>
              <a:lnSpc>
                <a:spcPct val="100000"/>
              </a:lnSpc>
              <a:spcAft>
                <a:spcPts val="200"/>
              </a:spcAft>
            </a:pPr>
            <a:r>
              <a:rPr lang="en-GB" sz="1100" b="0" dirty="0"/>
              <a:t>Version of Ladok at the latest update: </a:t>
            </a:r>
            <a:r>
              <a:rPr lang="en-GB" sz="1100" b="0" dirty="0" smtClean="0"/>
              <a:t>1.53</a:t>
            </a:r>
            <a:endParaRPr lang="en-GB" sz="1100" b="0" dirty="0"/>
          </a:p>
        </p:txBody>
      </p:sp>
      <p:pic>
        <p:nvPicPr>
          <p:cNvPr id="17" name="Picture 16"/>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0"/>
            <a:ext cx="6858000" cy="1597908"/>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en-US" sz="2400" dirty="0" smtClean="0">
                <a:solidFill>
                  <a:schemeClr val="tx1"/>
                </a:solidFill>
              </a:rPr>
              <a:t>Certify results for </a:t>
            </a:r>
            <a:br>
              <a:rPr lang="en-US" sz="2400" dirty="0" smtClean="0">
                <a:solidFill>
                  <a:schemeClr val="tx1"/>
                </a:solidFill>
              </a:rPr>
            </a:br>
            <a:r>
              <a:rPr lang="en-US" sz="2400" dirty="0" smtClean="0">
                <a:solidFill>
                  <a:schemeClr val="tx1"/>
                </a:solidFill>
              </a:rPr>
              <a:t>a single student</a:t>
            </a:r>
            <a:endParaRPr lang="en-US" b="0" dirty="0">
              <a:solidFill>
                <a:schemeClr val="tx1"/>
              </a:solidFill>
            </a:endParaRPr>
          </a:p>
        </p:txBody>
      </p:sp>
      <p:sp>
        <p:nvSpPr>
          <p:cNvPr id="23" name="Rounded Rectangle 22"/>
          <p:cNvSpPr/>
          <p:nvPr/>
        </p:nvSpPr>
        <p:spPr>
          <a:xfrm>
            <a:off x="3239284" y="3491995"/>
            <a:ext cx="3224578" cy="897338"/>
          </a:xfrm>
          <a:prstGeom prst="roundRect">
            <a:avLst>
              <a:gd name="adj" fmla="val 0"/>
            </a:avLst>
          </a:prstGeom>
          <a:solidFill>
            <a:schemeClr val="bg1"/>
          </a:solidFill>
          <a:ln>
            <a:solidFill>
              <a:schemeClr val="tx1"/>
            </a:solidFill>
          </a:ln>
        </p:spPr>
        <p:txBody>
          <a:bodyPr wrap="square" lIns="144000" tIns="90000" bIns="90000">
            <a:spAutoFit/>
          </a:bodyPr>
          <a:lstStyle/>
          <a:p>
            <a:pPr defTabSz="685800">
              <a:spcAft>
                <a:spcPts val="300"/>
              </a:spcAft>
              <a:buFont typeface="Arial" panose="020B0604020202020204" pitchFamily="34" charset="0"/>
              <a:buNone/>
            </a:pPr>
            <a:r>
              <a:rPr lang="en-US" sz="1100" b="1" dirty="0" smtClean="0">
                <a:latin typeface="Arial" panose="020B0604020202020204" pitchFamily="34" charset="0"/>
                <a:cs typeface="Arial" panose="020B0604020202020204" pitchFamily="34" charset="0"/>
              </a:rPr>
              <a:t>Results that need to be certified</a:t>
            </a:r>
          </a:p>
          <a:p>
            <a:pPr defTabSz="685800">
              <a:spcAft>
                <a:spcPts val="300"/>
              </a:spcAft>
              <a:buFont typeface="Arial" panose="020B0604020202020204" pitchFamily="34" charset="0"/>
              <a:buNone/>
            </a:pPr>
            <a:r>
              <a:rPr lang="en-US" sz="1100" dirty="0" smtClean="0">
                <a:latin typeface="Arial" panose="020B0604020202020204" pitchFamily="34" charset="0"/>
                <a:cs typeface="Arial" panose="020B0604020202020204" pitchFamily="34" charset="0"/>
              </a:rPr>
              <a:t>In case you are contacted by other means than </a:t>
            </a:r>
            <a:r>
              <a:rPr lang="en-US" sz="1100" dirty="0" err="1" smtClean="0">
                <a:latin typeface="Arial" panose="020B0604020202020204" pitchFamily="34" charset="0"/>
                <a:cs typeface="Arial" panose="020B0604020202020204" pitchFamily="34" charset="0"/>
              </a:rPr>
              <a:t>Ladok’s</a:t>
            </a:r>
            <a:r>
              <a:rPr lang="en-US" sz="1100" dirty="0" smtClean="0">
                <a:latin typeface="Arial" panose="020B0604020202020204" pitchFamily="34" charset="0"/>
                <a:cs typeface="Arial" panose="020B0604020202020204" pitchFamily="34" charset="0"/>
              </a:rPr>
              <a:t> e-mail you need to tick this box to see them.</a:t>
            </a:r>
          </a:p>
        </p:txBody>
      </p:sp>
      <p:sp>
        <p:nvSpPr>
          <p:cNvPr id="24" name="Text Placeholder 13"/>
          <p:cNvSpPr>
            <a:spLocks noGrp="1"/>
          </p:cNvSpPr>
          <p:nvPr>
            <p:ph type="body" sz="quarter" idx="39"/>
          </p:nvPr>
        </p:nvSpPr>
        <p:spPr>
          <a:xfrm>
            <a:off x="330418" y="1614130"/>
            <a:ext cx="5798999" cy="843477"/>
          </a:xfrm>
          <a:noFill/>
          <a:ln>
            <a:noFill/>
          </a:ln>
        </p:spPr>
        <p:txBody>
          <a:bodyPr wrap="square" lIns="144000" tIns="90000" bIns="90000">
            <a:spAutoFit/>
          </a:bodyPr>
          <a:lstStyle/>
          <a:p>
            <a:r>
              <a:rPr lang="en-US" dirty="0" smtClean="0"/>
              <a:t>You </a:t>
            </a:r>
            <a:r>
              <a:rPr lang="en-US" dirty="0"/>
              <a:t>will receive an </a:t>
            </a:r>
            <a:r>
              <a:rPr lang="en-US" dirty="0" smtClean="0"/>
              <a:t>e-mail </a:t>
            </a:r>
            <a:r>
              <a:rPr lang="en-US" dirty="0"/>
              <a:t>when you need to certify results.</a:t>
            </a:r>
          </a:p>
          <a:p>
            <a:pPr marL="228600" indent="-228600">
              <a:buFont typeface="+mj-lt"/>
              <a:buAutoNum type="arabicPeriod"/>
            </a:pPr>
            <a:r>
              <a:rPr lang="en-US" dirty="0"/>
              <a:t>Log </a:t>
            </a:r>
            <a:r>
              <a:rPr lang="en-US" dirty="0" smtClean="0"/>
              <a:t>in to </a:t>
            </a:r>
            <a:r>
              <a:rPr lang="en-US" dirty="0"/>
              <a:t>Ladok and select the </a:t>
            </a:r>
            <a:r>
              <a:rPr lang="en-US" dirty="0" smtClean="0"/>
              <a:t>tab </a:t>
            </a:r>
            <a:r>
              <a:rPr lang="en-US" b="1" dirty="0"/>
              <a:t>C</a:t>
            </a:r>
            <a:r>
              <a:rPr lang="en-US" b="1" dirty="0" smtClean="0"/>
              <a:t>ertify</a:t>
            </a:r>
          </a:p>
          <a:p>
            <a:pPr marL="228600" indent="-228600">
              <a:buFont typeface="+mj-lt"/>
              <a:buAutoNum type="arabicPeriod"/>
            </a:pPr>
            <a:r>
              <a:rPr lang="en-US" b="1" dirty="0" smtClean="0"/>
              <a:t>Click </a:t>
            </a:r>
            <a:r>
              <a:rPr lang="en-US" b="1" dirty="0"/>
              <a:t>on the </a:t>
            </a:r>
            <a:r>
              <a:rPr lang="en-US" b="1" dirty="0" smtClean="0"/>
              <a:t>examination </a:t>
            </a:r>
            <a:r>
              <a:rPr lang="en-US" dirty="0" smtClean="0"/>
              <a:t>or</a:t>
            </a:r>
            <a:r>
              <a:rPr lang="en-US" b="1" dirty="0" smtClean="0"/>
              <a:t> student </a:t>
            </a:r>
            <a:r>
              <a:rPr lang="en-US" dirty="0"/>
              <a:t>for whom you will certify results</a:t>
            </a:r>
            <a:endParaRPr lang="sv-SE" dirty="0" smtClean="0"/>
          </a:p>
        </p:txBody>
      </p:sp>
      <p:cxnSp>
        <p:nvCxnSpPr>
          <p:cNvPr id="7" name="Straight Arrow Connector 6"/>
          <p:cNvCxnSpPr/>
          <p:nvPr/>
        </p:nvCxnSpPr>
        <p:spPr>
          <a:xfrm flipH="1">
            <a:off x="2779295" y="4396971"/>
            <a:ext cx="459989" cy="4036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 Placeholder 6"/>
          <p:cNvSpPr txBox="1">
            <a:spLocks/>
          </p:cNvSpPr>
          <p:nvPr/>
        </p:nvSpPr>
        <p:spPr>
          <a:xfrm>
            <a:off x="60139" y="423702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1</a:t>
            </a:r>
            <a:endParaRPr lang="sv-SE" dirty="0"/>
          </a:p>
        </p:txBody>
      </p:sp>
      <p:sp>
        <p:nvSpPr>
          <p:cNvPr id="16" name="Text Placeholder 8"/>
          <p:cNvSpPr txBox="1">
            <a:spLocks/>
          </p:cNvSpPr>
          <p:nvPr/>
        </p:nvSpPr>
        <p:spPr>
          <a:xfrm>
            <a:off x="641802" y="6303334"/>
            <a:ext cx="3649185" cy="2105361"/>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dirty="0" smtClean="0">
                <a:solidFill>
                  <a:schemeClr val="tx1"/>
                </a:solidFill>
              </a:rPr>
              <a:t>Examination or Student</a:t>
            </a:r>
          </a:p>
          <a:p>
            <a:r>
              <a:rPr lang="en-US" dirty="0" smtClean="0">
                <a:solidFill>
                  <a:schemeClr val="tx1"/>
                </a:solidFill>
              </a:rPr>
              <a:t>If </a:t>
            </a:r>
            <a:r>
              <a:rPr lang="en-US" dirty="0">
                <a:solidFill>
                  <a:schemeClr val="tx1"/>
                </a:solidFill>
              </a:rPr>
              <a:t>the result </a:t>
            </a:r>
            <a:r>
              <a:rPr lang="en-US" dirty="0" smtClean="0">
                <a:solidFill>
                  <a:schemeClr val="tx1"/>
                </a:solidFill>
              </a:rPr>
              <a:t>for a single student has </a:t>
            </a:r>
            <a:r>
              <a:rPr lang="en-US" dirty="0">
                <a:solidFill>
                  <a:schemeClr val="tx1"/>
                </a:solidFill>
              </a:rPr>
              <a:t>been reported on the </a:t>
            </a:r>
            <a:r>
              <a:rPr lang="en-US" b="1" dirty="0">
                <a:solidFill>
                  <a:schemeClr val="tx1"/>
                </a:solidFill>
              </a:rPr>
              <a:t>latest version </a:t>
            </a:r>
            <a:r>
              <a:rPr lang="en-US" dirty="0">
                <a:solidFill>
                  <a:schemeClr val="tx1"/>
                </a:solidFill>
              </a:rPr>
              <a:t>of the course, the </a:t>
            </a:r>
            <a:r>
              <a:rPr lang="en-US" b="1" dirty="0">
                <a:solidFill>
                  <a:schemeClr val="tx1"/>
                </a:solidFill>
              </a:rPr>
              <a:t>examination</a:t>
            </a:r>
            <a:r>
              <a:rPr lang="en-US" dirty="0">
                <a:solidFill>
                  <a:schemeClr val="tx1"/>
                </a:solidFill>
              </a:rPr>
              <a:t> is shown here.</a:t>
            </a:r>
          </a:p>
          <a:p>
            <a:r>
              <a:rPr lang="en-US" dirty="0" smtClean="0">
                <a:solidFill>
                  <a:schemeClr val="tx1"/>
                </a:solidFill>
              </a:rPr>
              <a:t>If the result has been reported on an </a:t>
            </a:r>
            <a:r>
              <a:rPr lang="en-US" b="1" dirty="0" smtClean="0">
                <a:solidFill>
                  <a:schemeClr val="tx1"/>
                </a:solidFill>
              </a:rPr>
              <a:t>earlier version </a:t>
            </a:r>
            <a:r>
              <a:rPr lang="en-US" dirty="0" smtClean="0">
                <a:solidFill>
                  <a:schemeClr val="tx1"/>
                </a:solidFill>
              </a:rPr>
              <a:t>of the course, the </a:t>
            </a:r>
            <a:r>
              <a:rPr lang="en-US" b="1" dirty="0" smtClean="0">
                <a:solidFill>
                  <a:schemeClr val="tx1"/>
                </a:solidFill>
              </a:rPr>
              <a:t>student’s name and personal number </a:t>
            </a:r>
            <a:r>
              <a:rPr lang="en-US" dirty="0">
                <a:solidFill>
                  <a:schemeClr val="tx1"/>
                </a:solidFill>
              </a:rPr>
              <a:t>i</a:t>
            </a:r>
            <a:r>
              <a:rPr lang="en-US" dirty="0" smtClean="0">
                <a:solidFill>
                  <a:schemeClr val="tx1"/>
                </a:solidFill>
              </a:rPr>
              <a:t>s shown here. </a:t>
            </a:r>
          </a:p>
          <a:p>
            <a:r>
              <a:rPr lang="en-US" dirty="0" smtClean="0">
                <a:solidFill>
                  <a:schemeClr val="tx1"/>
                </a:solidFill>
              </a:rPr>
              <a:t>You </a:t>
            </a:r>
            <a:r>
              <a:rPr lang="en-US" dirty="0">
                <a:solidFill>
                  <a:schemeClr val="tx1"/>
                </a:solidFill>
              </a:rPr>
              <a:t>can see </a:t>
            </a:r>
            <a:r>
              <a:rPr lang="en-US" dirty="0" smtClean="0">
                <a:solidFill>
                  <a:schemeClr val="tx1"/>
                </a:solidFill>
              </a:rPr>
              <a:t>which course the result </a:t>
            </a:r>
            <a:r>
              <a:rPr lang="en-US" dirty="0">
                <a:solidFill>
                  <a:schemeClr val="tx1"/>
                </a:solidFill>
              </a:rPr>
              <a:t>is part </a:t>
            </a:r>
            <a:r>
              <a:rPr lang="en-US" dirty="0" smtClean="0">
                <a:solidFill>
                  <a:schemeClr val="tx1"/>
                </a:solidFill>
              </a:rPr>
              <a:t>of in the column </a:t>
            </a:r>
            <a:r>
              <a:rPr lang="en-US" dirty="0">
                <a:solidFill>
                  <a:schemeClr val="tx1"/>
                </a:solidFill>
              </a:rPr>
              <a:t>"</a:t>
            </a:r>
            <a:r>
              <a:rPr lang="en-US" dirty="0" smtClean="0">
                <a:solidFill>
                  <a:schemeClr val="tx1"/>
                </a:solidFill>
              </a:rPr>
              <a:t>Course/Module". This </a:t>
            </a:r>
            <a:r>
              <a:rPr lang="en-US" dirty="0">
                <a:solidFill>
                  <a:schemeClr val="tx1"/>
                </a:solidFill>
              </a:rPr>
              <a:t>may refer to a new result or a changed result (see next page).</a:t>
            </a:r>
            <a:endParaRPr lang="sv-SE" dirty="0">
              <a:solidFill>
                <a:schemeClr val="tx1"/>
              </a:solidFill>
            </a:endParaRPr>
          </a:p>
        </p:txBody>
      </p:sp>
      <p:pic>
        <p:nvPicPr>
          <p:cNvPr id="21" name="Bildobjekt 20"/>
          <p:cNvPicPr>
            <a:picLocks noChangeAspect="1"/>
          </p:cNvPicPr>
          <p:nvPr/>
        </p:nvPicPr>
        <p:blipFill rotWithShape="1">
          <a:blip r:embed="rId5"/>
          <a:srcRect t="-1" r="61564" b="11133"/>
          <a:stretch/>
        </p:blipFill>
        <p:spPr>
          <a:xfrm>
            <a:off x="788503" y="5593187"/>
            <a:ext cx="1249847" cy="158275"/>
          </a:xfrm>
          <a:prstGeom prst="rect">
            <a:avLst/>
          </a:prstGeom>
        </p:spPr>
      </p:pic>
      <p:cxnSp>
        <p:nvCxnSpPr>
          <p:cNvPr id="4" name="Straight Arrow Connector 3"/>
          <p:cNvCxnSpPr>
            <a:stCxn id="16" idx="0"/>
            <a:endCxn id="14" idx="2"/>
          </p:cNvCxnSpPr>
          <p:nvPr/>
        </p:nvCxnSpPr>
        <p:spPr>
          <a:xfrm flipH="1" flipV="1">
            <a:off x="2324228" y="5375096"/>
            <a:ext cx="142167" cy="9282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2" name="Bildobjekt 21"/>
          <p:cNvPicPr>
            <a:picLocks noChangeAspect="1"/>
          </p:cNvPicPr>
          <p:nvPr/>
        </p:nvPicPr>
        <p:blipFill rotWithShape="1">
          <a:blip r:embed="rId6"/>
          <a:srcRect t="1" r="7736" b="31752"/>
          <a:stretch/>
        </p:blipFill>
        <p:spPr>
          <a:xfrm>
            <a:off x="307208" y="5604979"/>
            <a:ext cx="462602" cy="143816"/>
          </a:xfrm>
          <a:prstGeom prst="rect">
            <a:avLst/>
          </a:prstGeom>
        </p:spPr>
      </p:pic>
      <p:sp>
        <p:nvSpPr>
          <p:cNvPr id="14" name="Text Placeholder 6"/>
          <p:cNvSpPr txBox="1">
            <a:spLocks/>
          </p:cNvSpPr>
          <p:nvPr/>
        </p:nvSpPr>
        <p:spPr>
          <a:xfrm>
            <a:off x="2182062" y="5130414"/>
            <a:ext cx="28433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2</a:t>
            </a:r>
            <a:endParaRPr lang="sv-SE" dirty="0"/>
          </a:p>
        </p:txBody>
      </p:sp>
      <p:sp>
        <p:nvSpPr>
          <p:cNvPr id="34" name="Båge 33"/>
          <p:cNvSpPr/>
          <p:nvPr/>
        </p:nvSpPr>
        <p:spPr>
          <a:xfrm rot="11575529">
            <a:off x="494896" y="5853428"/>
            <a:ext cx="575264" cy="1535791"/>
          </a:xfrm>
          <a:prstGeom prst="arc">
            <a:avLst>
              <a:gd name="adj1" fmla="val 16200000"/>
              <a:gd name="adj2" fmla="val 5072611"/>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6" name="Rak pilkoppling 35"/>
          <p:cNvCxnSpPr/>
          <p:nvPr/>
        </p:nvCxnSpPr>
        <p:spPr>
          <a:xfrm flipV="1">
            <a:off x="861850" y="5793162"/>
            <a:ext cx="147144" cy="926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 name="Bildobjekt 1"/>
          <p:cNvPicPr>
            <a:picLocks noChangeAspect="1"/>
          </p:cNvPicPr>
          <p:nvPr/>
        </p:nvPicPr>
        <p:blipFill rotWithShape="1">
          <a:blip r:embed="rId7"/>
          <a:srcRect t="1" b="15055"/>
          <a:stretch/>
        </p:blipFill>
        <p:spPr>
          <a:xfrm>
            <a:off x="2605572" y="5553651"/>
            <a:ext cx="1314248" cy="174600"/>
          </a:xfrm>
          <a:prstGeom prst="rect">
            <a:avLst/>
          </a:prstGeom>
        </p:spPr>
      </p:pic>
      <p:pic>
        <p:nvPicPr>
          <p:cNvPr id="3" name="Bildobjekt 2"/>
          <p:cNvPicPr>
            <a:picLocks noChangeAspect="1"/>
          </p:cNvPicPr>
          <p:nvPr/>
        </p:nvPicPr>
        <p:blipFill rotWithShape="1">
          <a:blip r:embed="rId8"/>
          <a:srcRect b="16683"/>
          <a:stretch/>
        </p:blipFill>
        <p:spPr>
          <a:xfrm>
            <a:off x="5118099" y="5542518"/>
            <a:ext cx="1394875" cy="185734"/>
          </a:xfrm>
          <a:prstGeom prst="rect">
            <a:avLst/>
          </a:prstGeom>
        </p:spPr>
      </p:pic>
    </p:spTree>
    <p:extLst>
      <p:ext uri="{BB962C8B-B14F-4D97-AF65-F5344CB8AC3E}">
        <p14:creationId xmlns:p14="http://schemas.microsoft.com/office/powerpoint/2010/main" val="275081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p:cNvPicPr>
            <a:picLocks noChangeAspect="1"/>
          </p:cNvPicPr>
          <p:nvPr/>
        </p:nvPicPr>
        <p:blipFill rotWithShape="1">
          <a:blip r:embed="rId2"/>
          <a:srcRect r="14472"/>
          <a:stretch/>
        </p:blipFill>
        <p:spPr>
          <a:xfrm>
            <a:off x="0" y="6969049"/>
            <a:ext cx="6858000" cy="2632915"/>
          </a:xfrm>
          <a:prstGeom prst="rect">
            <a:avLst/>
          </a:prstGeom>
        </p:spPr>
      </p:pic>
      <p:pic>
        <p:nvPicPr>
          <p:cNvPr id="13" name="Bildobjekt 12"/>
          <p:cNvPicPr>
            <a:picLocks noChangeAspect="1"/>
          </p:cNvPicPr>
          <p:nvPr/>
        </p:nvPicPr>
        <p:blipFill rotWithShape="1">
          <a:blip r:embed="rId2"/>
          <a:srcRect l="34923" t="19539"/>
          <a:stretch/>
        </p:blipFill>
        <p:spPr>
          <a:xfrm>
            <a:off x="1707209" y="7483541"/>
            <a:ext cx="5194682" cy="2108948"/>
          </a:xfrm>
          <a:prstGeom prst="rect">
            <a:avLst/>
          </a:prstGeom>
        </p:spPr>
      </p:pic>
      <p:sp>
        <p:nvSpPr>
          <p:cNvPr id="11" name="Text Placeholder 10"/>
          <p:cNvSpPr>
            <a:spLocks noGrp="1"/>
          </p:cNvSpPr>
          <p:nvPr>
            <p:ph type="body" sz="quarter" idx="39"/>
          </p:nvPr>
        </p:nvSpPr>
        <p:spPr>
          <a:xfrm>
            <a:off x="304918" y="765089"/>
            <a:ext cx="5798999" cy="6147837"/>
          </a:xfrm>
        </p:spPr>
        <p:txBody>
          <a:bodyPr/>
          <a:lstStyle/>
          <a:p>
            <a:r>
              <a:rPr lang="en-US" dirty="0" smtClean="0"/>
              <a:t>You will be re-directed to a page where you can handle the student’s result on the course. This may by either a new result or a changed result you need to certify.</a:t>
            </a:r>
          </a:p>
          <a:p>
            <a:pPr>
              <a:spcAft>
                <a:spcPts val="300"/>
              </a:spcAft>
            </a:pPr>
            <a:endParaRPr lang="en-US" sz="1400" b="1" dirty="0" smtClean="0"/>
          </a:p>
          <a:p>
            <a:pPr>
              <a:spcAft>
                <a:spcPts val="300"/>
              </a:spcAft>
            </a:pPr>
            <a:r>
              <a:rPr lang="en-US" sz="1400" b="1" dirty="0" smtClean="0"/>
              <a:t>Certify a new result</a:t>
            </a:r>
          </a:p>
          <a:p>
            <a:r>
              <a:rPr lang="en-US" dirty="0" smtClean="0"/>
              <a:t>The module or course result that you need to certify is marked.</a:t>
            </a:r>
          </a:p>
          <a:p>
            <a:pPr marL="190500" indent="-171450">
              <a:buFont typeface="Arial" panose="020B0604020202020204" pitchFamily="34" charset="0"/>
              <a:buChar char="•"/>
            </a:pPr>
            <a:r>
              <a:rPr lang="en-US" b="1" dirty="0" smtClean="0"/>
              <a:t>Certify the result </a:t>
            </a:r>
            <a:r>
              <a:rPr lang="en-US" dirty="0" smtClean="0"/>
              <a:t>by clicking on ”Certify”. For security reasons, you may be asked to log in to Ladok again.</a:t>
            </a:r>
          </a:p>
          <a:p>
            <a:pPr marL="190500" indent="-171450">
              <a:buFont typeface="Arial" panose="020B0604020202020204" pitchFamily="34" charset="0"/>
              <a:buChar char="•"/>
            </a:pPr>
            <a:r>
              <a:rPr lang="en-US" b="1" dirty="0" smtClean="0"/>
              <a:t>Reject the result </a:t>
            </a:r>
            <a:r>
              <a:rPr lang="en-US" dirty="0" smtClean="0"/>
              <a:t>by clicking ”Options” → ”Remove marked as ready”.</a:t>
            </a:r>
            <a:endParaRPr lang="en-US" b="1" dirty="0" smtClean="0"/>
          </a:p>
          <a:p>
            <a:pPr marL="190500" indent="-171450">
              <a:buFont typeface="Arial" panose="020B0604020202020204" pitchFamily="34" charset="0"/>
              <a:buChar char="•"/>
            </a:pPr>
            <a:r>
              <a:rPr lang="en-US" b="1" dirty="0" smtClean="0"/>
              <a:t>Change the result </a:t>
            </a:r>
            <a:r>
              <a:rPr lang="en-US" dirty="0" smtClean="0"/>
              <a:t>in case the information is faulty. </a:t>
            </a:r>
            <a:r>
              <a:rPr lang="en-US" dirty="0" smtClean="0"/>
              <a:t>It is also possible to change results annotations or title by writing the new information in the row for the student. Save </a:t>
            </a:r>
            <a:r>
              <a:rPr lang="en-US" dirty="0" smtClean="0"/>
              <a:t>and then certify the result.</a:t>
            </a:r>
          </a:p>
          <a:p>
            <a:pPr marL="190500" indent="-171450">
              <a:buFont typeface="Arial" panose="020B0604020202020204" pitchFamily="34" charset="0"/>
              <a:buChar char="•"/>
            </a:pPr>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smtClean="0"/>
          </a:p>
          <a:p>
            <a:pPr>
              <a:spcAft>
                <a:spcPts val="300"/>
              </a:spcAft>
            </a:pPr>
            <a:r>
              <a:rPr lang="en-US" sz="1400" b="1" dirty="0" smtClean="0"/>
              <a:t>Certify </a:t>
            </a:r>
            <a:r>
              <a:rPr lang="en-US" sz="1400" b="1" dirty="0" smtClean="0"/>
              <a:t>a changed result</a:t>
            </a:r>
          </a:p>
          <a:p>
            <a:r>
              <a:rPr lang="en-US" dirty="0"/>
              <a:t>The module or course result </a:t>
            </a:r>
            <a:r>
              <a:rPr lang="en-US" dirty="0" smtClean="0"/>
              <a:t>that you need to handle is marked. You will see the result that the student received previously, and underneath it you will see the changed result that needs to be certified.</a:t>
            </a:r>
          </a:p>
          <a:p>
            <a:pPr marL="190500" indent="-171450">
              <a:buFont typeface="Arial" panose="020B0604020202020204" pitchFamily="34" charset="0"/>
              <a:buChar char="•"/>
            </a:pPr>
            <a:r>
              <a:rPr lang="en-US" b="1" dirty="0" smtClean="0"/>
              <a:t>Certify the change </a:t>
            </a:r>
            <a:r>
              <a:rPr lang="en-US" dirty="0" smtClean="0"/>
              <a:t>by clicking on ”Certify”. For </a:t>
            </a:r>
            <a:r>
              <a:rPr lang="en-US" dirty="0"/>
              <a:t>security reasons, you may be asked to log in to Ladok again.</a:t>
            </a:r>
          </a:p>
          <a:p>
            <a:pPr marL="190500" indent="-171450">
              <a:buFont typeface="Arial" panose="020B0604020202020204" pitchFamily="34" charset="0"/>
              <a:buChar char="•"/>
            </a:pPr>
            <a:r>
              <a:rPr lang="en-US" b="1" dirty="0"/>
              <a:t>Reject the result </a:t>
            </a:r>
            <a:r>
              <a:rPr lang="en-US" dirty="0"/>
              <a:t>by clicking ”Options” → ”Remove marked as ready”.</a:t>
            </a:r>
            <a:endParaRPr lang="en-US" b="1" dirty="0"/>
          </a:p>
        </p:txBody>
      </p:sp>
      <p:sp>
        <p:nvSpPr>
          <p:cNvPr id="4" name="Title 3"/>
          <p:cNvSpPr>
            <a:spLocks noGrp="1"/>
          </p:cNvSpPr>
          <p:nvPr>
            <p:ph type="ctrTitle"/>
          </p:nvPr>
        </p:nvSpPr>
        <p:spPr/>
        <p:txBody>
          <a:bodyPr/>
          <a:lstStyle/>
          <a:p>
            <a:r>
              <a:rPr lang="en-GB" dirty="0" smtClean="0"/>
              <a:t>Certify a changed result </a:t>
            </a:r>
            <a:r>
              <a:rPr lang="en-GB" b="0" dirty="0" smtClean="0"/>
              <a:t>(cont.)</a:t>
            </a:r>
            <a:endParaRPr lang="en-GB"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2</a:t>
            </a:fld>
            <a:endParaRPr lang="sv-SE"/>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918" y="1962755"/>
            <a:ext cx="222131" cy="222131"/>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918" y="2595528"/>
            <a:ext cx="222131" cy="222131"/>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918" y="2328354"/>
            <a:ext cx="222131" cy="222131"/>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918" y="6222089"/>
            <a:ext cx="222131" cy="222131"/>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918" y="6605523"/>
            <a:ext cx="222131" cy="222131"/>
          </a:xfrm>
          <a:prstGeom prst="rect">
            <a:avLst/>
          </a:prstGeom>
        </p:spPr>
      </p:pic>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2576" y="9091454"/>
            <a:ext cx="188339" cy="188339"/>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3631" y="7141599"/>
            <a:ext cx="210701" cy="210701"/>
          </a:xfrm>
          <a:prstGeom prst="rect">
            <a:avLst/>
          </a:prstGeom>
        </p:spPr>
      </p:pic>
      <p:pic>
        <p:nvPicPr>
          <p:cNvPr id="6" name="Bildobjekt 5"/>
          <p:cNvPicPr>
            <a:picLocks noChangeAspect="1"/>
          </p:cNvPicPr>
          <p:nvPr/>
        </p:nvPicPr>
        <p:blipFill rotWithShape="1">
          <a:blip r:embed="rId6"/>
          <a:srcRect r="17361"/>
          <a:stretch/>
        </p:blipFill>
        <p:spPr>
          <a:xfrm>
            <a:off x="0" y="3179013"/>
            <a:ext cx="6703700" cy="1995734"/>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40279" y="4725466"/>
            <a:ext cx="188339" cy="188339"/>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3649" y="3575659"/>
            <a:ext cx="210701" cy="210701"/>
          </a:xfrm>
          <a:prstGeom prst="rect">
            <a:avLst/>
          </a:prstGeom>
        </p:spPr>
      </p:pic>
      <p:pic>
        <p:nvPicPr>
          <p:cNvPr id="8" name="Bildobjekt 7"/>
          <p:cNvPicPr>
            <a:picLocks noChangeAspect="1"/>
          </p:cNvPicPr>
          <p:nvPr/>
        </p:nvPicPr>
        <p:blipFill rotWithShape="1">
          <a:blip r:embed="rId7"/>
          <a:srcRect t="-1" r="44790" b="39916"/>
          <a:stretch/>
        </p:blipFill>
        <p:spPr>
          <a:xfrm>
            <a:off x="1395663" y="4030580"/>
            <a:ext cx="3164305" cy="1106904"/>
          </a:xfrm>
          <a:prstGeom prst="rect">
            <a:avLst/>
          </a:prstGeom>
        </p:spPr>
      </p:pic>
      <p:pic>
        <p:nvPicPr>
          <p:cNvPr id="9" name="Bildobjekt 8"/>
          <p:cNvPicPr>
            <a:picLocks noChangeAspect="1"/>
          </p:cNvPicPr>
          <p:nvPr/>
        </p:nvPicPr>
        <p:blipFill rotWithShape="1">
          <a:blip r:embed="rId7"/>
          <a:srcRect l="75714" b="38990"/>
          <a:stretch/>
        </p:blipFill>
        <p:spPr>
          <a:xfrm>
            <a:off x="5423932" y="4015470"/>
            <a:ext cx="1435664" cy="1159277"/>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3649" y="4514765"/>
            <a:ext cx="210701" cy="210701"/>
          </a:xfrm>
          <a:prstGeom prst="rect">
            <a:avLst/>
          </a:prstGeom>
        </p:spPr>
      </p:pic>
      <p:pic>
        <p:nvPicPr>
          <p:cNvPr id="24"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62352" y="4895492"/>
            <a:ext cx="222131" cy="222131"/>
          </a:xfrm>
          <a:prstGeom prst="rect">
            <a:avLst/>
          </a:prstGeom>
        </p:spPr>
      </p:pic>
    </p:spTree>
    <p:extLst>
      <p:ext uri="{BB962C8B-B14F-4D97-AF65-F5344CB8AC3E}">
        <p14:creationId xmlns:p14="http://schemas.microsoft.com/office/powerpoint/2010/main" val="42800488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5608</TotalTime>
  <Words>385</Words>
  <Application>Microsoft Office PowerPoint</Application>
  <PresentationFormat>A4 (210 x 297 mm)</PresentationFormat>
  <Paragraphs>37</Paragraphs>
  <Slides>2</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Office Theme</vt:lpstr>
      <vt:lpstr>PowerPoint-presentation</vt:lpstr>
      <vt:lpstr>Certify a changed result (cont.)</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Guide_Ladok_Certify Certify results for a single student</dc:title>
  <dc:creator>Klara Nordström</dc:creator>
  <cp:lastModifiedBy>Madelene Bergström</cp:lastModifiedBy>
  <cp:revision>298</cp:revision>
  <dcterms:created xsi:type="dcterms:W3CDTF">2018-06-20T10:52:41Z</dcterms:created>
  <dcterms:modified xsi:type="dcterms:W3CDTF">2020-09-18T14:35:51Z</dcterms:modified>
</cp:coreProperties>
</file>