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6"/>
  </p:notesMasterIdLst>
  <p:handoutMasterIdLst>
    <p:handoutMasterId r:id="rId7"/>
  </p:handoutMasterIdLst>
  <p:sldIdLst>
    <p:sldId id="256" r:id="rId2"/>
    <p:sldId id="261" r:id="rId3"/>
    <p:sldId id="262" r:id="rId4"/>
    <p:sldId id="263" r:id="rId5"/>
  </p:sldIdLst>
  <p:sldSz cx="6858000" cy="9906000" type="A4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2E75B6"/>
    <a:srgbClr val="C8480E"/>
    <a:srgbClr val="D9D9D9"/>
    <a:srgbClr val="A6A6A6"/>
    <a:srgbClr val="EEFF15"/>
    <a:srgbClr val="FFFF66"/>
    <a:srgbClr val="FFFF00"/>
    <a:srgbClr val="86C35F"/>
    <a:srgbClr val="BFBFB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359" autoAdjust="0"/>
    <p:restoredTop sz="96830" autoAdjust="0"/>
  </p:normalViewPr>
  <p:slideViewPr>
    <p:cSldViewPr snapToGrid="0">
      <p:cViewPr>
        <p:scale>
          <a:sx n="75" d="100"/>
          <a:sy n="75" d="100"/>
        </p:scale>
        <p:origin x="3510" y="162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2" d="100"/>
          <a:sy n="82" d="100"/>
        </p:scale>
        <p:origin x="3156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12E102-E4AC-401B-B5A6-542E137A5E22}" type="datetimeFigureOut">
              <a:rPr lang="sv-SE" smtClean="0"/>
              <a:t>2021-09-21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CB90B7-C313-46B5-8300-A74AF3E11FE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086679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81B39A-0E09-43A4-96B3-675F6809E503}" type="datetimeFigureOut">
              <a:rPr lang="sv-SE" smtClean="0"/>
              <a:t>2021-09-21</a:t>
            </a:fld>
            <a:endParaRPr lang="sv-S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AFFD60-D5AB-41B2-96EF-7F8CDDA286E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28796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AFFD60-D5AB-41B2-96EF-7F8CDDA286E5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055534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0" y="9606337"/>
            <a:ext cx="6858000" cy="30623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/>
          <a:lstStyle/>
          <a:p>
            <a:pPr lvl="0" indent="0">
              <a:lnSpc>
                <a:spcPct val="90000"/>
              </a:lnSpc>
              <a:spcBef>
                <a:spcPts val="1231"/>
              </a:spcBef>
              <a:buFont typeface="Arial" panose="020B0604020202020204" pitchFamily="34" charset="0"/>
              <a:buNone/>
            </a:pPr>
            <a:endParaRPr lang="sv-SE" sz="3446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0" y="1"/>
            <a:ext cx="6858000" cy="9612912"/>
          </a:xfrm>
          <a:prstGeom prst="rect">
            <a:avLst/>
          </a:prstGeom>
          <a:solidFill>
            <a:srgbClr val="86C35F"/>
          </a:solidFill>
          <a:ln w="6350">
            <a:solidFill>
              <a:srgbClr val="3E9F00"/>
            </a:solidFill>
          </a:ln>
        </p:spPr>
        <p:txBody>
          <a:bodyPr lIns="144000" tIns="90000" bIns="90000" anchor="ctr"/>
          <a:lstStyle>
            <a:lvl1pPr algn="ctr">
              <a:defRPr lang="en-US" sz="2000" b="1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lvl="0"/>
            <a:r>
              <a:rPr lang="en-US" dirty="0" err="1" smtClean="0"/>
              <a:t>Avsnittsbrytning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BD4751-B039-4BCE-BF0F-DBCB9EB0D7E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490388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39"/>
          </p:nvPr>
        </p:nvSpPr>
        <p:spPr>
          <a:xfrm>
            <a:off x="304918" y="765089"/>
            <a:ext cx="5798999" cy="1246495"/>
          </a:xfrm>
          <a:prstGeom prst="rect">
            <a:avLst/>
          </a:prstGeom>
        </p:spPr>
        <p:txBody>
          <a:bodyPr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8580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02870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37160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sv-SE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6858000" cy="503434"/>
          </a:xfrm>
          <a:prstGeom prst="rect">
            <a:avLst/>
          </a:prstGeom>
          <a:solidFill>
            <a:srgbClr val="86C35F"/>
          </a:solidFill>
          <a:ln w="6350">
            <a:solidFill>
              <a:srgbClr val="3E9F00"/>
            </a:solidFill>
          </a:ln>
        </p:spPr>
        <p:txBody>
          <a:bodyPr lIns="144000" tIns="90000" bIns="90000" anchor="ctr"/>
          <a:lstStyle>
            <a:lvl1pPr>
              <a:defRPr lang="en-US" sz="1400" b="1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lvl="0"/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3" name="Text Placeholder 33"/>
          <p:cNvSpPr>
            <a:spLocks noGrp="1"/>
          </p:cNvSpPr>
          <p:nvPr>
            <p:ph type="body" sz="quarter" idx="27" hasCustomPrompt="1"/>
          </p:nvPr>
        </p:nvSpPr>
        <p:spPr>
          <a:xfrm>
            <a:off x="7063868" y="857464"/>
            <a:ext cx="592167" cy="349228"/>
          </a:xfrm>
          <a:prstGeom prst="rect">
            <a:avLst/>
          </a:prstGeom>
          <a:ln w="19050">
            <a:solidFill>
              <a:srgbClr val="C8480E"/>
            </a:solidFill>
          </a:ln>
        </p:spPr>
        <p:txBody>
          <a:bodyPr/>
          <a:lstStyle>
            <a:lvl1pPr marL="0" indent="0">
              <a:buNone/>
              <a:defRPr sz="110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sv-SE" dirty="0" smtClean="0"/>
              <a:t> </a:t>
            </a:r>
            <a:endParaRPr lang="sv-SE" dirty="0"/>
          </a:p>
        </p:txBody>
      </p:sp>
      <p:sp>
        <p:nvSpPr>
          <p:cNvPr id="14" name="Text Placeholder 35"/>
          <p:cNvSpPr>
            <a:spLocks noGrp="1"/>
          </p:cNvSpPr>
          <p:nvPr>
            <p:ph type="body" sz="quarter" idx="28" hasCustomPrompt="1"/>
          </p:nvPr>
        </p:nvSpPr>
        <p:spPr>
          <a:xfrm>
            <a:off x="7063867" y="415675"/>
            <a:ext cx="592167" cy="261610"/>
          </a:xfrm>
          <a:prstGeom prst="rect">
            <a:avLst/>
          </a:prstGeom>
          <a:solidFill>
            <a:srgbClr val="FBDF8D"/>
          </a:solidFill>
          <a:ln w="6350">
            <a:solidFill>
              <a:srgbClr val="FBC114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none"/>
        </p:style>
        <p:txBody>
          <a:bodyPr wrap="square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110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 </a:t>
            </a:r>
            <a:endParaRPr lang="sv-SE" dirty="0"/>
          </a:p>
        </p:txBody>
      </p:sp>
      <p:sp>
        <p:nvSpPr>
          <p:cNvPr id="15" name="Text Placeholder 45"/>
          <p:cNvSpPr>
            <a:spLocks noGrp="1"/>
          </p:cNvSpPr>
          <p:nvPr>
            <p:ph type="body" sz="quarter" idx="34" hasCustomPrompt="1"/>
          </p:nvPr>
        </p:nvSpPr>
        <p:spPr>
          <a:xfrm>
            <a:off x="7385756" y="1"/>
            <a:ext cx="270279" cy="242521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anchor="ctr">
            <a:spAutoFit/>
          </a:bodyPr>
          <a:lstStyle>
            <a:lvl1pPr marL="0" indent="0" algn="ctr">
              <a:spcBef>
                <a:spcPts val="0"/>
              </a:spcBef>
              <a:buNone/>
              <a:defRPr sz="11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sv-SE" dirty="0" smtClean="0"/>
              <a:t>x</a:t>
            </a:r>
            <a:endParaRPr lang="sv-SE" dirty="0"/>
          </a:p>
        </p:txBody>
      </p:sp>
      <p:sp>
        <p:nvSpPr>
          <p:cNvPr id="16" name="Text Placeholder 45"/>
          <p:cNvSpPr>
            <a:spLocks noGrp="1"/>
          </p:cNvSpPr>
          <p:nvPr>
            <p:ph type="body" sz="quarter" idx="35" hasCustomPrompt="1"/>
          </p:nvPr>
        </p:nvSpPr>
        <p:spPr>
          <a:xfrm>
            <a:off x="7021055" y="1"/>
            <a:ext cx="270279" cy="242521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anchor="ctr">
            <a:spAutoFit/>
          </a:bodyPr>
          <a:lstStyle>
            <a:lvl1pPr marL="0" indent="0" algn="ctr">
              <a:lnSpc>
                <a:spcPct val="90000"/>
              </a:lnSpc>
              <a:spcBef>
                <a:spcPts val="0"/>
              </a:spcBef>
              <a:buNone/>
              <a:defRPr sz="11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sv-SE" dirty="0" smtClean="0"/>
              <a:t>x</a:t>
            </a:r>
          </a:p>
        </p:txBody>
      </p:sp>
      <p:sp>
        <p:nvSpPr>
          <p:cNvPr id="17" name="Text Placeholder 7"/>
          <p:cNvSpPr>
            <a:spLocks noGrp="1"/>
          </p:cNvSpPr>
          <p:nvPr>
            <p:ph type="body" sz="quarter" idx="37" hasCustomPrompt="1"/>
          </p:nvPr>
        </p:nvSpPr>
        <p:spPr>
          <a:xfrm>
            <a:off x="7063868" y="1310391"/>
            <a:ext cx="592167" cy="35103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txBody>
          <a:bodyPr wrap="square" lIns="144000" tIns="90000" bIns="90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1100" b="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1320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2640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3960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5280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 </a:t>
            </a:r>
            <a:endParaRPr lang="sv-SE" dirty="0"/>
          </a:p>
        </p:txBody>
      </p:sp>
      <p:sp>
        <p:nvSpPr>
          <p:cNvPr id="18" name="Text Placeholder 7"/>
          <p:cNvSpPr>
            <a:spLocks noGrp="1"/>
          </p:cNvSpPr>
          <p:nvPr>
            <p:ph type="body" sz="quarter" idx="38" hasCustomPrompt="1"/>
          </p:nvPr>
        </p:nvSpPr>
        <p:spPr>
          <a:xfrm>
            <a:off x="7063868" y="1762178"/>
            <a:ext cx="592167" cy="35103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  <a:effectLst>
            <a:outerShdw blurRad="50800" dist="38100" dir="2700000" algn="tl" rotWithShape="0">
              <a:prstClr val="black">
                <a:alpha val="30000"/>
              </a:prstClr>
            </a:outerShdw>
          </a:effectLst>
        </p:spPr>
        <p:txBody>
          <a:bodyPr wrap="square" lIns="144000" tIns="90000" bIns="90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1100" b="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1320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2640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3960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5280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 </a:t>
            </a:r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0"/>
          </p:nvPr>
        </p:nvSpPr>
        <p:spPr/>
        <p:txBody>
          <a:bodyPr/>
          <a:lstStyle/>
          <a:p>
            <a:fld id="{9BBD4751-B039-4BCE-BF0F-DBCB9EB0D7E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862620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9606337"/>
            <a:ext cx="6858000" cy="30623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/>
          <a:lstStyle/>
          <a:p>
            <a:pPr lvl="0" indent="0">
              <a:lnSpc>
                <a:spcPct val="90000"/>
              </a:lnSpc>
              <a:spcBef>
                <a:spcPts val="1231"/>
              </a:spcBef>
              <a:buFont typeface="Arial" panose="020B0604020202020204" pitchFamily="34" charset="0"/>
              <a:buNone/>
            </a:pPr>
            <a:endParaRPr lang="sv-SE" sz="3446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81527" y="9583448"/>
            <a:ext cx="1543050" cy="3520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bg1"/>
                </a:solidFill>
              </a:defRPr>
            </a:lvl1pPr>
          </a:lstStyle>
          <a:p>
            <a:fld id="{9BBD4751-B039-4BCE-BF0F-DBCB9EB0D7EF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108390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1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slide" Target="slide4.xml"/><Relationship Id="rId5" Type="http://schemas.openxmlformats.org/officeDocument/2006/relationships/slide" Target="slide3.xml"/><Relationship Id="rId4" Type="http://schemas.openxmlformats.org/officeDocument/2006/relationships/slide" Target="slid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10"/>
          <p:cNvSpPr txBox="1">
            <a:spLocks/>
          </p:cNvSpPr>
          <p:nvPr/>
        </p:nvSpPr>
        <p:spPr>
          <a:xfrm>
            <a:off x="0" y="9403642"/>
            <a:ext cx="6858000" cy="514157"/>
          </a:xfrm>
          <a:prstGeom prst="rect">
            <a:avLst/>
          </a:prstGeom>
          <a:solidFill>
            <a:srgbClr val="86C35F"/>
          </a:solidFill>
          <a:ln w="6350">
            <a:solidFill>
              <a:srgbClr val="3E9F00"/>
            </a:solidFill>
          </a:ln>
        </p:spPr>
        <p:txBody>
          <a:bodyPr lIns="144000" tIns="90000" bIns="90000" anchor="ctr"/>
          <a:lstStyle>
            <a:lvl1pPr defTabSz="685800">
              <a:lnSpc>
                <a:spcPct val="90000"/>
              </a:lnSpc>
              <a:spcBef>
                <a:spcPct val="0"/>
              </a:spcBef>
              <a:buNone/>
              <a:defRPr lang="en-US" sz="1200" b="1" baseline="0" dirty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>
              <a:lnSpc>
                <a:spcPct val="100000"/>
              </a:lnSpc>
              <a:spcAft>
                <a:spcPts val="200"/>
              </a:spcAft>
            </a:pPr>
            <a:r>
              <a:rPr lang="sv-SE" sz="1100" b="0" dirty="0"/>
              <a:t>Senast uppdaterad: </a:t>
            </a:r>
            <a:r>
              <a:rPr lang="sv-SE" sz="1100" b="0" dirty="0" smtClean="0"/>
              <a:t>2021.09-21</a:t>
            </a:r>
            <a:endParaRPr lang="sv-SE" sz="1100" b="0" dirty="0"/>
          </a:p>
          <a:p>
            <a:pPr>
              <a:lnSpc>
                <a:spcPct val="100000"/>
              </a:lnSpc>
              <a:spcAft>
                <a:spcPts val="200"/>
              </a:spcAft>
            </a:pPr>
            <a:r>
              <a:rPr lang="sv-SE" sz="1100" b="0" dirty="0"/>
              <a:t>Version av Ladok vid senaste uppdatering: </a:t>
            </a:r>
            <a:r>
              <a:rPr lang="sv-SE" sz="1100" b="0" dirty="0" smtClean="0"/>
              <a:t>1.42.0</a:t>
            </a:r>
            <a:endParaRPr lang="sv-SE" sz="1100" b="0" dirty="0"/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5745" y="9500295"/>
            <a:ext cx="1062037" cy="340500"/>
          </a:xfrm>
          <a:prstGeom prst="rect">
            <a:avLst/>
          </a:prstGeom>
        </p:spPr>
      </p:pic>
      <p:sp>
        <p:nvSpPr>
          <p:cNvPr id="8" name="Text Placeholder 10"/>
          <p:cNvSpPr txBox="1">
            <a:spLocks/>
          </p:cNvSpPr>
          <p:nvPr/>
        </p:nvSpPr>
        <p:spPr>
          <a:xfrm>
            <a:off x="0" y="-13809"/>
            <a:ext cx="6858000" cy="1850038"/>
          </a:xfrm>
          <a:prstGeom prst="rect">
            <a:avLst/>
          </a:prstGeom>
          <a:noFill/>
          <a:ln w="6350">
            <a:noFill/>
          </a:ln>
        </p:spPr>
        <p:txBody>
          <a:bodyPr lIns="144000" tIns="90000" bIns="90000" anchor="ctr"/>
          <a:lstStyle>
            <a:lvl1pPr defTabSz="685800">
              <a:lnSpc>
                <a:spcPct val="90000"/>
              </a:lnSpc>
              <a:spcBef>
                <a:spcPct val="0"/>
              </a:spcBef>
              <a:buNone/>
              <a:defRPr lang="en-US" sz="1200" b="1" baseline="0" dirty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ctr"/>
            <a:r>
              <a:rPr lang="sv-SE" sz="2800" dirty="0" smtClean="0">
                <a:solidFill>
                  <a:schemeClr val="tx1"/>
                </a:solidFill>
              </a:rPr>
              <a:t>Rätta eller ta bort</a:t>
            </a:r>
            <a:br>
              <a:rPr lang="sv-SE" sz="2800" dirty="0" smtClean="0">
                <a:solidFill>
                  <a:schemeClr val="tx1"/>
                </a:solidFill>
              </a:rPr>
            </a:br>
            <a:r>
              <a:rPr lang="sv-SE" sz="2800" dirty="0" smtClean="0">
                <a:solidFill>
                  <a:schemeClr val="tx1"/>
                </a:solidFill>
              </a:rPr>
              <a:t>tillgodoräknande</a:t>
            </a:r>
            <a:endParaRPr lang="sv-SE" sz="1800" b="0" dirty="0">
              <a:solidFill>
                <a:schemeClr val="tx1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9052974"/>
              </p:ext>
            </p:extLst>
          </p:nvPr>
        </p:nvGraphicFramePr>
        <p:xfrm>
          <a:off x="561105" y="2082129"/>
          <a:ext cx="5735782" cy="11684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675913">
                  <a:extLst>
                    <a:ext uri="{9D8B030D-6E8A-4147-A177-3AD203B41FA5}">
                      <a16:colId xmlns:a16="http://schemas.microsoft.com/office/drawing/2014/main" val="3254201021"/>
                    </a:ext>
                  </a:extLst>
                </a:gridCol>
                <a:gridCol w="1059869">
                  <a:extLst>
                    <a:ext uri="{9D8B030D-6E8A-4147-A177-3AD203B41FA5}">
                      <a16:colId xmlns:a16="http://schemas.microsoft.com/office/drawing/2014/main" val="1966758527"/>
                    </a:ext>
                  </a:extLst>
                </a:gridCol>
              </a:tblGrid>
              <a:tr h="258119">
                <a:tc>
                  <a:txBody>
                    <a:bodyPr/>
                    <a:lstStyle/>
                    <a:p>
                      <a:r>
                        <a:rPr lang="sv-SE" sz="1200" dirty="0" smtClean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Innehåll</a:t>
                      </a:r>
                      <a:endParaRPr lang="sv-SE" sz="1200" dirty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900" b="0" dirty="0" smtClean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Sida</a:t>
                      </a:r>
                      <a:endParaRPr lang="sv-SE" sz="1100" b="0" dirty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2477156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sv-SE" sz="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2375365"/>
                  </a:ext>
                </a:extLst>
              </a:tr>
              <a:tr h="219401">
                <a:tc>
                  <a:txBody>
                    <a:bodyPr/>
                    <a:lstStyle/>
                    <a:p>
                      <a:r>
                        <a:rPr lang="sv-SE" sz="11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  <a:hlinkClick r:id="rId4" action="ppaction://hlinksldjump"/>
                        </a:rPr>
                        <a:t>Rätta tillgodoräknande</a:t>
                      </a:r>
                      <a:endParaRPr lang="sv-SE" sz="11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sv-SE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1-2</a:t>
                      </a:r>
                      <a:endParaRPr lang="sv-SE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123210123"/>
                  </a:ext>
                </a:extLst>
              </a:tr>
              <a:tr h="219401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  <a:hlinkClick r:id="rId5" action="ppaction://hlinksldjump"/>
                        </a:rPr>
                        <a:t>Ta</a:t>
                      </a:r>
                      <a:r>
                        <a:rPr lang="sv-SE" sz="1100" b="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  <a:hlinkClick r:id="rId5" action="ppaction://hlinksldjump"/>
                        </a:rPr>
                        <a:t> bort beslut om tillgodoräknande</a:t>
                      </a:r>
                      <a:endParaRPr lang="sv-SE" sz="11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sv-SE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5931813"/>
                  </a:ext>
                </a:extLst>
              </a:tr>
              <a:tr h="219401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  <a:hlinkClick r:id="rId6" action="ppaction://hlinksldjump"/>
                        </a:rPr>
                        <a:t>Ta bort notering</a:t>
                      </a:r>
                      <a:r>
                        <a:rPr lang="sv-SE" sz="1100" b="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  <a:hlinkClick r:id="rId6" action="ppaction://hlinksldjump"/>
                        </a:rPr>
                        <a:t> </a:t>
                      </a:r>
                      <a:r>
                        <a:rPr lang="sv-SE" sz="1100" b="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  <a:hlinkClick r:id="rId6" action="ppaction://hlinksldjump"/>
                        </a:rPr>
                        <a:t>eller bilaga i </a:t>
                      </a:r>
                      <a:r>
                        <a:rPr lang="sv-SE" sz="1100" b="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  <a:hlinkClick r:id="rId6" action="ppaction://hlinksldjump"/>
                        </a:rPr>
                        <a:t>ärendet</a:t>
                      </a:r>
                      <a:endParaRPr lang="sv-SE" sz="11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sv-SE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3865139"/>
                  </a:ext>
                </a:extLst>
              </a:tr>
            </a:tbl>
          </a:graphicData>
        </a:graphic>
      </p:graphicFrame>
      <p:sp>
        <p:nvSpPr>
          <p:cNvPr id="2" name="Text Placeholder 1"/>
          <p:cNvSpPr>
            <a:spLocks noGrp="1"/>
          </p:cNvSpPr>
          <p:nvPr>
            <p:ph type="body" sz="quarter" idx="39"/>
          </p:nvPr>
        </p:nvSpPr>
        <p:spPr>
          <a:xfrm>
            <a:off x="304918" y="3854280"/>
            <a:ext cx="5798999" cy="3123932"/>
          </a:xfrm>
        </p:spPr>
        <p:txBody>
          <a:bodyPr/>
          <a:lstStyle/>
          <a:p>
            <a:r>
              <a:rPr lang="sv-SE" sz="1400" b="1" dirty="0" smtClean="0"/>
              <a:t>Rätta tillgodoräknande</a:t>
            </a:r>
          </a:p>
          <a:p>
            <a:endParaRPr lang="sv-SE" dirty="0" smtClean="0"/>
          </a:p>
          <a:p>
            <a:endParaRPr lang="sv-SE" dirty="0"/>
          </a:p>
          <a:p>
            <a:endParaRPr lang="sv-SE" dirty="0" smtClean="0"/>
          </a:p>
          <a:p>
            <a:endParaRPr lang="sv-SE" dirty="0"/>
          </a:p>
          <a:p>
            <a:endParaRPr lang="sv-SE" dirty="0" smtClean="0"/>
          </a:p>
          <a:p>
            <a:endParaRPr lang="sv-SE" dirty="0"/>
          </a:p>
          <a:p>
            <a:endParaRPr lang="sv-SE" sz="1800" dirty="0" smtClean="0"/>
          </a:p>
          <a:p>
            <a:r>
              <a:rPr lang="sv-SE" b="1" dirty="0" smtClean="0"/>
              <a:t>Handhavande</a:t>
            </a:r>
          </a:p>
          <a:p>
            <a:pPr marL="228600" indent="-228600">
              <a:buAutoNum type="arabicPeriod"/>
            </a:pPr>
            <a:r>
              <a:rPr lang="sv-SE" b="1" dirty="0" smtClean="0"/>
              <a:t>Sök </a:t>
            </a:r>
            <a:r>
              <a:rPr lang="sv-SE" dirty="0" smtClean="0"/>
              <a:t>fram studenten och gå till fliken </a:t>
            </a:r>
            <a:r>
              <a:rPr lang="sv-SE" b="1" dirty="0" smtClean="0"/>
              <a:t>Ärenden/Beslut</a:t>
            </a:r>
          </a:p>
          <a:p>
            <a:pPr marL="228600" indent="-228600">
              <a:buAutoNum type="arabicPeriod"/>
            </a:pPr>
            <a:r>
              <a:rPr lang="sv-SE" dirty="0" smtClean="0"/>
              <a:t>Under rubriken </a:t>
            </a:r>
            <a:r>
              <a:rPr lang="sv-SE" b="1" dirty="0" smtClean="0"/>
              <a:t>Beslut </a:t>
            </a:r>
            <a:r>
              <a:rPr lang="sv-SE" dirty="0" smtClean="0"/>
              <a:t>är tillgodoräknandet listat.</a:t>
            </a:r>
          </a:p>
          <a:p>
            <a:pPr marL="228600" indent="-228600">
              <a:buAutoNum type="arabicPeriod"/>
            </a:pPr>
            <a:r>
              <a:rPr lang="sv-SE" dirty="0" smtClean="0"/>
              <a:t>Klicka på </a:t>
            </a:r>
            <a:r>
              <a:rPr lang="sv-SE" b="1" dirty="0" smtClean="0"/>
              <a:t>Välj </a:t>
            </a:r>
            <a:r>
              <a:rPr lang="sv-SE" dirty="0" smtClean="0"/>
              <a:t>→ </a:t>
            </a:r>
            <a:r>
              <a:rPr lang="sv-SE" b="1" dirty="0" smtClean="0"/>
              <a:t>Rätta </a:t>
            </a:r>
            <a:endParaRPr lang="sv-SE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72995" y="3571107"/>
            <a:ext cx="6462583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Text Placeholder 7"/>
          <p:cNvSpPr txBox="1">
            <a:spLocks/>
          </p:cNvSpPr>
          <p:nvPr/>
        </p:nvSpPr>
        <p:spPr>
          <a:xfrm>
            <a:off x="487549" y="4380331"/>
            <a:ext cx="5882902" cy="136669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txBody>
          <a:bodyPr wrap="square" lIns="144000" tIns="90000" bIns="90000">
            <a:spAutoFit/>
          </a:bodyPr>
          <a:lstStyle>
            <a:lvl1pPr marL="0" indent="0" algn="l" defTabSz="6858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100" b="0" kern="12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313200" indent="0" algn="l" defTabSz="6858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1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626400" indent="0" algn="l" defTabSz="6858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1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939600" indent="0" algn="l" defTabSz="6858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1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252800" indent="0" algn="l" defTabSz="6858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1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b="1" dirty="0" smtClean="0"/>
              <a:t>Det </a:t>
            </a:r>
            <a:r>
              <a:rPr lang="sv-SE" b="1" dirty="0" smtClean="0"/>
              <a:t>går att </a:t>
            </a:r>
            <a:r>
              <a:rPr lang="sv-SE" b="1" dirty="0" smtClean="0"/>
              <a:t>rätta följande i attesterade tillgodoräknanden: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dirty="0" smtClean="0"/>
              <a:t>Koppling till kurspaketering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dirty="0" smtClean="0"/>
              <a:t>Benämning på mål av typen ”annan specifikation”</a:t>
            </a:r>
          </a:p>
          <a:p>
            <a:r>
              <a:rPr lang="sv-SE" sz="600" dirty="0" smtClean="0"/>
              <a:t/>
            </a:r>
            <a:br>
              <a:rPr lang="sv-SE" sz="600" dirty="0" smtClean="0"/>
            </a:br>
            <a:r>
              <a:rPr lang="sv-SE" dirty="0" smtClean="0"/>
              <a:t>Om något annat i inte stämmer så behöver beslut om tillgodoräknandet tas bort, och sedan behöver ett nytt ärende med korrekta uppgifter skapas. </a:t>
            </a:r>
            <a:endParaRPr lang="sv-SE" dirty="0"/>
          </a:p>
        </p:txBody>
      </p:sp>
      <p:sp>
        <p:nvSpPr>
          <p:cNvPr id="10" name="Oval 9"/>
          <p:cNvSpPr/>
          <p:nvPr/>
        </p:nvSpPr>
        <p:spPr>
          <a:xfrm>
            <a:off x="377947" y="4270729"/>
            <a:ext cx="219204" cy="219204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400" b="1" dirty="0" smtClean="0"/>
              <a:t>i</a:t>
            </a:r>
            <a:endParaRPr lang="sv-SE" sz="1400" b="1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092" b="13210"/>
          <a:stretch/>
        </p:blipFill>
        <p:spPr>
          <a:xfrm>
            <a:off x="190287" y="7016248"/>
            <a:ext cx="6477426" cy="2087450"/>
          </a:xfrm>
          <a:prstGeom prst="rect">
            <a:avLst/>
          </a:prstGeom>
        </p:spPr>
      </p:pic>
      <p:sp>
        <p:nvSpPr>
          <p:cNvPr id="12" name="Text Placeholder 5"/>
          <p:cNvSpPr txBox="1">
            <a:spLocks/>
          </p:cNvSpPr>
          <p:nvPr/>
        </p:nvSpPr>
        <p:spPr>
          <a:xfrm>
            <a:off x="4124396" y="7056975"/>
            <a:ext cx="270279" cy="242521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anchor="ctr">
            <a:sp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11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dirty="0" smtClean="0"/>
              <a:t>1</a:t>
            </a:r>
            <a:endParaRPr lang="sv-SE" dirty="0"/>
          </a:p>
        </p:txBody>
      </p:sp>
      <p:sp>
        <p:nvSpPr>
          <p:cNvPr id="13" name="Text Placeholder 5"/>
          <p:cNvSpPr txBox="1">
            <a:spLocks/>
          </p:cNvSpPr>
          <p:nvPr/>
        </p:nvSpPr>
        <p:spPr>
          <a:xfrm>
            <a:off x="36859" y="8071293"/>
            <a:ext cx="270279" cy="242521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anchor="ctr">
            <a:sp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11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dirty="0" smtClean="0"/>
              <a:t>2</a:t>
            </a:r>
            <a:endParaRPr lang="sv-SE" dirty="0"/>
          </a:p>
        </p:txBody>
      </p:sp>
      <p:cxnSp>
        <p:nvCxnSpPr>
          <p:cNvPr id="14" name="Straight Arrow Connector 13"/>
          <p:cNvCxnSpPr>
            <a:stCxn id="13" idx="2"/>
          </p:cNvCxnSpPr>
          <p:nvPr/>
        </p:nvCxnSpPr>
        <p:spPr>
          <a:xfrm>
            <a:off x="171999" y="8313814"/>
            <a:ext cx="194704" cy="23753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Text Placeholder 5"/>
          <p:cNvSpPr txBox="1">
            <a:spLocks/>
          </p:cNvSpPr>
          <p:nvPr/>
        </p:nvSpPr>
        <p:spPr>
          <a:xfrm>
            <a:off x="5468195" y="8514281"/>
            <a:ext cx="270279" cy="242521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anchor="ctr">
            <a:sp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11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dirty="0" smtClean="0"/>
              <a:t>3</a:t>
            </a:r>
            <a:endParaRPr lang="sv-SE" dirty="0"/>
          </a:p>
        </p:txBody>
      </p:sp>
      <p:cxnSp>
        <p:nvCxnSpPr>
          <p:cNvPr id="16" name="Straight Arrow Connector 15"/>
          <p:cNvCxnSpPr>
            <a:stCxn id="15" idx="1"/>
          </p:cNvCxnSpPr>
          <p:nvPr/>
        </p:nvCxnSpPr>
        <p:spPr>
          <a:xfrm flipH="1">
            <a:off x="4825187" y="8635542"/>
            <a:ext cx="643008" cy="29763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50814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39"/>
          </p:nvPr>
        </p:nvSpPr>
        <p:spPr>
          <a:xfrm>
            <a:off x="304918" y="765089"/>
            <a:ext cx="5798999" cy="4955203"/>
          </a:xfrm>
        </p:spPr>
        <p:txBody>
          <a:bodyPr/>
          <a:lstStyle/>
          <a:p>
            <a:pPr marL="228600" indent="-228600">
              <a:buFont typeface="+mj-lt"/>
              <a:buAutoNum type="arabicPeriod" startAt="4"/>
            </a:pPr>
            <a:r>
              <a:rPr lang="sv-SE" dirty="0" smtClean="0"/>
              <a:t>I dialogrutan som öppnas: </a:t>
            </a:r>
          </a:p>
          <a:p>
            <a:pPr marL="571500" lvl="1" indent="-228600">
              <a:buFont typeface="Arial" panose="020B0604020202020204" pitchFamily="34" charset="0"/>
              <a:buChar char="•"/>
            </a:pPr>
            <a:r>
              <a:rPr lang="sv-SE" b="1" dirty="0" smtClean="0"/>
              <a:t>Koppling till kurspaketering</a:t>
            </a:r>
            <a:r>
              <a:rPr lang="sv-SE" dirty="0" smtClean="0"/>
              <a:t>: Välj en kurspaketering i rullistan för att ändra kopplingen, eller klicka på x för att ta bort den befintliga kopplingen.</a:t>
            </a:r>
          </a:p>
          <a:p>
            <a:pPr marL="571500" lvl="1" indent="-228600">
              <a:buFont typeface="Arial" panose="020B0604020202020204" pitchFamily="34" charset="0"/>
              <a:buChar char="•"/>
            </a:pPr>
            <a:r>
              <a:rPr lang="sv-SE" b="1" dirty="0" smtClean="0"/>
              <a:t>Benämning på mål av typen ”annan specifikation”: </a:t>
            </a:r>
            <a:r>
              <a:rPr lang="sv-SE" dirty="0" smtClean="0"/>
              <a:t>Skriv in korrekt svensk respektive engelsk benämning.</a:t>
            </a:r>
          </a:p>
          <a:p>
            <a:pPr marL="228600" indent="-228600">
              <a:buFont typeface="+mj-lt"/>
              <a:buAutoNum type="arabicPeriod" startAt="4"/>
            </a:pPr>
            <a:r>
              <a:rPr lang="sv-SE" dirty="0" smtClean="0"/>
              <a:t>Klicka på </a:t>
            </a:r>
            <a:r>
              <a:rPr lang="sv-SE" b="1" dirty="0" smtClean="0"/>
              <a:t>Spara </a:t>
            </a:r>
            <a:r>
              <a:rPr lang="sv-SE" dirty="0" smtClean="0"/>
              <a:t>(kortkommando: Ctrl + S)</a:t>
            </a:r>
          </a:p>
          <a:p>
            <a:pPr marL="228600" indent="-228600">
              <a:buFont typeface="+mj-lt"/>
              <a:buAutoNum type="arabicPeriod" startAt="4"/>
            </a:pPr>
            <a:endParaRPr lang="sv-SE" b="1" dirty="0"/>
          </a:p>
          <a:p>
            <a:pPr marL="228600" indent="-228600">
              <a:buFont typeface="+mj-lt"/>
              <a:buAutoNum type="arabicPeriod" startAt="4"/>
            </a:pPr>
            <a:endParaRPr lang="sv-SE" b="1" dirty="0" smtClean="0"/>
          </a:p>
          <a:p>
            <a:pPr marL="228600" indent="-228600">
              <a:buFont typeface="+mj-lt"/>
              <a:buAutoNum type="arabicPeriod" startAt="4"/>
            </a:pPr>
            <a:endParaRPr lang="sv-SE" b="1" dirty="0"/>
          </a:p>
          <a:p>
            <a:pPr marL="228600" indent="-228600">
              <a:buFont typeface="+mj-lt"/>
              <a:buAutoNum type="arabicPeriod" startAt="4"/>
            </a:pPr>
            <a:endParaRPr lang="sv-SE" b="1" dirty="0" smtClean="0"/>
          </a:p>
          <a:p>
            <a:pPr marL="228600" indent="-228600">
              <a:buFont typeface="+mj-lt"/>
              <a:buAutoNum type="arabicPeriod" startAt="4"/>
            </a:pPr>
            <a:endParaRPr lang="sv-SE" b="1" dirty="0"/>
          </a:p>
          <a:p>
            <a:pPr marL="228600" indent="-228600">
              <a:buFont typeface="+mj-lt"/>
              <a:buAutoNum type="arabicPeriod" startAt="4"/>
            </a:pPr>
            <a:endParaRPr lang="sv-SE" b="1" dirty="0" smtClean="0"/>
          </a:p>
          <a:p>
            <a:pPr marL="228600" indent="-228600">
              <a:buFont typeface="+mj-lt"/>
              <a:buAutoNum type="arabicPeriod" startAt="4"/>
            </a:pPr>
            <a:endParaRPr lang="sv-SE" b="1" dirty="0"/>
          </a:p>
          <a:p>
            <a:pPr marL="228600" indent="-228600">
              <a:buFont typeface="+mj-lt"/>
              <a:buAutoNum type="arabicPeriod" startAt="4"/>
            </a:pPr>
            <a:endParaRPr lang="sv-SE" b="1" dirty="0" smtClean="0"/>
          </a:p>
          <a:p>
            <a:pPr marL="228600" indent="-228600">
              <a:buFont typeface="+mj-lt"/>
              <a:buAutoNum type="arabicPeriod" startAt="4"/>
            </a:pPr>
            <a:endParaRPr lang="sv-SE" b="1" dirty="0"/>
          </a:p>
          <a:p>
            <a:pPr marL="228600" indent="-228600">
              <a:buFont typeface="+mj-lt"/>
              <a:buAutoNum type="arabicPeriod" startAt="4"/>
            </a:pPr>
            <a:endParaRPr lang="sv-SE" b="1" dirty="0" smtClean="0"/>
          </a:p>
          <a:p>
            <a:pPr marL="228600" indent="-228600">
              <a:buFont typeface="+mj-lt"/>
              <a:buAutoNum type="arabicPeriod" startAt="4"/>
            </a:pPr>
            <a:endParaRPr lang="sv-SE" b="1" dirty="0"/>
          </a:p>
          <a:p>
            <a:pPr marL="228600" indent="-228600">
              <a:buFont typeface="+mj-lt"/>
              <a:buAutoNum type="arabicPeriod" startAt="4"/>
            </a:pPr>
            <a:endParaRPr lang="sv-SE" b="1" dirty="0" smtClean="0"/>
          </a:p>
          <a:p>
            <a:pPr marL="228600" indent="-228600">
              <a:buFont typeface="+mj-lt"/>
              <a:buAutoNum type="arabicPeriod" startAt="4"/>
            </a:pPr>
            <a:r>
              <a:rPr lang="sv-SE" dirty="0" smtClean="0"/>
              <a:t>Bekräfta rättningen genom </a:t>
            </a:r>
            <a:r>
              <a:rPr lang="sv-SE" b="1" dirty="0" smtClean="0"/>
              <a:t>klicka på spara</a:t>
            </a:r>
            <a:r>
              <a:rPr lang="sv-SE" dirty="0" smtClean="0"/>
              <a:t>.</a:t>
            </a:r>
            <a:br>
              <a:rPr lang="sv-SE" dirty="0" smtClean="0"/>
            </a:br>
            <a:r>
              <a:rPr lang="sv-SE" i="1" dirty="0"/>
              <a:t>Skriv eventuellt en anteckning om </a:t>
            </a:r>
            <a:r>
              <a:rPr lang="sv-SE" i="1" dirty="0" smtClean="0"/>
              <a:t>rättningen*.</a:t>
            </a:r>
          </a:p>
          <a:p>
            <a:r>
              <a:rPr lang="sv-SE" dirty="0" smtClean="0"/>
              <a:t>Rättningen sparas och dialogrutan stängs.</a:t>
            </a:r>
            <a:endParaRPr lang="sv-SE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 smtClean="0"/>
              <a:t>Rätta tillgodoräknande </a:t>
            </a:r>
            <a:r>
              <a:rPr lang="sv-SE" b="0" dirty="0" smtClean="0"/>
              <a:t>(forts.)</a:t>
            </a:r>
            <a:endParaRPr lang="sv-SE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40"/>
          </p:nvPr>
        </p:nvSpPr>
        <p:spPr/>
        <p:txBody>
          <a:bodyPr/>
          <a:lstStyle/>
          <a:p>
            <a:fld id="{9BBD4751-B039-4BCE-BF0F-DBCB9EB0D7EF}" type="slidenum">
              <a:rPr lang="sv-SE" smtClean="0"/>
              <a:t>2</a:t>
            </a:fld>
            <a:endParaRPr lang="sv-SE"/>
          </a:p>
        </p:txBody>
      </p:sp>
      <p:sp>
        <p:nvSpPr>
          <p:cNvPr id="13" name="Text Placeholder 1"/>
          <p:cNvSpPr txBox="1">
            <a:spLocks/>
          </p:cNvSpPr>
          <p:nvPr/>
        </p:nvSpPr>
        <p:spPr>
          <a:xfrm>
            <a:off x="245353" y="9361941"/>
            <a:ext cx="6491565" cy="246221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 algn="l" defTabSz="6858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1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342900" indent="0" algn="l" defTabSz="6858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1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685800" indent="0" algn="l" defTabSz="6858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1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028700" indent="0" algn="l" defTabSz="6858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1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371600" indent="0" algn="l" defTabSz="6858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1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sz="1000" i="1" dirty="0" smtClean="0"/>
              <a:t>* Anteckningen återfinns under: fliken Studentuppgifter → Ändringslogg resultat → Ändringslogg övriga resultat</a:t>
            </a: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194" y="2122837"/>
            <a:ext cx="5475366" cy="26249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  <a:effectLst>
            <a:outerShdw blurRad="50800" dist="38100" dir="2700000" algn="tl" rotWithShape="0">
              <a:prstClr val="black">
                <a:alpha val="30000"/>
              </a:prstClr>
            </a:outerShdw>
          </a:effectLst>
        </p:spPr>
      </p:pic>
      <p:sp>
        <p:nvSpPr>
          <p:cNvPr id="18" name="Right Brace 17"/>
          <p:cNvSpPr/>
          <p:nvPr/>
        </p:nvSpPr>
        <p:spPr>
          <a:xfrm>
            <a:off x="5477467" y="2862927"/>
            <a:ext cx="299156" cy="1389390"/>
          </a:xfrm>
          <a:prstGeom prst="rightBrace">
            <a:avLst>
              <a:gd name="adj1" fmla="val 30852"/>
              <a:gd name="adj2" fmla="val 50000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7" name="Text Placeholder 5"/>
          <p:cNvSpPr txBox="1">
            <a:spLocks/>
          </p:cNvSpPr>
          <p:nvPr/>
        </p:nvSpPr>
        <p:spPr>
          <a:xfrm>
            <a:off x="5776623" y="3435314"/>
            <a:ext cx="270279" cy="242521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anchor="ctr">
            <a:sp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11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dirty="0"/>
              <a:t>4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4"/>
          </p:nvPr>
        </p:nvSpPr>
        <p:spPr>
          <a:xfrm>
            <a:off x="5627045" y="4418297"/>
            <a:ext cx="270279" cy="242521"/>
          </a:xfrm>
        </p:spPr>
        <p:txBody>
          <a:bodyPr/>
          <a:lstStyle/>
          <a:p>
            <a:r>
              <a:rPr lang="sv-SE" dirty="0" smtClean="0"/>
              <a:t>5</a:t>
            </a:r>
            <a:endParaRPr lang="sv-SE" dirty="0"/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194" y="5737988"/>
            <a:ext cx="5171429" cy="2666667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  <a:effectLst>
            <a:outerShdw blurRad="50800" dist="38100" dir="2700000" algn="tl" rotWithShape="0">
              <a:prstClr val="black">
                <a:alpha val="30000"/>
              </a:prstClr>
            </a:outerShdw>
          </a:effectLst>
        </p:spPr>
      </p:pic>
      <p:sp>
        <p:nvSpPr>
          <p:cNvPr id="21" name="Text Placeholder 6"/>
          <p:cNvSpPr txBox="1">
            <a:spLocks/>
          </p:cNvSpPr>
          <p:nvPr/>
        </p:nvSpPr>
        <p:spPr>
          <a:xfrm>
            <a:off x="5159333" y="8085686"/>
            <a:ext cx="270279" cy="242521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anchor="ctr">
            <a:sp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11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dirty="0" smtClean="0"/>
              <a:t>6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1427096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39"/>
          </p:nvPr>
        </p:nvSpPr>
        <p:spPr>
          <a:xfrm>
            <a:off x="304918" y="765089"/>
            <a:ext cx="5798999" cy="5770811"/>
          </a:xfrm>
        </p:spPr>
        <p:txBody>
          <a:bodyPr/>
          <a:lstStyle/>
          <a:p>
            <a:endParaRPr lang="sv-SE" dirty="0" smtClean="0"/>
          </a:p>
          <a:p>
            <a:endParaRPr lang="sv-SE" dirty="0"/>
          </a:p>
          <a:p>
            <a:endParaRPr lang="sv-SE" dirty="0" smtClean="0"/>
          </a:p>
          <a:p>
            <a:endParaRPr lang="sv-SE" dirty="0"/>
          </a:p>
          <a:p>
            <a:endParaRPr lang="sv-SE" dirty="0" smtClean="0"/>
          </a:p>
          <a:p>
            <a:endParaRPr lang="sv-SE" dirty="0" smtClean="0"/>
          </a:p>
          <a:p>
            <a:r>
              <a:rPr lang="sv-SE" b="1" dirty="0" smtClean="0"/>
              <a:t>Handhavande</a:t>
            </a:r>
            <a:endParaRPr lang="sv-SE" b="1" dirty="0"/>
          </a:p>
          <a:p>
            <a:pPr marL="228600" indent="-228600">
              <a:buAutoNum type="arabicPeriod"/>
            </a:pPr>
            <a:r>
              <a:rPr lang="sv-SE" b="1" dirty="0"/>
              <a:t>Sök </a:t>
            </a:r>
            <a:r>
              <a:rPr lang="sv-SE" dirty="0"/>
              <a:t>fram studenten och gå till fliken </a:t>
            </a:r>
            <a:r>
              <a:rPr lang="sv-SE" b="1" dirty="0"/>
              <a:t>Ärenden/Beslut</a:t>
            </a:r>
          </a:p>
          <a:p>
            <a:pPr marL="228600" indent="-228600">
              <a:buAutoNum type="arabicPeriod"/>
            </a:pPr>
            <a:r>
              <a:rPr lang="sv-SE" dirty="0"/>
              <a:t>Under rubriken </a:t>
            </a:r>
            <a:r>
              <a:rPr lang="sv-SE" b="1" dirty="0"/>
              <a:t>Beslut </a:t>
            </a:r>
            <a:r>
              <a:rPr lang="sv-SE" dirty="0"/>
              <a:t>är tillgodoräknandet listat.</a:t>
            </a:r>
          </a:p>
          <a:p>
            <a:pPr marL="228600" indent="-228600">
              <a:buAutoNum type="arabicPeriod"/>
            </a:pPr>
            <a:r>
              <a:rPr lang="sv-SE" dirty="0"/>
              <a:t>Klicka på </a:t>
            </a:r>
            <a:r>
              <a:rPr lang="sv-SE" b="1" dirty="0"/>
              <a:t>Välj </a:t>
            </a:r>
            <a:r>
              <a:rPr lang="sv-SE" dirty="0"/>
              <a:t>→ </a:t>
            </a:r>
            <a:r>
              <a:rPr lang="sv-SE" b="1" dirty="0" smtClean="0"/>
              <a:t>Ta bort </a:t>
            </a:r>
          </a:p>
          <a:p>
            <a:pPr marL="228600" indent="-228600">
              <a:buAutoNum type="arabicPeriod"/>
            </a:pPr>
            <a:endParaRPr lang="sv-SE" b="1" dirty="0"/>
          </a:p>
          <a:p>
            <a:pPr marL="228600" indent="-228600">
              <a:buAutoNum type="arabicPeriod"/>
            </a:pPr>
            <a:endParaRPr lang="sv-SE" b="1" dirty="0" smtClean="0"/>
          </a:p>
          <a:p>
            <a:pPr marL="228600" indent="-228600">
              <a:buAutoNum type="arabicPeriod"/>
            </a:pPr>
            <a:endParaRPr lang="sv-SE" b="1" dirty="0"/>
          </a:p>
          <a:p>
            <a:pPr marL="228600" indent="-228600">
              <a:buAutoNum type="arabicPeriod"/>
            </a:pPr>
            <a:endParaRPr lang="sv-SE" b="1" dirty="0" smtClean="0"/>
          </a:p>
          <a:p>
            <a:pPr marL="228600" indent="-228600">
              <a:buAutoNum type="arabicPeriod"/>
            </a:pPr>
            <a:endParaRPr lang="sv-SE" b="1" dirty="0"/>
          </a:p>
          <a:p>
            <a:pPr marL="228600" indent="-228600">
              <a:buAutoNum type="arabicPeriod"/>
            </a:pPr>
            <a:endParaRPr lang="sv-SE" b="1" dirty="0" smtClean="0"/>
          </a:p>
          <a:p>
            <a:pPr marL="228600" indent="-228600">
              <a:buAutoNum type="arabicPeriod"/>
            </a:pPr>
            <a:endParaRPr lang="sv-SE" b="1" dirty="0"/>
          </a:p>
          <a:p>
            <a:pPr marL="228600" indent="-228600">
              <a:buAutoNum type="arabicPeriod"/>
            </a:pPr>
            <a:endParaRPr lang="sv-SE" b="1" dirty="0" smtClean="0"/>
          </a:p>
          <a:p>
            <a:pPr marL="228600" indent="-228600">
              <a:buAutoNum type="arabicPeriod"/>
            </a:pPr>
            <a:endParaRPr lang="sv-SE" b="1" dirty="0"/>
          </a:p>
          <a:p>
            <a:pPr marL="228600" indent="-228600">
              <a:buAutoNum type="arabicPeriod"/>
            </a:pPr>
            <a:endParaRPr lang="sv-SE" b="1" dirty="0" smtClean="0"/>
          </a:p>
          <a:p>
            <a:pPr marL="228600" indent="-228600">
              <a:buFont typeface="Arial" panose="020B0604020202020204" pitchFamily="34" charset="0"/>
              <a:buAutoNum type="arabicPeriod"/>
            </a:pPr>
            <a:r>
              <a:rPr lang="sv-SE" dirty="0" smtClean="0"/>
              <a:t>I dialogrutan som öppnas</a:t>
            </a:r>
            <a:r>
              <a:rPr lang="sv-SE" dirty="0"/>
              <a:t>: Bekräfta genom att </a:t>
            </a:r>
            <a:r>
              <a:rPr lang="sv-SE" b="1" dirty="0"/>
              <a:t>klicka på </a:t>
            </a:r>
            <a:r>
              <a:rPr lang="sv-SE" b="1" dirty="0" smtClean="0"/>
              <a:t>Spara</a:t>
            </a:r>
            <a:r>
              <a:rPr lang="sv-SE" dirty="0" smtClean="0"/>
              <a:t>.</a:t>
            </a:r>
            <a:br>
              <a:rPr lang="sv-SE" dirty="0" smtClean="0"/>
            </a:br>
            <a:r>
              <a:rPr lang="sv-SE" i="1" dirty="0" smtClean="0"/>
              <a:t>Skriv </a:t>
            </a:r>
            <a:r>
              <a:rPr lang="sv-SE" i="1" dirty="0"/>
              <a:t>eventuellt en anteckning </a:t>
            </a:r>
            <a:r>
              <a:rPr lang="sv-SE" i="1" dirty="0" smtClean="0"/>
              <a:t>om varför tillgodoräknandet tas bort</a:t>
            </a:r>
            <a:r>
              <a:rPr lang="sv-SE" dirty="0" smtClean="0"/>
              <a:t>*. </a:t>
            </a:r>
          </a:p>
          <a:p>
            <a:r>
              <a:rPr lang="sv-SE" dirty="0" smtClean="0"/>
              <a:t>Beslut om tillgodoräknandet tas bort, och det listas inte längre under rubriken ”Beslut”. Ärendet kan inte tas bort och listas alltså fortfarande under ”Ärenden”.</a:t>
            </a: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 smtClean="0"/>
              <a:t>Ta bort beslut om tillgodoräknande</a:t>
            </a:r>
            <a:endParaRPr lang="sv-SE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40"/>
          </p:nvPr>
        </p:nvSpPr>
        <p:spPr/>
        <p:txBody>
          <a:bodyPr/>
          <a:lstStyle/>
          <a:p>
            <a:fld id="{9BBD4751-B039-4BCE-BF0F-DBCB9EB0D7EF}" type="slidenum">
              <a:rPr lang="sv-SE" smtClean="0"/>
              <a:t>3</a:t>
            </a:fld>
            <a:endParaRPr lang="sv-SE"/>
          </a:p>
        </p:txBody>
      </p:sp>
      <p:sp>
        <p:nvSpPr>
          <p:cNvPr id="11" name="Text Placeholder 7"/>
          <p:cNvSpPr txBox="1">
            <a:spLocks/>
          </p:cNvSpPr>
          <p:nvPr/>
        </p:nvSpPr>
        <p:spPr>
          <a:xfrm>
            <a:off x="487549" y="967274"/>
            <a:ext cx="5882902" cy="93581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txBody>
          <a:bodyPr wrap="square" lIns="144000" tIns="90000" bIns="90000">
            <a:spAutoFit/>
          </a:bodyPr>
          <a:lstStyle>
            <a:lvl1pPr marL="0" indent="0" algn="l" defTabSz="6858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100" b="0" kern="12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313200" indent="0" algn="l" defTabSz="6858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1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626400" indent="0" algn="l" defTabSz="6858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1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939600" indent="0" algn="l" defTabSz="6858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1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252800" indent="0" algn="l" defTabSz="6858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1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b="1" dirty="0" smtClean="0"/>
              <a:t>Det är möjligt att ta bort beslut om tillgodoräknade. </a:t>
            </a:r>
            <a:r>
              <a:rPr lang="sv-SE" dirty="0" smtClean="0"/>
              <a:t>Genom att göra detta så kan tillgodoräknandet inte längre användas, t.ex. så räknas det inte längre in inom studentens resultat på lärosätet och kan inte ingå i examen.</a:t>
            </a:r>
          </a:p>
          <a:p>
            <a:r>
              <a:rPr lang="sv-SE" dirty="0" smtClean="0"/>
              <a:t>Det är inte möjligt att ta bort ärenden för tillgodoräknande.</a:t>
            </a:r>
            <a:endParaRPr lang="sv-SE" dirty="0"/>
          </a:p>
        </p:txBody>
      </p:sp>
      <p:sp>
        <p:nvSpPr>
          <p:cNvPr id="12" name="Oval 11"/>
          <p:cNvSpPr/>
          <p:nvPr/>
        </p:nvSpPr>
        <p:spPr>
          <a:xfrm>
            <a:off x="377947" y="857672"/>
            <a:ext cx="219204" cy="219204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400" b="1" dirty="0" smtClean="0"/>
              <a:t>i</a:t>
            </a:r>
            <a:endParaRPr lang="sv-SE" sz="1400" b="1" dirty="0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624"/>
          <a:stretch/>
        </p:blipFill>
        <p:spPr>
          <a:xfrm>
            <a:off x="121082" y="6550450"/>
            <a:ext cx="6615836" cy="189117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466" b="13210"/>
          <a:stretch/>
        </p:blipFill>
        <p:spPr>
          <a:xfrm>
            <a:off x="202644" y="3250664"/>
            <a:ext cx="6452713" cy="2087450"/>
          </a:xfrm>
          <a:prstGeom prst="rect">
            <a:avLst/>
          </a:prstGeom>
        </p:spPr>
      </p:pic>
      <p:sp>
        <p:nvSpPr>
          <p:cNvPr id="16" name="Text Placeholder 5"/>
          <p:cNvSpPr txBox="1">
            <a:spLocks/>
          </p:cNvSpPr>
          <p:nvPr/>
        </p:nvSpPr>
        <p:spPr>
          <a:xfrm>
            <a:off x="4124396" y="3291391"/>
            <a:ext cx="270279" cy="242521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anchor="ctr">
            <a:sp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11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dirty="0" smtClean="0"/>
              <a:t>1</a:t>
            </a:r>
            <a:endParaRPr lang="sv-SE" dirty="0"/>
          </a:p>
        </p:txBody>
      </p:sp>
      <p:sp>
        <p:nvSpPr>
          <p:cNvPr id="17" name="Text Placeholder 5"/>
          <p:cNvSpPr txBox="1">
            <a:spLocks/>
          </p:cNvSpPr>
          <p:nvPr/>
        </p:nvSpPr>
        <p:spPr>
          <a:xfrm>
            <a:off x="36859" y="4305709"/>
            <a:ext cx="270279" cy="242521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anchor="ctr">
            <a:sp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11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dirty="0" smtClean="0"/>
              <a:t>2</a:t>
            </a:r>
            <a:endParaRPr lang="sv-SE" dirty="0"/>
          </a:p>
        </p:txBody>
      </p:sp>
      <p:cxnSp>
        <p:nvCxnSpPr>
          <p:cNvPr id="19" name="Straight Arrow Connector 18"/>
          <p:cNvCxnSpPr>
            <a:stCxn id="17" idx="2"/>
          </p:cNvCxnSpPr>
          <p:nvPr/>
        </p:nvCxnSpPr>
        <p:spPr>
          <a:xfrm>
            <a:off x="171999" y="4548230"/>
            <a:ext cx="194704" cy="23753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" name="Text Placeholder 5"/>
          <p:cNvSpPr txBox="1">
            <a:spLocks/>
          </p:cNvSpPr>
          <p:nvPr/>
        </p:nvSpPr>
        <p:spPr>
          <a:xfrm>
            <a:off x="5443481" y="4748697"/>
            <a:ext cx="270279" cy="242521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anchor="ctr">
            <a:sp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11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dirty="0" smtClean="0"/>
              <a:t>3</a:t>
            </a:r>
            <a:endParaRPr lang="sv-SE" dirty="0"/>
          </a:p>
        </p:txBody>
      </p:sp>
      <p:cxnSp>
        <p:nvCxnSpPr>
          <p:cNvPr id="22" name="Straight Arrow Connector 21"/>
          <p:cNvCxnSpPr>
            <a:stCxn id="20" idx="1"/>
          </p:cNvCxnSpPr>
          <p:nvPr/>
        </p:nvCxnSpPr>
        <p:spPr>
          <a:xfrm flipH="1">
            <a:off x="4885245" y="4869958"/>
            <a:ext cx="558236" cy="12935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5" name="Text Placeholder 1"/>
          <p:cNvSpPr txBox="1">
            <a:spLocks/>
          </p:cNvSpPr>
          <p:nvPr/>
        </p:nvSpPr>
        <p:spPr>
          <a:xfrm>
            <a:off x="245353" y="9361941"/>
            <a:ext cx="6491565" cy="246221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 algn="l" defTabSz="6858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1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342900" indent="0" algn="l" defTabSz="6858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1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685800" indent="0" algn="l" defTabSz="6858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1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028700" indent="0" algn="l" defTabSz="6858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1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371600" indent="0" algn="l" defTabSz="6858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1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sz="1000" i="1" dirty="0" smtClean="0"/>
              <a:t>* Anteckningen återfinns under: fliken Studentuppgifter → Ändringslogg resultat → Ändringslogg övriga resultat</a:t>
            </a:r>
          </a:p>
        </p:txBody>
      </p:sp>
      <p:sp>
        <p:nvSpPr>
          <p:cNvPr id="15" name="Text Placeholder 3"/>
          <p:cNvSpPr>
            <a:spLocks noGrp="1"/>
          </p:cNvSpPr>
          <p:nvPr>
            <p:ph type="body" sz="quarter" idx="27"/>
          </p:nvPr>
        </p:nvSpPr>
        <p:spPr>
          <a:xfrm>
            <a:off x="171998" y="7576156"/>
            <a:ext cx="3952398" cy="699711"/>
          </a:xfrm>
        </p:spPr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486815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012176"/>
            <a:ext cx="6858000" cy="3346603"/>
          </a:xfrm>
          <a:prstGeom prst="rect">
            <a:avLst/>
          </a:prstGeom>
        </p:spPr>
      </p:pic>
      <p:sp>
        <p:nvSpPr>
          <p:cNvPr id="2" name="Text Placeholder 1"/>
          <p:cNvSpPr>
            <a:spLocks noGrp="1"/>
          </p:cNvSpPr>
          <p:nvPr>
            <p:ph type="body" sz="quarter" idx="39"/>
          </p:nvPr>
        </p:nvSpPr>
        <p:spPr>
          <a:xfrm>
            <a:off x="304918" y="765089"/>
            <a:ext cx="5798999" cy="2985433"/>
          </a:xfrm>
        </p:spPr>
        <p:txBody>
          <a:bodyPr/>
          <a:lstStyle/>
          <a:p>
            <a:r>
              <a:rPr lang="sv-SE" dirty="0" smtClean="0"/>
              <a:t>Noteringar och bilagor kan tas bort ur ett ärende, exempelvis om de felaktigt lagts till eller innehåller känslig information. Som handläggare kan du ta bort noteringar/bilagor som både personal och studenter lagt in. </a:t>
            </a:r>
          </a:p>
          <a:p>
            <a:endParaRPr lang="sv-SE" dirty="0"/>
          </a:p>
          <a:p>
            <a:endParaRPr lang="sv-SE" dirty="0" smtClean="0"/>
          </a:p>
          <a:p>
            <a:endParaRPr lang="sv-SE" dirty="0"/>
          </a:p>
          <a:p>
            <a:endParaRPr lang="sv-SE" dirty="0" smtClean="0"/>
          </a:p>
          <a:p>
            <a:r>
              <a:rPr lang="sv-SE" b="1" dirty="0" smtClean="0"/>
              <a:t>Handhavande</a:t>
            </a:r>
            <a:endParaRPr lang="sv-SE" b="1" dirty="0"/>
          </a:p>
          <a:p>
            <a:pPr marL="228600" indent="-228600">
              <a:buAutoNum type="arabicPeriod"/>
            </a:pPr>
            <a:r>
              <a:rPr lang="sv-SE" dirty="0" smtClean="0"/>
              <a:t>Gå </a:t>
            </a:r>
            <a:r>
              <a:rPr lang="sv-SE" dirty="0" smtClean="0"/>
              <a:t>i in på </a:t>
            </a:r>
            <a:r>
              <a:rPr lang="sv-SE" b="1" dirty="0" smtClean="0"/>
              <a:t>ärendet</a:t>
            </a:r>
          </a:p>
          <a:p>
            <a:pPr marL="228600" indent="-228600">
              <a:buAutoNum type="arabicPeriod"/>
            </a:pPr>
            <a:r>
              <a:rPr lang="sv-SE" dirty="0" smtClean="0"/>
              <a:t>Välj </a:t>
            </a:r>
            <a:r>
              <a:rPr lang="sv-SE" b="1" dirty="0" smtClean="0"/>
              <a:t>Ta bort</a:t>
            </a:r>
            <a:r>
              <a:rPr lang="sv-SE" dirty="0" smtClean="0"/>
              <a:t> i raden för </a:t>
            </a:r>
            <a:r>
              <a:rPr lang="sv-SE" dirty="0" smtClean="0"/>
              <a:t>noteringen eller bilagan </a:t>
            </a:r>
            <a:r>
              <a:rPr lang="sv-SE" dirty="0" smtClean="0"/>
              <a:t>som du ska ta bort. </a:t>
            </a:r>
            <a:endParaRPr lang="sv-SE" dirty="0" smtClean="0"/>
          </a:p>
          <a:p>
            <a:pPr marL="228600" indent="-228600">
              <a:buAutoNum type="arabicPeriod"/>
            </a:pPr>
            <a:r>
              <a:rPr lang="sv-SE" b="1" dirty="0" smtClean="0"/>
              <a:t>Bekräfta</a:t>
            </a:r>
            <a:r>
              <a:rPr lang="sv-SE" dirty="0" smtClean="0"/>
              <a:t> i </a:t>
            </a:r>
            <a:r>
              <a:rPr lang="sv-SE" dirty="0" smtClean="0"/>
              <a:t>dialogrutan som öppnas.</a:t>
            </a:r>
          </a:p>
          <a:p>
            <a:r>
              <a:rPr lang="sv-SE" dirty="0" smtClean="0"/>
              <a:t>Noteringen eller bilagan </a:t>
            </a:r>
            <a:r>
              <a:rPr lang="sv-SE" dirty="0" smtClean="0"/>
              <a:t>tas bort, och kan inte längre ses i ärendet eller i någon historik för ärendet</a:t>
            </a:r>
            <a:r>
              <a:rPr lang="sv-SE" dirty="0" smtClean="0"/>
              <a:t>.</a:t>
            </a: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/>
              <a:t>Ta bort notering </a:t>
            </a:r>
            <a:r>
              <a:rPr lang="sv-SE" dirty="0" smtClean="0"/>
              <a:t>eller bilaga </a:t>
            </a:r>
            <a:r>
              <a:rPr lang="sv-SE" dirty="0" smtClean="0"/>
              <a:t>i </a:t>
            </a:r>
            <a:r>
              <a:rPr lang="sv-SE" dirty="0" smtClean="0"/>
              <a:t>ärendet</a:t>
            </a:r>
            <a:endParaRPr lang="sv-SE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40"/>
          </p:nvPr>
        </p:nvSpPr>
        <p:spPr/>
        <p:txBody>
          <a:bodyPr/>
          <a:lstStyle/>
          <a:p>
            <a:fld id="{9BBD4751-B039-4BCE-BF0F-DBCB9EB0D7EF}" type="slidenum">
              <a:rPr lang="sv-SE" smtClean="0"/>
              <a:t>4</a:t>
            </a:fld>
            <a:endParaRPr lang="sv-SE"/>
          </a:p>
        </p:txBody>
      </p:sp>
      <p:sp>
        <p:nvSpPr>
          <p:cNvPr id="15" name="Text Placeholder 3"/>
          <p:cNvSpPr txBox="1">
            <a:spLocks/>
          </p:cNvSpPr>
          <p:nvPr/>
        </p:nvSpPr>
        <p:spPr>
          <a:xfrm>
            <a:off x="6103488" y="6359478"/>
            <a:ext cx="618588" cy="841422"/>
          </a:xfrm>
          <a:prstGeom prst="rect">
            <a:avLst/>
          </a:prstGeom>
          <a:ln w="19050">
            <a:solidFill>
              <a:srgbClr val="C8480E"/>
            </a:solidFill>
          </a:ln>
        </p:spPr>
        <p:txBody>
          <a:bodyPr/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100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sv-SE" dirty="0"/>
          </a:p>
        </p:txBody>
      </p:sp>
      <p:sp>
        <p:nvSpPr>
          <p:cNvPr id="17" name="Text Placeholder 7"/>
          <p:cNvSpPr txBox="1">
            <a:spLocks/>
          </p:cNvSpPr>
          <p:nvPr/>
        </p:nvSpPr>
        <p:spPr>
          <a:xfrm>
            <a:off x="414520" y="1496353"/>
            <a:ext cx="4903601" cy="35103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txBody>
          <a:bodyPr wrap="square" lIns="144000" tIns="90000" bIns="90000">
            <a:spAutoFit/>
          </a:bodyPr>
          <a:lstStyle>
            <a:lvl1pPr marL="0" indent="0" algn="l" defTabSz="6858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100" b="0" kern="12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313200" indent="0" algn="l" defTabSz="6858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1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626400" indent="0" algn="l" defTabSz="6858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1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939600" indent="0" algn="l" defTabSz="6858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1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252800" indent="0" algn="l" defTabSz="6858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1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b="1" dirty="0" smtClean="0"/>
              <a:t>Tänk på! </a:t>
            </a:r>
            <a:r>
              <a:rPr lang="sv-SE" dirty="0" smtClean="0"/>
              <a:t>Det går inte att återskapa </a:t>
            </a:r>
            <a:r>
              <a:rPr lang="sv-SE" dirty="0" smtClean="0"/>
              <a:t>noteringar eller bilagor </a:t>
            </a:r>
            <a:r>
              <a:rPr lang="sv-SE" dirty="0" smtClean="0"/>
              <a:t>efter </a:t>
            </a:r>
            <a:r>
              <a:rPr lang="sv-SE" dirty="0" smtClean="0"/>
              <a:t>borttag.</a:t>
            </a:r>
            <a:endParaRPr lang="sv-SE" dirty="0"/>
          </a:p>
        </p:txBody>
      </p:sp>
      <p:sp>
        <p:nvSpPr>
          <p:cNvPr id="18" name="Oval 17"/>
          <p:cNvSpPr/>
          <p:nvPr/>
        </p:nvSpPr>
        <p:spPr>
          <a:xfrm>
            <a:off x="304918" y="1386751"/>
            <a:ext cx="219204" cy="219204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400" b="1" dirty="0" smtClean="0"/>
              <a:t>!</a:t>
            </a:r>
            <a:endParaRPr lang="sv-SE" sz="1400" b="1" dirty="0"/>
          </a:p>
        </p:txBody>
      </p:sp>
      <p:sp>
        <p:nvSpPr>
          <p:cNvPr id="11" name="Text Placeholder 3"/>
          <p:cNvSpPr txBox="1">
            <a:spLocks/>
          </p:cNvSpPr>
          <p:nvPr/>
        </p:nvSpPr>
        <p:spPr>
          <a:xfrm>
            <a:off x="6103488" y="4630427"/>
            <a:ext cx="618588" cy="555400"/>
          </a:xfrm>
          <a:prstGeom prst="rect">
            <a:avLst/>
          </a:prstGeom>
          <a:ln w="19050">
            <a:solidFill>
              <a:srgbClr val="C8480E"/>
            </a:solidFill>
          </a:ln>
        </p:spPr>
        <p:txBody>
          <a:bodyPr/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100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sv-SE" dirty="0"/>
          </a:p>
        </p:txBody>
      </p:sp>
      <p:sp>
        <p:nvSpPr>
          <p:cNvPr id="5" name="Rectangle 4"/>
          <p:cNvSpPr/>
          <p:nvPr/>
        </p:nvSpPr>
        <p:spPr>
          <a:xfrm>
            <a:off x="657225" y="7496176"/>
            <a:ext cx="2743200" cy="609600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Aft>
                <a:spcPts val="600"/>
              </a:spcAft>
            </a:pPr>
            <a:r>
              <a:rPr lang="sv-SE" sz="11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Noteringar </a:t>
            </a:r>
            <a:r>
              <a:rPr lang="sv-SE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skapade av </a:t>
            </a:r>
            <a:r>
              <a:rPr lang="sv-SE" sz="11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systemet (t.ex. notering om att ärendet skapats eller tilldelats handläggare) går inte att ta bort.</a:t>
            </a:r>
            <a:endParaRPr lang="sv-SE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7" name="Straight Arrow Connector 6"/>
          <p:cNvCxnSpPr>
            <a:stCxn id="5" idx="0"/>
          </p:cNvCxnSpPr>
          <p:nvPr/>
        </p:nvCxnSpPr>
        <p:spPr>
          <a:xfrm flipH="1" flipV="1">
            <a:off x="1804242" y="7200900"/>
            <a:ext cx="224583" cy="295276"/>
          </a:xfrm>
          <a:prstGeom prst="straightConnector1">
            <a:avLst/>
          </a:prstGeom>
          <a:ln>
            <a:solidFill>
              <a:schemeClr val="tx1">
                <a:lumMod val="85000"/>
                <a:lumOff val="1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361633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6313</TotalTime>
  <Words>492</Words>
  <Application>Microsoft Office PowerPoint</Application>
  <PresentationFormat>A4 Paper (210x297 mm)</PresentationFormat>
  <Paragraphs>102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PowerPoint Presentation</vt:lpstr>
      <vt:lpstr>Rätta tillgodoräknande (forts.)</vt:lpstr>
      <vt:lpstr>Ta bort beslut om tillgodoräknande</vt:lpstr>
      <vt:lpstr>Ta bort notering eller bilaga i ärendet</vt:lpstr>
    </vt:vector>
  </TitlesOfParts>
  <Company>Malmö högskola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Guide_Ladok_Tillgodoräknande Rätta eller ta bort tillgodoräknande</dc:title>
  <dc:creator>Klara Nordström</dc:creator>
  <cp:lastModifiedBy>Klara Nordström</cp:lastModifiedBy>
  <cp:revision>358</cp:revision>
  <dcterms:created xsi:type="dcterms:W3CDTF">2018-06-20T10:52:41Z</dcterms:created>
  <dcterms:modified xsi:type="dcterms:W3CDTF">2021-09-21T10:36:23Z</dcterms:modified>
</cp:coreProperties>
</file>