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75B6"/>
    <a:srgbClr val="C8480E"/>
    <a:srgbClr val="D9D9D9"/>
    <a:srgbClr val="A6A6A6"/>
    <a:srgbClr val="EEFF15"/>
    <a:srgbClr val="FFFF66"/>
    <a:srgbClr val="FFFF00"/>
    <a:srgbClr val="86C35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6830" autoAdjust="0"/>
  </p:normalViewPr>
  <p:slideViewPr>
    <p:cSldViewPr snapToGrid="0">
      <p:cViewPr varScale="1">
        <p:scale>
          <a:sx n="51" d="100"/>
          <a:sy n="51" d="100"/>
        </p:scale>
        <p:origin x="326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1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2022-07-04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20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527" y="9583448"/>
            <a:ext cx="1543050" cy="352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9BBD4751-B039-4BCE-BF0F-DBCB9EB0D7E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2020-10-16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1.50.0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-13809"/>
            <a:ext cx="6858000" cy="1850038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>
                <a:solidFill>
                  <a:schemeClr val="tx1"/>
                </a:solidFill>
              </a:rPr>
              <a:t>Attestera tillgodoräknande</a:t>
            </a:r>
            <a:endParaRPr lang="sv-SE" sz="1800" b="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>
          <a:xfrm>
            <a:off x="304918" y="3194927"/>
            <a:ext cx="5798999" cy="1508105"/>
          </a:xfrm>
        </p:spPr>
        <p:txBody>
          <a:bodyPr/>
          <a:lstStyle/>
          <a:p>
            <a:r>
              <a:rPr lang="sv-SE" b="1" dirty="0"/>
              <a:t>Handhavande</a:t>
            </a:r>
          </a:p>
          <a:p>
            <a:r>
              <a:rPr lang="sv-SE" dirty="0"/>
              <a:t>När det finns tillgodoräknanden som du behöver attestera får du ett mail från Ladok om detta. Du kan följa länken i mailet för att hitta in till ärendet för tillgodoräknandet, eller så till startsidan av Ladok för att hitta det där.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Under rubriken ”</a:t>
            </a:r>
            <a:r>
              <a:rPr lang="sv-SE" b="1" dirty="0"/>
              <a:t>Mina ärenden</a:t>
            </a:r>
            <a:r>
              <a:rPr lang="sv-SE" dirty="0"/>
              <a:t>” på startsidan av Ladok (ursprungliga startsidan eller betastartsidan) ser du de ärenden du kan hantera. </a:t>
            </a:r>
          </a:p>
          <a:p>
            <a:pPr marL="228600" indent="-228600">
              <a:buFont typeface="+mj-lt"/>
              <a:buAutoNum type="arabicPeriod"/>
            </a:pPr>
            <a:r>
              <a:rPr lang="sv-SE" dirty="0"/>
              <a:t>Klicka på </a:t>
            </a:r>
            <a:r>
              <a:rPr lang="sv-SE" b="1" dirty="0"/>
              <a:t>ärendenumret</a:t>
            </a:r>
            <a:r>
              <a:rPr lang="sv-SE" dirty="0"/>
              <a:t> för det ärende du ska attestera</a:t>
            </a:r>
            <a:endParaRPr lang="sv-SE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7"/>
          <a:stretch/>
        </p:blipFill>
        <p:spPr>
          <a:xfrm>
            <a:off x="128394" y="4857816"/>
            <a:ext cx="6601213" cy="2176201"/>
          </a:xfrm>
          <a:prstGeom prst="rect">
            <a:avLst/>
          </a:prstGeom>
        </p:spPr>
      </p:pic>
      <p:sp>
        <p:nvSpPr>
          <p:cNvPr id="18" name="Text Placeholder 6"/>
          <p:cNvSpPr txBox="1">
            <a:spLocks/>
          </p:cNvSpPr>
          <p:nvPr/>
        </p:nvSpPr>
        <p:spPr>
          <a:xfrm>
            <a:off x="796981" y="6766096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2</a:t>
            </a:r>
          </a:p>
        </p:txBody>
      </p:sp>
      <p:sp>
        <p:nvSpPr>
          <p:cNvPr id="19" name="Text Placeholder 6"/>
          <p:cNvSpPr txBox="1">
            <a:spLocks/>
          </p:cNvSpPr>
          <p:nvPr/>
        </p:nvSpPr>
        <p:spPr>
          <a:xfrm>
            <a:off x="5425466" y="623416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91B65447-B712-4D64-94C1-641EB9D704DA}"/>
              </a:ext>
            </a:extLst>
          </p:cNvPr>
          <p:cNvSpPr txBox="1">
            <a:spLocks/>
          </p:cNvSpPr>
          <p:nvPr/>
        </p:nvSpPr>
        <p:spPr>
          <a:xfrm>
            <a:off x="-24384" y="1636189"/>
            <a:ext cx="6882384" cy="1224102"/>
          </a:xfrm>
          <a:prstGeom prst="rect">
            <a:avLst/>
          </a:prstGeom>
          <a:solidFill>
            <a:srgbClr val="86C35F">
              <a:alpha val="23922"/>
            </a:srgb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 wrap="square" lIns="540000" tIns="216000" rIns="756000" bIns="216000" anchor="t">
            <a:noAutofit/>
          </a:bodyPr>
          <a:lstStyle>
            <a:lvl1pPr indent="0" defTabSz="6858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100" b="0" baseline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en-US" smtClean="0"/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lang="sv-SE"/>
            </a:lvl5pPr>
            <a:lvl6pPr marL="18859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6pPr>
            <a:lvl7pPr marL="22288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7pPr>
            <a:lvl8pPr marL="25717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8pPr>
            <a:lvl9pPr marL="29146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/>
            </a:lvl9pPr>
          </a:lstStyle>
          <a:p>
            <a:r>
              <a:rPr lang="sv-SE" dirty="0"/>
              <a:t>Genom att attestera ett ärende för tillgodoräknande fattas eller dokumenteras beslut om tillgodoräknande i Ladok. </a:t>
            </a:r>
          </a:p>
          <a:p>
            <a:r>
              <a:rPr lang="sv-SE" dirty="0"/>
              <a:t>När ärendet är attesterat ingår det i summeringen av studentens resultat på lärosätet och kan användas i examensunderlag. Studenten kan då se sin tillgodoräknade utbildning i Ladok för studenter.</a:t>
            </a:r>
          </a:p>
        </p:txBody>
      </p: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124480"/>
          </a:xfrm>
        </p:spPr>
        <p:txBody>
          <a:bodyPr/>
          <a:lstStyle/>
          <a:p>
            <a:pPr marL="228600" indent="-228600">
              <a:buFont typeface="+mj-lt"/>
              <a:buAutoNum type="arabicPeriod" startAt="3"/>
            </a:pPr>
            <a:r>
              <a:rPr lang="sv-SE" dirty="0"/>
              <a:t>Kontrollera informationen i ärendet.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sv-SE" dirty="0"/>
              <a:t>Om allt stämmer: Klicka på </a:t>
            </a:r>
            <a:r>
              <a:rPr lang="sv-SE" b="1" dirty="0"/>
              <a:t>Attestera*</a:t>
            </a:r>
          </a:p>
          <a:p>
            <a:pPr marL="228600" indent="-228600">
              <a:buFont typeface="+mj-lt"/>
              <a:buAutoNum type="arabicPeriod" startAt="3"/>
            </a:pPr>
            <a:r>
              <a:rPr lang="sv-SE" i="1" dirty="0"/>
              <a:t>Eventuellt: </a:t>
            </a:r>
            <a:r>
              <a:rPr lang="sv-SE" dirty="0"/>
              <a:t>Beroende på dina behörigheter kan det vara möjligt att attestera beslutet på två sätt: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Besluta</a:t>
            </a:r>
            <a:r>
              <a:rPr lang="sv-SE" dirty="0"/>
              <a:t>: innebär att beslutet fattas i Ladok. Användaren som attesterar dokumenteras som beslutsfattare och dagens datum sätts som beslutsdatum. </a:t>
            </a:r>
          </a:p>
          <a:p>
            <a:pPr marL="571500" lvl="1" indent="-228600">
              <a:buFont typeface="Arial" panose="020B0604020202020204" pitchFamily="34" charset="0"/>
              <a:buChar char="•"/>
            </a:pPr>
            <a:r>
              <a:rPr lang="sv-SE" b="1" dirty="0"/>
              <a:t>Dokumentera beslut</a:t>
            </a:r>
            <a:r>
              <a:rPr lang="sv-SE" dirty="0"/>
              <a:t>: innebär att beslut om tillgodoräknande har fattats utanför Ladok. Användaren som attesterar anger manuellt beslutsfattare och -datum.</a:t>
            </a:r>
            <a:endParaRPr lang="sv-SE" sz="1400" dirty="0"/>
          </a:p>
          <a:p>
            <a:pPr marL="228600" indent="-228600">
              <a:buFont typeface="+mj-lt"/>
              <a:buAutoNum type="arabicPeriod" startAt="3"/>
            </a:pPr>
            <a:r>
              <a:rPr lang="sv-SE" i="1" dirty="0"/>
              <a:t>Eventuellt</a:t>
            </a:r>
            <a:r>
              <a:rPr lang="sv-SE" dirty="0"/>
              <a:t>: Du kan behöva logga in i Ladok igen för att bekräfta din identitet.</a:t>
            </a:r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pPr marL="228600" indent="-228600">
              <a:buFont typeface="+mj-lt"/>
              <a:buAutoNum type="arabicPeriod" startAt="3"/>
            </a:pPr>
            <a:endParaRPr lang="sv-SE" dirty="0"/>
          </a:p>
          <a:p>
            <a:r>
              <a:rPr lang="sv-SE" dirty="0"/>
              <a:t>När du attesterat tillgodoräknandet ingår det i studentens resultat på lärosätet, och det kan användas i examensbevis.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Attestera tillgodoräknande </a:t>
            </a:r>
            <a:r>
              <a:rPr lang="sv-SE" b="0" dirty="0"/>
              <a:t>(forts.)</a:t>
            </a:r>
            <a:endParaRPr lang="sv-S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9BBD4751-B039-4BCE-BF0F-DBCB9EB0D7EF}" type="slidenum">
              <a:rPr lang="sv-SE" smtClean="0"/>
              <a:t>2</a:t>
            </a:fld>
            <a:endParaRPr lang="sv-SE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89" b="-100"/>
          <a:stretch/>
        </p:blipFill>
        <p:spPr>
          <a:xfrm>
            <a:off x="121726" y="2924103"/>
            <a:ext cx="6614548" cy="2154524"/>
          </a:xfrm>
          <a:prstGeom prst="rect">
            <a:avLst/>
          </a:prstGeom>
        </p:spPr>
      </p:pic>
      <p:sp>
        <p:nvSpPr>
          <p:cNvPr id="16" name="Text Placeholder 6"/>
          <p:cNvSpPr txBox="1">
            <a:spLocks/>
          </p:cNvSpPr>
          <p:nvPr/>
        </p:nvSpPr>
        <p:spPr>
          <a:xfrm>
            <a:off x="1557902" y="352353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4</a:t>
            </a:r>
          </a:p>
        </p:txBody>
      </p:sp>
      <p:sp>
        <p:nvSpPr>
          <p:cNvPr id="19" name="Text Placeholder 6"/>
          <p:cNvSpPr txBox="1">
            <a:spLocks/>
          </p:cNvSpPr>
          <p:nvPr/>
        </p:nvSpPr>
        <p:spPr>
          <a:xfrm>
            <a:off x="2034152" y="383772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0" i="1" dirty="0"/>
              <a:t>5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67010" y="8755192"/>
            <a:ext cx="62082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sv-SE" sz="1100" i="1" dirty="0">
                <a:latin typeface="Arial" panose="020B0604020202020204" pitchFamily="34" charset="0"/>
                <a:cs typeface="Arial" panose="020B0604020202020204" pitchFamily="34" charset="0"/>
              </a:rPr>
              <a:t>Observera att ärendet kan ändras efter att det har klarmarkerats! I så fall skapas händelsen ”Underlag ändrat efter klarmarkering” i fliken ”Noteringar”, med en notering om vilken ändring som har skett. Kontrollera detta innan du attesterar beslutet.</a:t>
            </a:r>
          </a:p>
        </p:txBody>
      </p:sp>
    </p:spTree>
    <p:extLst>
      <p:ext uri="{BB962C8B-B14F-4D97-AF65-F5344CB8AC3E}">
        <p14:creationId xmlns:p14="http://schemas.microsoft.com/office/powerpoint/2010/main" val="84328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6786</TotalTime>
  <Words>305</Words>
  <Application>Microsoft Office PowerPoint</Application>
  <PresentationFormat>A4 (210 x 297 mm)</PresentationFormat>
  <Paragraphs>35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PowerPoint-presentation</vt:lpstr>
      <vt:lpstr>Attestera tillgodoräknande (forts.)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Guide_Ladok_Tillgodoräknande Attestera tillgodoräknande</dc:title>
  <dc:creator>Klara Nordström</dc:creator>
  <cp:lastModifiedBy>Klara Nordström</cp:lastModifiedBy>
  <cp:revision>411</cp:revision>
  <dcterms:created xsi:type="dcterms:W3CDTF">2018-06-20T10:52:41Z</dcterms:created>
  <dcterms:modified xsi:type="dcterms:W3CDTF">2022-07-04T11:13:41Z</dcterms:modified>
</cp:coreProperties>
</file>