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80E"/>
    <a:srgbClr val="2E75B6"/>
    <a:srgbClr val="FFFFFF"/>
    <a:srgbClr val="D9D9D9"/>
    <a:srgbClr val="A6A6A6"/>
    <a:srgbClr val="EEFF15"/>
    <a:srgbClr val="FFFF66"/>
    <a:srgbClr val="FFFF00"/>
    <a:srgbClr val="86C35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6830" autoAdjust="0"/>
  </p:normalViewPr>
  <p:slideViewPr>
    <p:cSldViewPr snapToGrid="0">
      <p:cViewPr>
        <p:scale>
          <a:sx n="75" d="100"/>
          <a:sy n="75" d="100"/>
        </p:scale>
        <p:origin x="948" y="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2023-05-30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2023-05-30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998962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>
          <a:xfrm>
            <a:off x="5174227" y="9583448"/>
            <a:ext cx="1543050" cy="3520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text 26">
            <a:extLst>
              <a:ext uri="{FF2B5EF4-FFF2-40B4-BE49-F238E27FC236}">
                <a16:creationId xmlns:a16="http://schemas.microsoft.com/office/drawing/2014/main" id="{5961CD25-0D93-913C-83E0-2A20AC3E540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272837" y="2033511"/>
            <a:ext cx="1468814" cy="377402"/>
          </a:xfrm>
          <a:prstGeom prst="rect">
            <a:avLst/>
          </a:prstGeom>
          <a:solidFill>
            <a:schemeClr val="bg1">
              <a:lumMod val="75000"/>
              <a:alpha val="23922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90000" tIns="36000" rIns="90000" bIns="36000" anchor="ctr">
            <a:noAutofit/>
          </a:bodyPr>
          <a:lstStyle>
            <a:lvl1pPr marL="0" indent="0" algn="l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lang="sv-SE"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100" dirty="0"/>
              <a:t>OBS! om ngt.</a:t>
            </a:r>
            <a:endParaRPr lang="sv-SE" sz="1100" b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1779116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1" hasCustomPrompt="1"/>
          </p:nvPr>
        </p:nvSpPr>
        <p:spPr>
          <a:xfrm>
            <a:off x="1" y="630119"/>
            <a:ext cx="6857999" cy="605496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noFill/>
          </a:ln>
        </p:spPr>
        <p:txBody>
          <a:bodyPr lIns="396000" tIns="216000" rIns="720000" bIns="216000" anchor="t">
            <a:spAutoFit/>
          </a:bodyPr>
          <a:lstStyle>
            <a:lvl1pPr marL="0" indent="0"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marL="0" lvl="0">
              <a:lnSpc>
                <a:spcPct val="100000"/>
              </a:lnSpc>
              <a:spcBef>
                <a:spcPts val="600"/>
              </a:spcBef>
            </a:pPr>
            <a:r>
              <a:rPr lang="sv-SE" noProof="0" dirty="0"/>
              <a:t>Ev. beskrivning av nytt kapitel</a:t>
            </a:r>
          </a:p>
        </p:txBody>
      </p:sp>
      <p:sp>
        <p:nvSpPr>
          <p:cNvPr id="6" name="Platshållare för text 17">
            <a:extLst>
              <a:ext uri="{FF2B5EF4-FFF2-40B4-BE49-F238E27FC236}">
                <a16:creationId xmlns:a16="http://schemas.microsoft.com/office/drawing/2014/main" id="{BA034197-7268-C641-E97A-8BB86AEC0D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79551" y="1475567"/>
            <a:ext cx="1562100" cy="397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 wrap="square" anchor="ctr">
            <a:spAutoFit/>
          </a:bodyPr>
          <a:lstStyle>
            <a:lvl1pPr marL="0" indent="0">
              <a:buNone/>
              <a:defRPr lang="sv-SE" sz="1100" b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sv-SE" sz="1100" smtClean="0"/>
            </a:lvl2pPr>
            <a:lvl3pPr>
              <a:defRPr lang="sv-SE" sz="1100" smtClean="0"/>
            </a:lvl3pPr>
            <a:lvl4pPr>
              <a:defRPr lang="sv-SE" sz="1100" smtClean="0"/>
            </a:lvl4pPr>
            <a:lvl5pPr>
              <a:defRPr lang="sv-SE"/>
            </a:lvl5pPr>
          </a:lstStyle>
          <a:p>
            <a:pPr marL="171450" lvl="0" indent="-171450" algn="ctr"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Ruta för att beskriva ngt, t.ex. i en bild</a:t>
            </a:r>
          </a:p>
        </p:txBody>
      </p:sp>
      <p:sp>
        <p:nvSpPr>
          <p:cNvPr id="8" name="Platshållare för text 17">
            <a:extLst>
              <a:ext uri="{FF2B5EF4-FFF2-40B4-BE49-F238E27FC236}">
                <a16:creationId xmlns:a16="http://schemas.microsoft.com/office/drawing/2014/main" id="{B0E13350-A1A0-A009-FDA5-DCB84C25CAE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179551" y="1072134"/>
            <a:ext cx="281079" cy="2425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x</a:t>
            </a:r>
          </a:p>
        </p:txBody>
      </p:sp>
      <p:sp>
        <p:nvSpPr>
          <p:cNvPr id="10" name="Platshållare för text 17">
            <a:extLst>
              <a:ext uri="{FF2B5EF4-FFF2-40B4-BE49-F238E27FC236}">
                <a16:creationId xmlns:a16="http://schemas.microsoft.com/office/drawing/2014/main" id="{B5000FEF-42B9-67D1-9E2B-0514F295F58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638137" y="1072134"/>
            <a:ext cx="281079" cy="2425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x</a:t>
            </a:r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DD39C32B-39E2-72D7-2558-DF71712EA7C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79551" y="1939911"/>
            <a:ext cx="187200" cy="187200"/>
          </a:xfrm>
          <a:prstGeom prst="ellipse">
            <a:avLst/>
          </a:prstGeom>
          <a:solidFill>
            <a:srgbClr val="C00000"/>
          </a:solidFill>
          <a:ln>
            <a:solidFill>
              <a:srgbClr val="9E0000"/>
            </a:solidFill>
          </a:ln>
        </p:spPr>
        <p:txBody>
          <a:bodyPr lIns="0" tIns="0" rIns="0" bIns="0" anchor="ctr"/>
          <a:lstStyle>
            <a:lvl1pPr marL="0" indent="0" algn="ctr"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AF137-0283-7A51-D627-07DC5C4E220C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5174227" y="9583448"/>
            <a:ext cx="1543050" cy="352016"/>
          </a:xfrm>
        </p:spPr>
        <p:txBody>
          <a:bodyPr/>
          <a:lstStyle>
            <a:lvl1pPr>
              <a:defRPr lang="sv-SE" smtClean="0"/>
            </a:lvl1pPr>
          </a:lstStyle>
          <a:p>
            <a:pPr algn="r"/>
            <a:fld id="{9BBD4751-B039-4BCE-BF0F-DBCB9EB0D7EF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42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19386-3980-DE28-DE02-23A7B497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74227" y="9583448"/>
            <a:ext cx="1543050" cy="352016"/>
          </a:xfrm>
          <a:prstGeom prst="rect">
            <a:avLst/>
          </a:prstGeom>
        </p:spPr>
        <p:txBody>
          <a:bodyPr/>
          <a:lstStyle>
            <a:lvl1pPr>
              <a:defRPr lang="sv-SE" sz="1200" smtClean="0">
                <a:solidFill>
                  <a:schemeClr val="bg1"/>
                </a:solidFill>
              </a:defRPr>
            </a:lvl1pPr>
          </a:lstStyle>
          <a:p>
            <a:pPr algn="r"/>
            <a:fld id="{9BBD4751-B039-4BCE-BF0F-DBCB9EB0D7EF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4"/>
          <a:stretch/>
        </p:blipFill>
        <p:spPr>
          <a:xfrm>
            <a:off x="125036" y="6516590"/>
            <a:ext cx="6607929" cy="2630104"/>
          </a:xfrm>
          <a:prstGeom prst="rect">
            <a:avLst/>
          </a:prstGeom>
        </p:spPr>
      </p:pic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2023-05-30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2.18.0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13810"/>
            <a:ext cx="6858000" cy="2561937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>
                <a:solidFill>
                  <a:schemeClr val="tx1"/>
                </a:solidFill>
              </a:rPr>
              <a:t>Annat resultat</a:t>
            </a:r>
            <a:endParaRPr lang="sv-SE" sz="1800" b="0" dirty="0">
              <a:solidFill>
                <a:schemeClr val="tx1"/>
              </a:solidFill>
            </a:endParaRPr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5315234"/>
            <a:ext cx="5798999" cy="1092607"/>
          </a:xfrm>
        </p:spPr>
        <p:txBody>
          <a:bodyPr/>
          <a:lstStyle/>
          <a:p>
            <a:r>
              <a:rPr lang="sv-SE" sz="1400" b="1" dirty="0"/>
              <a:t>Skapa Annat resultat</a:t>
            </a:r>
            <a:br>
              <a:rPr lang="sv-SE" sz="1400" b="1" dirty="0"/>
            </a:br>
            <a:endParaRPr lang="sv-SE" sz="300" b="1" dirty="0"/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Sök </a:t>
            </a:r>
            <a:r>
              <a:rPr lang="sv-SE" dirty="0"/>
              <a:t>fram studenten och välj fliken </a:t>
            </a:r>
            <a:r>
              <a:rPr lang="sv-SE" b="1" dirty="0"/>
              <a:t>Studentuppgifter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menyn till vänster: välj </a:t>
            </a:r>
            <a:r>
              <a:rPr lang="sv-SE" b="1" dirty="0"/>
              <a:t>Annat resultat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Nytt annat resultat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6041473" y="6586501"/>
            <a:ext cx="270279" cy="242521"/>
          </a:xfrm>
        </p:spPr>
        <p:txBody>
          <a:bodyPr/>
          <a:lstStyle/>
          <a:p>
            <a:r>
              <a:rPr lang="sv-SE" dirty="0"/>
              <a:t>1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1114123" y="8698088"/>
            <a:ext cx="270279" cy="242521"/>
          </a:xfrm>
        </p:spPr>
        <p:txBody>
          <a:bodyPr/>
          <a:lstStyle/>
          <a:p>
            <a:r>
              <a:rPr lang="sv-SE" dirty="0"/>
              <a:t>2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2887870" y="7084455"/>
            <a:ext cx="270279" cy="242521"/>
          </a:xfrm>
        </p:spPr>
        <p:txBody>
          <a:bodyPr/>
          <a:lstStyle/>
          <a:p>
            <a:r>
              <a:rPr lang="sv-SE" dirty="0"/>
              <a:t>3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9FBEA005-A3BB-FC03-DFF0-9E027A007A21}"/>
              </a:ext>
            </a:extLst>
          </p:cNvPr>
          <p:cNvSpPr txBox="1">
            <a:spLocks/>
          </p:cNvSpPr>
          <p:nvPr/>
        </p:nvSpPr>
        <p:spPr>
          <a:xfrm>
            <a:off x="-19050" y="1778556"/>
            <a:ext cx="6889242" cy="3098945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lIns="360000" tIns="216000" rIns="720000" bIns="216000" anchor="t">
            <a:noAutofit/>
          </a:bodyPr>
          <a:lstStyle>
            <a:lvl1pPr indent="0" defTabSz="6858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sv-SE" dirty="0"/>
              <a:t>Annat resultat kan till exempel användas för kurser på forskarnivå som doktorander inte ska registrera deltagande på.</a:t>
            </a:r>
            <a:br>
              <a:rPr lang="sv-SE" dirty="0"/>
            </a:br>
            <a:endParaRPr lang="sv-SE" dirty="0"/>
          </a:p>
          <a:p>
            <a:r>
              <a:rPr lang="sv-SE" b="1" dirty="0"/>
              <a:t>Tillgodoräknande och examen</a:t>
            </a:r>
          </a:p>
          <a:p>
            <a:r>
              <a:rPr lang="sv-SE" dirty="0"/>
              <a:t>Annat resultat kan användas som grund i ett tillgodoräknande eller användas direkt i examen.</a:t>
            </a:r>
            <a:br>
              <a:rPr lang="sv-SE" dirty="0"/>
            </a:br>
            <a:endParaRPr lang="sv-SE" dirty="0"/>
          </a:p>
          <a:p>
            <a:r>
              <a:rPr lang="sv-SE" b="1" dirty="0"/>
              <a:t>Annat resultat med ursprung ”eget lärosäte”</a:t>
            </a:r>
          </a:p>
          <a:p>
            <a:r>
              <a:rPr lang="sv-SE" dirty="0"/>
              <a:t>Annat resultat med ursprung från det egna lärosätet räknas in inom summeringen av studentens resultat på lärosätet. Det syns i studentens översikt, resultatintyg, den nationella översikten samt studentgränssnittet av Ladok. </a:t>
            </a:r>
          </a:p>
          <a:p>
            <a:r>
              <a:rPr lang="sv-SE" dirty="0"/>
              <a:t>Om Annat resultat används för att dokumentera vad en doktorand genomför vid det egna lärosätet bör det </a:t>
            </a:r>
            <a:r>
              <a:rPr lang="sv-SE" u="sng" dirty="0"/>
              <a:t>inte</a:t>
            </a:r>
            <a:r>
              <a:rPr lang="sv-SE" dirty="0"/>
              <a:t> även tillgodoräknas inom ramen för forskarutbildningen. Genom att använda Annat resultat och koppla det till ämnet på forskarnivå så inkluderas resultatet i doktorandens utbildning vid lärosätet.</a:t>
            </a:r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754600"/>
          </a:xfrm>
        </p:spPr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sv-SE" dirty="0"/>
              <a:t>I dialogrutan: ange information om resultatet</a:t>
            </a:r>
            <a:br>
              <a:rPr lang="sv-SE" dirty="0"/>
            </a:br>
            <a:r>
              <a:rPr lang="sv-SE" i="1" dirty="0"/>
              <a:t>Fält markerade med </a:t>
            </a:r>
            <a:r>
              <a:rPr lang="sv-SE" i="1" dirty="0">
                <a:solidFill>
                  <a:srgbClr val="FF0000"/>
                </a:solidFill>
              </a:rPr>
              <a:t>*</a:t>
            </a:r>
            <a:r>
              <a:rPr lang="sv-SE" i="1" dirty="0"/>
              <a:t> är obligatoriska att fylla i.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Ursprung</a:t>
            </a:r>
            <a:r>
              <a:rPr lang="sv-SE" dirty="0"/>
              <a:t>: kan utgöras av eget lärosäte (det lärosäte du arbetar vid) eller extern part (välj annat svenskt lärosäte i rullistan).</a:t>
            </a:r>
            <a:endParaRPr lang="sv-SE" b="1" dirty="0"/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Betygsskala</a:t>
            </a:r>
            <a:r>
              <a:rPr lang="sv-SE" dirty="0"/>
              <a:t> kan utgöras av två alternativ:</a:t>
            </a:r>
          </a:p>
          <a:p>
            <a:pPr marL="914400" lvl="2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Betygsskala (rekommenderas): välj betygsskala och betyg i rullistan. Detta medför att automatisk fotnot skapas i intyg och examensbevis. </a:t>
            </a:r>
          </a:p>
          <a:p>
            <a:pPr marL="914400" lvl="2" indent="-228600">
              <a:buFont typeface="Arial" panose="020B0604020202020204" pitchFamily="34" charset="0"/>
              <a:buChar char="•"/>
            </a:pPr>
            <a:r>
              <a:rPr lang="sv-SE" dirty="0"/>
              <a:t>Betygsskala fritext (används om aktuell betygsskala inte finns i rullistan beskriven ovan): information om betyg och betygsskala anges i fritext.</a:t>
            </a:r>
          </a:p>
          <a:p>
            <a:pPr marL="914400" lvl="2" indent="-228600">
              <a:buFont typeface="Arial" panose="020B0604020202020204" pitchFamily="34" charset="0"/>
              <a:buChar char="•"/>
            </a:pPr>
            <a:r>
              <a:rPr lang="sv-SE" b="1" dirty="0"/>
              <a:t>Kurspaketering: </a:t>
            </a:r>
            <a:r>
              <a:rPr lang="sv-SE" dirty="0"/>
              <a:t>Om ursprunget ”eget lärosäte” väljs kan koppling göras till en yttre kurspaketering (t.ex. program eller ämne på forskarnivå)</a:t>
            </a: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r>
              <a:rPr lang="sv-SE" b="1" dirty="0"/>
              <a:t>Spara </a:t>
            </a:r>
            <a:r>
              <a:rPr lang="sv-SE" dirty="0"/>
              <a:t>(kortkommando: Ctrl + S)</a:t>
            </a:r>
          </a:p>
          <a:p>
            <a:pPr marL="228600" indent="-228600">
              <a:buFont typeface="+mj-lt"/>
              <a:buAutoNum type="arabicPeriod" startAt="4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Annat resultat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2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55"/>
          <a:stretch/>
        </p:blipFill>
        <p:spPr>
          <a:xfrm>
            <a:off x="613836" y="3372573"/>
            <a:ext cx="5811677" cy="544122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3" name="Right Brace 12"/>
          <p:cNvSpPr/>
          <p:nvPr/>
        </p:nvSpPr>
        <p:spPr>
          <a:xfrm>
            <a:off x="5586036" y="3839038"/>
            <a:ext cx="270878" cy="5088237"/>
          </a:xfrm>
          <a:prstGeom prst="rightBrace">
            <a:avLst>
              <a:gd name="adj1" fmla="val 79762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5856914" y="625915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092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616922"/>
          </a:xfrm>
        </p:spPr>
        <p:txBody>
          <a:bodyPr/>
          <a:lstStyle/>
          <a:p>
            <a:pPr marL="228600" indent="-228600">
              <a:buFont typeface="+mj-lt"/>
              <a:buAutoNum type="arabicPeriod" startAt="6"/>
            </a:pPr>
            <a:r>
              <a:rPr lang="sv-SE" dirty="0"/>
              <a:t>Dialogrutan stängs och resultatet sparas som utkast. Du kan fortfarande ändra eller lägga till mer information om resultatet nu.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/>
              <a:t>Klicka på </a:t>
            </a:r>
            <a:r>
              <a:rPr lang="sv-SE" b="1" dirty="0"/>
              <a:t>Välj → Vidimera. </a:t>
            </a:r>
            <a:r>
              <a:rPr lang="sv-SE" dirty="0"/>
              <a:t>I och med detta bekräftar du i Ladok att informationen som lagts in stämmer.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/>
              <a:t>Klicka </a:t>
            </a:r>
            <a:r>
              <a:rPr lang="sv-SE" b="1" dirty="0"/>
              <a:t>Spara </a:t>
            </a:r>
            <a:r>
              <a:rPr lang="sv-SE" dirty="0"/>
              <a:t>för att bekräfta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i="1" dirty="0"/>
              <a:t>Eventuellt </a:t>
            </a:r>
            <a:r>
              <a:rPr lang="sv-SE" dirty="0"/>
              <a:t>kan du behöva logga in i Ladok igen för att bekräfta din identitet</a:t>
            </a:r>
            <a:endParaRPr lang="sv-SE" i="1" dirty="0"/>
          </a:p>
          <a:p>
            <a:r>
              <a:rPr lang="sv-SE" dirty="0"/>
              <a:t>När resultatet är vidimerat kan den användas i examensbevis eller som grund i ett tillgodoräknande.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sz="1200" dirty="0"/>
          </a:p>
          <a:p>
            <a:endParaRPr lang="sv-SE" sz="1400" dirty="0"/>
          </a:p>
          <a:p>
            <a:r>
              <a:rPr lang="sv-SE" sz="1300" b="1" dirty="0"/>
              <a:t>Annat resultat med ursprung ”eget lärosäte”</a:t>
            </a:r>
          </a:p>
          <a:p>
            <a:r>
              <a:rPr lang="sv-SE" dirty="0"/>
              <a:t>När Annat resultat med ursprung ”eget lärosäte” har vidimerats visas det i studentens översikt, resultatintyg, den nationella översikten samt studentgränssnittet av Ladok. </a:t>
            </a:r>
          </a:p>
          <a:p>
            <a:r>
              <a:rPr lang="sv-SE" dirty="0"/>
              <a:t>Omfattningen för resultatet inkluderas i summeringen av studentens resultat på lärosätet.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Om </a:t>
            </a:r>
            <a:r>
              <a:rPr lang="sv-SE" dirty="0"/>
              <a:t>resultatet kopplades till en kurspaketering visas resultatet inom den kurspaketeringen och omfattningen räknas inom summeringen för kurspaketeringen.</a:t>
            </a:r>
            <a:endParaRPr lang="sv-SE" b="1" dirty="0"/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Annat resultat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3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" b="23268"/>
          <a:stretch/>
        </p:blipFill>
        <p:spPr>
          <a:xfrm>
            <a:off x="90191" y="2568843"/>
            <a:ext cx="6677619" cy="1698357"/>
          </a:xfrm>
          <a:prstGeom prst="rect">
            <a:avLst/>
          </a:prstGeom>
        </p:spPr>
      </p:pic>
      <p:sp>
        <p:nvSpPr>
          <p:cNvPr id="14" name="Text Placeholder 5"/>
          <p:cNvSpPr txBox="1">
            <a:spLocks/>
          </p:cNvSpPr>
          <p:nvPr/>
        </p:nvSpPr>
        <p:spPr>
          <a:xfrm>
            <a:off x="6385631" y="352568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7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103917" y="3768207"/>
            <a:ext cx="281714" cy="243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9726"/>
          <a:stretch/>
        </p:blipFill>
        <p:spPr>
          <a:xfrm>
            <a:off x="81527" y="6226097"/>
            <a:ext cx="6647935" cy="2956004"/>
          </a:xfrm>
          <a:prstGeom prst="rect">
            <a:avLst/>
          </a:prstGeom>
        </p:spPr>
      </p:pic>
      <p:sp>
        <p:nvSpPr>
          <p:cNvPr id="22" name="Text Placeholder 3"/>
          <p:cNvSpPr txBox="1">
            <a:spLocks/>
          </p:cNvSpPr>
          <p:nvPr/>
        </p:nvSpPr>
        <p:spPr>
          <a:xfrm>
            <a:off x="90191" y="8205701"/>
            <a:ext cx="5396209" cy="985121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cxnSp>
        <p:nvCxnSpPr>
          <p:cNvPr id="24" name="Straight Connector 23"/>
          <p:cNvCxnSpPr/>
          <p:nvPr/>
        </p:nvCxnSpPr>
        <p:spPr>
          <a:xfrm>
            <a:off x="1210962" y="6830486"/>
            <a:ext cx="413615" cy="0"/>
          </a:xfrm>
          <a:prstGeom prst="line">
            <a:avLst/>
          </a:prstGeom>
          <a:ln w="38100">
            <a:solidFill>
              <a:srgbClr val="C848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548378" y="6845368"/>
            <a:ext cx="1391672" cy="2028813"/>
          </a:xfrm>
          <a:prstGeom prst="straightConnector1">
            <a:avLst/>
          </a:prstGeom>
          <a:ln>
            <a:solidFill>
              <a:srgbClr val="C8480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33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1690216"/>
            <a:ext cx="5798999" cy="1246495"/>
          </a:xfrm>
        </p:spPr>
        <p:txBody>
          <a:bodyPr/>
          <a:lstStyle/>
          <a:p>
            <a:r>
              <a:rPr lang="sv-SE" b="1" dirty="0"/>
              <a:t>Handhavande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raden för resultatet som ska rättas: Klicka på </a:t>
            </a:r>
            <a:r>
              <a:rPr lang="sv-SE" b="1" dirty="0"/>
              <a:t>Välj → Rätta</a:t>
            </a:r>
            <a:r>
              <a:rPr lang="sv-SE" dirty="0"/>
              <a:t> </a:t>
            </a:r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dialogrutan: skriv in de </a:t>
            </a:r>
            <a:r>
              <a:rPr lang="sv-SE" b="1" dirty="0"/>
              <a:t>korrekta uppgifterna </a:t>
            </a:r>
            <a:r>
              <a:rPr lang="sv-SE" dirty="0"/>
              <a:t>för resultatet. </a:t>
            </a:r>
            <a:br>
              <a:rPr lang="sv-SE" dirty="0"/>
            </a:br>
            <a:br>
              <a:rPr lang="sv-SE" sz="300" dirty="0"/>
            </a:br>
            <a:r>
              <a:rPr lang="sv-SE" b="1" i="1" dirty="0"/>
              <a:t>Om </a:t>
            </a:r>
            <a:r>
              <a:rPr lang="sv-SE" i="1" dirty="0"/>
              <a:t>resultatet redan har använts som grund för ett tillgodoräknande eller ingår i ett examensbevis visas en varningsruta. Det är möjligt att utföra rätningen ändå.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Spara </a:t>
            </a:r>
            <a:r>
              <a:rPr lang="sv-SE" dirty="0"/>
              <a:t>(kortkommando: Ctrl + S)</a:t>
            </a:r>
            <a:endParaRPr lang="sv-SE" b="1" dirty="0"/>
          </a:p>
          <a:p>
            <a:r>
              <a:rPr lang="sv-SE" dirty="0"/>
              <a:t>Rättningen sparas.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Rätta Annat resultat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A5331A-7B05-A339-163C-2B1AEEB742EC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8"/>
            <a:ext cx="6857999" cy="792281"/>
          </a:xfrm>
        </p:spPr>
        <p:txBody>
          <a:bodyPr/>
          <a:lstStyle/>
          <a:p>
            <a:r>
              <a:rPr lang="sv-SE" dirty="0"/>
              <a:t>Har något skrivits in fel kan resultatet rättas. Detta kräver speciell behörighet i systemet, om du inte har behörighet för att göra rättningen är valet inte tillgängligt för dig.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9BBD4751-B039-4BCE-BF0F-DBCB9EB0D7EF}" type="slidenum">
              <a:rPr lang="sv-SE" smtClean="0"/>
              <a:pPr algn="r"/>
              <a:t>4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"/>
          <a:stretch/>
        </p:blipFill>
        <p:spPr>
          <a:xfrm>
            <a:off x="90191" y="2341663"/>
            <a:ext cx="6677619" cy="2299613"/>
          </a:xfrm>
          <a:prstGeom prst="rect">
            <a:avLst/>
          </a:prstGeom>
        </p:spPr>
      </p:pic>
      <p:sp>
        <p:nvSpPr>
          <p:cNvPr id="13" name="Text Placeholder 5"/>
          <p:cNvSpPr txBox="1">
            <a:spLocks/>
          </p:cNvSpPr>
          <p:nvPr/>
        </p:nvSpPr>
        <p:spPr>
          <a:xfrm>
            <a:off x="6448753" y="327386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6013450" y="3395123"/>
            <a:ext cx="435303" cy="12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50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6895</TotalTime>
  <Words>561</Words>
  <Application>Microsoft Office PowerPoint</Application>
  <PresentationFormat>A4 (210 x 297 mm)</PresentationFormat>
  <Paragraphs>68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PowerPoint-presentation</vt:lpstr>
      <vt:lpstr>Skapa Annat resultat (forts.)</vt:lpstr>
      <vt:lpstr>Skapa Annat resultat (forts.)</vt:lpstr>
      <vt:lpstr>Rätta Annat resultat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Guide_Ladok_Andra resultat</dc:title>
  <dc:creator>Klara Nordström</dc:creator>
  <cp:lastModifiedBy>Klara Nordström</cp:lastModifiedBy>
  <cp:revision>371</cp:revision>
  <dcterms:created xsi:type="dcterms:W3CDTF">2018-06-20T10:52:41Z</dcterms:created>
  <dcterms:modified xsi:type="dcterms:W3CDTF">2023-05-30T07:48:04Z</dcterms:modified>
</cp:coreProperties>
</file>