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7" r:id="rId4"/>
    <p:sldId id="258" r:id="rId5"/>
    <p:sldId id="261" r:id="rId6"/>
    <p:sldId id="259" r:id="rId7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C8480E"/>
    <a:srgbClr val="FFFFFF"/>
    <a:srgbClr val="D9D9D9"/>
    <a:srgbClr val="A6A6A6"/>
    <a:srgbClr val="EEFF15"/>
    <a:srgbClr val="FFFF66"/>
    <a:srgbClr val="FFFF00"/>
    <a:srgbClr val="86C35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59" autoAdjust="0"/>
    <p:restoredTop sz="96830" autoAdjust="0"/>
  </p:normalViewPr>
  <p:slideViewPr>
    <p:cSldViewPr snapToGrid="0">
      <p:cViewPr varScale="1">
        <p:scale>
          <a:sx n="90" d="100"/>
          <a:sy n="90" d="100"/>
        </p:scale>
        <p:origin x="3276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878814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>
          <a:xfrm>
            <a:off x="5214366" y="9583448"/>
            <a:ext cx="1543050" cy="352016"/>
          </a:xfrm>
        </p:spPr>
        <p:txBody>
          <a:bodyPr/>
          <a:lstStyle>
            <a:lvl1pPr algn="r">
              <a:defRPr/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26">
            <a:extLst>
              <a:ext uri="{FF2B5EF4-FFF2-40B4-BE49-F238E27FC236}">
                <a16:creationId xmlns:a16="http://schemas.microsoft.com/office/drawing/2014/main" id="{601208D9-56E5-962D-E99F-D0418077D50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272837" y="2033511"/>
            <a:ext cx="1468814" cy="377402"/>
          </a:xfrm>
          <a:prstGeom prst="rect">
            <a:avLst/>
          </a:prstGeom>
          <a:solidFill>
            <a:schemeClr val="bg1">
              <a:lumMod val="75000"/>
              <a:alpha val="23922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90000" tIns="36000" rIns="90000" bIns="36000" anchor="ctr">
            <a:noAutofit/>
          </a:bodyPr>
          <a:lstStyle>
            <a:lvl1pPr marL="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lang="sv-SE"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100" dirty="0"/>
              <a:t>OBS! om ngt.</a:t>
            </a:r>
            <a:endParaRPr lang="sv-SE" sz="1100" b="1" dirty="0"/>
          </a:p>
        </p:txBody>
      </p:sp>
      <p:sp>
        <p:nvSpPr>
          <p:cNvPr id="8" name="Platshållare för text 17">
            <a:extLst>
              <a:ext uri="{FF2B5EF4-FFF2-40B4-BE49-F238E27FC236}">
                <a16:creationId xmlns:a16="http://schemas.microsoft.com/office/drawing/2014/main" id="{9FC44F33-AC45-6C28-F664-B0E8B944034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79551" y="1485382"/>
            <a:ext cx="1562100" cy="3774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 wrap="square" lIns="90000" tIns="36000" rIns="90000" bIns="36000" anchor="ctr">
            <a:spAutoFit/>
          </a:bodyPr>
          <a:lstStyle>
            <a:lvl1pPr marL="0" indent="0">
              <a:buNone/>
              <a:defRPr lang="sv-SE" sz="1100" b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sv-SE" sz="1100" smtClean="0"/>
            </a:lvl2pPr>
            <a:lvl3pPr>
              <a:defRPr lang="sv-SE" sz="1100" smtClean="0"/>
            </a:lvl3pPr>
            <a:lvl4pPr>
              <a:defRPr lang="sv-SE" sz="1100" smtClean="0"/>
            </a:lvl4pPr>
            <a:lvl5pPr>
              <a:defRPr lang="sv-SE"/>
            </a:lvl5pPr>
          </a:lstStyle>
          <a:p>
            <a:pPr marL="171450" lvl="0" indent="-171450" algn="ctr"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Ruta för att beskriva ngt, t.ex. i en bild</a:t>
            </a:r>
          </a:p>
        </p:txBody>
      </p:sp>
      <p:sp>
        <p:nvSpPr>
          <p:cNvPr id="9" name="Platshållare för text 17">
            <a:extLst>
              <a:ext uri="{FF2B5EF4-FFF2-40B4-BE49-F238E27FC236}">
                <a16:creationId xmlns:a16="http://schemas.microsoft.com/office/drawing/2014/main" id="{5971588F-CB29-333C-7180-19E0D4BB6AD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179551" y="1072134"/>
            <a:ext cx="281079" cy="2425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>
              <a:buNone/>
              <a:defRPr lang="sv-SE" sz="11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lvl="0" indent="-171450" algn="ctr">
              <a:spcBef>
                <a:spcPts val="0"/>
              </a:spcBef>
            </a:pPr>
            <a:r>
              <a:rPr lang="sv-SE" dirty="0"/>
              <a:t>x</a:t>
            </a:r>
          </a:p>
        </p:txBody>
      </p:sp>
      <p:sp>
        <p:nvSpPr>
          <p:cNvPr id="10" name="Platshållare för text 17">
            <a:extLst>
              <a:ext uri="{FF2B5EF4-FFF2-40B4-BE49-F238E27FC236}">
                <a16:creationId xmlns:a16="http://schemas.microsoft.com/office/drawing/2014/main" id="{96DAC123-DAC3-690E-DCD9-EDAF8092CB5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638137" y="1072134"/>
            <a:ext cx="281079" cy="2425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>
              <a:buNone/>
              <a:defRPr lang="sv-SE" sz="11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lvl="0" indent="-171450" algn="ctr">
              <a:spcBef>
                <a:spcPts val="0"/>
              </a:spcBef>
            </a:pPr>
            <a:r>
              <a:rPr lang="sv-SE" dirty="0"/>
              <a:t>x</a:t>
            </a:r>
          </a:p>
        </p:txBody>
      </p:sp>
      <p:sp>
        <p:nvSpPr>
          <p:cNvPr id="11" name="Platshållare för text 19">
            <a:extLst>
              <a:ext uri="{FF2B5EF4-FFF2-40B4-BE49-F238E27FC236}">
                <a16:creationId xmlns:a16="http://schemas.microsoft.com/office/drawing/2014/main" id="{00C932E1-A9C8-DECF-00DC-CEF2C522F4E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79551" y="1939911"/>
            <a:ext cx="187200" cy="187200"/>
          </a:xfrm>
          <a:prstGeom prst="ellipse">
            <a:avLst/>
          </a:prstGeom>
          <a:solidFill>
            <a:srgbClr val="C00000"/>
          </a:solidFill>
          <a:ln>
            <a:solidFill>
              <a:srgbClr val="9E0000"/>
            </a:solidFill>
          </a:ln>
        </p:spPr>
        <p:txBody>
          <a:bodyPr lIns="0" tIns="0" rIns="0" bIns="0" anchor="ctr"/>
          <a:lstStyle>
            <a:lvl1pPr marL="0" indent="0" algn="ctr"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text 26">
            <a:extLst>
              <a:ext uri="{FF2B5EF4-FFF2-40B4-BE49-F238E27FC236}">
                <a16:creationId xmlns:a16="http://schemas.microsoft.com/office/drawing/2014/main" id="{5961CD25-0D93-913C-83E0-2A20AC3E540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272837" y="2033511"/>
            <a:ext cx="1468814" cy="377402"/>
          </a:xfrm>
          <a:prstGeom prst="rect">
            <a:avLst/>
          </a:prstGeom>
          <a:solidFill>
            <a:schemeClr val="bg1">
              <a:lumMod val="75000"/>
              <a:alpha val="23922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txBody>
          <a:bodyPr wrap="square" lIns="90000" tIns="36000" rIns="90000" bIns="36000" anchor="ctr">
            <a:noAutofit/>
          </a:bodyPr>
          <a:lstStyle>
            <a:lvl1pPr marL="0" indent="0" algn="l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lang="sv-SE" sz="110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lang="sv-SE"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100" dirty="0"/>
              <a:t>OBS! om ngt.</a:t>
            </a:r>
            <a:endParaRPr lang="sv-SE" sz="1100" b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1779116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30118"/>
          </a:xfrm>
          <a:prstGeom prst="rect">
            <a:avLst/>
          </a:prstGeom>
          <a:solidFill>
            <a:srgbClr val="90C86E"/>
          </a:solidFill>
          <a:ln w="6350">
            <a:noFill/>
          </a:ln>
        </p:spPr>
        <p:txBody>
          <a:bodyPr lIns="216000" tIns="216000" rIns="144000" bIns="216000" anchor="t">
            <a:spAutoFit/>
          </a:bodyPr>
          <a:lstStyle>
            <a:lvl1pPr>
              <a:defRPr lang="en-US" sz="14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>
          <a:xfrm>
            <a:off x="5189975" y="9583448"/>
            <a:ext cx="1543050" cy="352016"/>
          </a:xfrm>
        </p:spPr>
        <p:txBody>
          <a:bodyPr/>
          <a:lstStyle>
            <a:lvl1pPr algn="r">
              <a:defRPr/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1" hasCustomPrompt="1"/>
          </p:nvPr>
        </p:nvSpPr>
        <p:spPr>
          <a:xfrm>
            <a:off x="1" y="630119"/>
            <a:ext cx="6857999" cy="605496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noFill/>
          </a:ln>
        </p:spPr>
        <p:txBody>
          <a:bodyPr lIns="396000" tIns="216000" rIns="720000" bIns="216000" anchor="t">
            <a:spAutoFit/>
          </a:bodyPr>
          <a:lstStyle>
            <a:lvl1pPr marL="0" indent="0"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marL="0" lvl="0">
              <a:lnSpc>
                <a:spcPct val="100000"/>
              </a:lnSpc>
              <a:spcBef>
                <a:spcPts val="600"/>
              </a:spcBef>
            </a:pPr>
            <a:r>
              <a:rPr lang="sv-SE" noProof="0" dirty="0"/>
              <a:t>Ev. beskrivning av nytt kapitel</a:t>
            </a:r>
          </a:p>
        </p:txBody>
      </p:sp>
      <p:sp>
        <p:nvSpPr>
          <p:cNvPr id="6" name="Platshållare för text 17">
            <a:extLst>
              <a:ext uri="{FF2B5EF4-FFF2-40B4-BE49-F238E27FC236}">
                <a16:creationId xmlns:a16="http://schemas.microsoft.com/office/drawing/2014/main" id="{BA034197-7268-C641-E97A-8BB86AEC0D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79551" y="1475567"/>
            <a:ext cx="1562100" cy="3970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txBody>
          <a:bodyPr wrap="square" anchor="ctr">
            <a:spAutoFit/>
          </a:bodyPr>
          <a:lstStyle>
            <a:lvl1pPr marL="0" indent="0">
              <a:buNone/>
              <a:defRPr lang="sv-SE" sz="1100" b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sv-SE" sz="1100" smtClean="0"/>
            </a:lvl2pPr>
            <a:lvl3pPr>
              <a:defRPr lang="sv-SE" sz="1100" smtClean="0"/>
            </a:lvl3pPr>
            <a:lvl4pPr>
              <a:defRPr lang="sv-SE" sz="1100" smtClean="0"/>
            </a:lvl4pPr>
            <a:lvl5pPr>
              <a:defRPr lang="sv-SE"/>
            </a:lvl5pPr>
          </a:lstStyle>
          <a:p>
            <a:pPr marL="171450" lvl="0" indent="-171450" algn="ctr">
              <a:spcBef>
                <a:spcPts val="0"/>
              </a:spcBef>
              <a:spcAft>
                <a:spcPts val="600"/>
              </a:spcAft>
            </a:pPr>
            <a:r>
              <a:rPr lang="sv-SE" dirty="0"/>
              <a:t>Ruta för att beskriva ngt, t.ex. i en bild</a:t>
            </a:r>
          </a:p>
        </p:txBody>
      </p:sp>
      <p:sp>
        <p:nvSpPr>
          <p:cNvPr id="8" name="Platshållare för text 17">
            <a:extLst>
              <a:ext uri="{FF2B5EF4-FFF2-40B4-BE49-F238E27FC236}">
                <a16:creationId xmlns:a16="http://schemas.microsoft.com/office/drawing/2014/main" id="{B0E13350-A1A0-A009-FDA5-DCB84C25CAE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179551" y="1072134"/>
            <a:ext cx="281079" cy="2425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>
              <a:buNone/>
              <a:defRPr lang="sv-SE" sz="11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lvl="0" indent="-171450" algn="ctr">
              <a:spcBef>
                <a:spcPts val="0"/>
              </a:spcBef>
            </a:pPr>
            <a:r>
              <a:rPr lang="sv-SE" dirty="0"/>
              <a:t>x</a:t>
            </a:r>
          </a:p>
        </p:txBody>
      </p:sp>
      <p:sp>
        <p:nvSpPr>
          <p:cNvPr id="10" name="Platshållare för text 17">
            <a:extLst>
              <a:ext uri="{FF2B5EF4-FFF2-40B4-BE49-F238E27FC236}">
                <a16:creationId xmlns:a16="http://schemas.microsoft.com/office/drawing/2014/main" id="{B5000FEF-42B9-67D1-9E2B-0514F295F58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638137" y="1072134"/>
            <a:ext cx="281079" cy="2425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>
              <a:buNone/>
              <a:defRPr lang="sv-SE" sz="11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71450" lvl="0" indent="-171450" algn="ctr">
              <a:spcBef>
                <a:spcPts val="0"/>
              </a:spcBef>
            </a:pPr>
            <a:r>
              <a:rPr lang="sv-SE" dirty="0"/>
              <a:t>x</a:t>
            </a:r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DD39C32B-39E2-72D7-2558-DF71712EA7C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79551" y="1939911"/>
            <a:ext cx="187200" cy="187200"/>
          </a:xfrm>
          <a:prstGeom prst="ellipse">
            <a:avLst/>
          </a:prstGeom>
          <a:solidFill>
            <a:srgbClr val="C00000"/>
          </a:solidFill>
          <a:ln>
            <a:solidFill>
              <a:srgbClr val="9E0000"/>
            </a:solidFill>
          </a:ln>
        </p:spPr>
        <p:txBody>
          <a:bodyPr lIns="0" tIns="0" rIns="0" bIns="0" anchor="ctr"/>
          <a:lstStyle>
            <a:lvl1pPr marL="0" indent="0" algn="ctr"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139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527" y="9583448"/>
            <a:ext cx="1543050" cy="352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mrex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2023-08-28</a:t>
            </a:r>
            <a:br>
              <a:rPr lang="sv-SE" sz="1100" b="0" dirty="0"/>
            </a:br>
            <a:r>
              <a:rPr lang="sv-SE" sz="1100" b="0" dirty="0"/>
              <a:t>Version av Ladok vid senaste uppdatering: 2.25.0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-13809"/>
            <a:ext cx="6858000" cy="1850038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>
                <a:solidFill>
                  <a:schemeClr val="tx1"/>
                </a:solidFill>
              </a:rPr>
              <a:t>Annan merit</a:t>
            </a:r>
            <a:endParaRPr lang="sv-SE" sz="1800" b="0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75762"/>
              </p:ext>
            </p:extLst>
          </p:nvPr>
        </p:nvGraphicFramePr>
        <p:xfrm>
          <a:off x="487548" y="4992951"/>
          <a:ext cx="5975035" cy="1427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81911">
                  <a:extLst>
                    <a:ext uri="{9D8B030D-6E8A-4147-A177-3AD203B41FA5}">
                      <a16:colId xmlns:a16="http://schemas.microsoft.com/office/drawing/2014/main" val="3254201021"/>
                    </a:ext>
                  </a:extLst>
                </a:gridCol>
                <a:gridCol w="593124">
                  <a:extLst>
                    <a:ext uri="{9D8B030D-6E8A-4147-A177-3AD203B41FA5}">
                      <a16:colId xmlns:a16="http://schemas.microsoft.com/office/drawing/2014/main" val="1966758527"/>
                    </a:ext>
                  </a:extLst>
                </a:gridCol>
              </a:tblGrid>
              <a:tr h="258119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Innehåll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  <a:endParaRPr lang="sv-SE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477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375365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 action="ppaction://hlinksldjump"/>
                        </a:rPr>
                        <a:t>Skapa Annan merit</a:t>
                      </a:r>
                      <a:endParaRPr lang="sv-SE" sz="11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111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 action="ppaction://hlinksldjump"/>
                        </a:rPr>
                        <a:t>Rätta Annan merit</a:t>
                      </a:r>
                      <a:endParaRPr lang="sv-SE" sz="11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10123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 action="ppaction://hlinksldjump"/>
                        </a:rPr>
                        <a:t>Utländska meriter som studenter importerar själv</a:t>
                      </a:r>
                      <a:endParaRPr lang="sv-SE" sz="11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931813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 action="ppaction://hlinksldjump"/>
                        </a:rPr>
                        <a:t>Tillåt Annan merit i examen</a:t>
                      </a:r>
                      <a:endParaRPr lang="sv-SE" sz="11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745252"/>
                  </a:ext>
                </a:extLst>
              </a:tr>
            </a:tbl>
          </a:graphicData>
        </a:graphic>
      </p:graphicFrame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F7D2A263-C284-71FF-481D-27D660432634}"/>
              </a:ext>
            </a:extLst>
          </p:cNvPr>
          <p:cNvSpPr txBox="1">
            <a:spLocks/>
          </p:cNvSpPr>
          <p:nvPr/>
        </p:nvSpPr>
        <p:spPr>
          <a:xfrm>
            <a:off x="-19050" y="1731553"/>
            <a:ext cx="6889242" cy="2880071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lIns="360000" tIns="216000" rIns="720000" bIns="216000" anchor="t">
            <a:noAutofit/>
          </a:bodyPr>
          <a:lstStyle>
            <a:lvl1pPr indent="0" defTabSz="6858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sv-SE" dirty="0"/>
              <a:t>Annan merit kan användas för att dokumentera resultat eller aktiviteter som inte är resultat på kurs inom studieordning som hanteras i Ladok. Det kan till exempel vara resultat från studier utomlands eller arbetslivserfarenhet.</a:t>
            </a:r>
            <a:br>
              <a:rPr lang="sv-SE" dirty="0"/>
            </a:br>
            <a:endParaRPr lang="sv-SE" dirty="0"/>
          </a:p>
          <a:p>
            <a:r>
              <a:rPr lang="sv-SE" b="1" dirty="0"/>
              <a:t>Tillgodoräknande och examen</a:t>
            </a:r>
          </a:p>
          <a:p>
            <a:r>
              <a:rPr lang="sv-SE" dirty="0"/>
              <a:t>Annan merit kan användas som grund för ett tillgodoräknande. Om lärosätet tillåter kan meriten kan även användas direkt i examen, då krävs </a:t>
            </a:r>
            <a:r>
              <a:rPr lang="sv-SE" dirty="0">
                <a:hlinkClick r:id="rId7" action="ppaction://hlinksldjump"/>
              </a:rPr>
              <a:t>speciell hantering</a:t>
            </a:r>
            <a:r>
              <a:rPr lang="sv-SE" dirty="0"/>
              <a:t>. </a:t>
            </a:r>
            <a:br>
              <a:rPr lang="sv-SE" dirty="0"/>
            </a:br>
            <a:endParaRPr lang="sv-SE" dirty="0"/>
          </a:p>
          <a:p>
            <a:r>
              <a:rPr lang="sv-SE" b="1" dirty="0"/>
              <a:t>Se Annan merit</a:t>
            </a:r>
          </a:p>
          <a:p>
            <a:r>
              <a:rPr lang="sv-SE" dirty="0"/>
              <a:t>Annan merit visas under fliken ”Studentuppgifter” i studentvyn för personal i Ladok. </a:t>
            </a:r>
          </a:p>
          <a:p>
            <a:r>
              <a:rPr lang="sv-SE" dirty="0"/>
              <a:t>Annan merit syns inte i Ladok för studenter eller på intyg (dock: om meriten används som grund i ett tillgodoräknande så syns information om meriten på intyg där tillgodoräknandet ingår).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4AFFFFE-4C3C-6A1D-9E93-5D54B218F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455"/>
          <a:stretch/>
        </p:blipFill>
        <p:spPr>
          <a:xfrm>
            <a:off x="-1" y="2049609"/>
            <a:ext cx="6858000" cy="1816133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</p:spPr>
        <p:txBody>
          <a:bodyPr/>
          <a:lstStyle/>
          <a:p>
            <a:r>
              <a:rPr lang="sv-SE" b="1" dirty="0"/>
              <a:t>Handhavande</a:t>
            </a:r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Sök </a:t>
            </a:r>
            <a:r>
              <a:rPr lang="sv-SE" dirty="0"/>
              <a:t>fram studenten och välj fliken </a:t>
            </a:r>
            <a:r>
              <a:rPr lang="sv-SE" b="1" dirty="0"/>
              <a:t>Studentuppgifter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menyn till vänster: välj </a:t>
            </a:r>
            <a:r>
              <a:rPr lang="sv-SE" b="1" dirty="0"/>
              <a:t>Andra meriter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Ny annan merit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Annan merit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2</a:t>
            </a:fld>
            <a:endParaRPr lang="sv-SE"/>
          </a:p>
        </p:txBody>
      </p:sp>
      <p:sp>
        <p:nvSpPr>
          <p:cNvPr id="13" name="Text Placeholder 6"/>
          <p:cNvSpPr txBox="1">
            <a:spLocks/>
          </p:cNvSpPr>
          <p:nvPr/>
        </p:nvSpPr>
        <p:spPr>
          <a:xfrm>
            <a:off x="4725888" y="208798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1</a:t>
            </a:r>
            <a:endParaRPr lang="sv-SE" dirty="0"/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853052" y="3370820"/>
            <a:ext cx="301727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2</a:t>
            </a:r>
            <a:endParaRPr lang="sv-SE" dirty="0"/>
          </a:p>
        </p:txBody>
      </p:sp>
      <p:sp>
        <p:nvSpPr>
          <p:cNvPr id="15" name="Text Placeholder 6"/>
          <p:cNvSpPr txBox="1">
            <a:spLocks/>
          </p:cNvSpPr>
          <p:nvPr/>
        </p:nvSpPr>
        <p:spPr>
          <a:xfrm>
            <a:off x="3069277" y="2600892"/>
            <a:ext cx="264473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461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95" y="3046801"/>
            <a:ext cx="5485322" cy="6139463"/>
          </a:xfrm>
          <a:prstGeom prst="rect">
            <a:avLst/>
          </a:prstGeom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2146742"/>
          </a:xfrm>
        </p:spPr>
        <p:txBody>
          <a:bodyPr/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4"/>
            </a:pPr>
            <a:r>
              <a:rPr lang="sv-SE" dirty="0"/>
              <a:t>Ange information om meriten i dialogrutan</a:t>
            </a:r>
            <a:br>
              <a:rPr lang="sv-SE" dirty="0"/>
            </a:br>
            <a:r>
              <a:rPr lang="sv-SE" i="1" dirty="0"/>
              <a:t>Fält markerade med </a:t>
            </a:r>
            <a:r>
              <a:rPr lang="sv-SE" i="1" dirty="0">
                <a:solidFill>
                  <a:srgbClr val="FF0000"/>
                </a:solidFill>
              </a:rPr>
              <a:t>*</a:t>
            </a:r>
            <a:r>
              <a:rPr lang="sv-SE" i="1" dirty="0"/>
              <a:t> är obligatoriska att fylla i.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Ursprung </a:t>
            </a:r>
            <a:r>
              <a:rPr lang="sv-SE" dirty="0"/>
              <a:t>kan utgöras av tre alternativ: </a:t>
            </a:r>
          </a:p>
          <a:p>
            <a:pPr marL="914400" lvl="2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Extern part: Välj lärosäte eller andra organisationer genom att söka fram dem i den utfällbara listan. Det är möjligt att söka på kod, benämning (engelsk- eller originalbenämning) och land.</a:t>
            </a:r>
          </a:p>
          <a:p>
            <a:pPr marL="914400" lvl="2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Annat ursprung: Om ursprunget inte finns bland de externa parterna kan ursprung anges i fritext</a:t>
            </a:r>
          </a:p>
          <a:p>
            <a:pPr marL="914400" lvl="2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Eget lärosäte: Används för delkurser/moduler från det egna lärosätet som inte finns i Ladok.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 startAt="4"/>
            </a:pPr>
            <a:r>
              <a:rPr lang="sv-SE" dirty="0"/>
              <a:t>Klicka på </a:t>
            </a:r>
            <a:r>
              <a:rPr lang="sv-SE" b="1" dirty="0"/>
              <a:t>Spara </a:t>
            </a:r>
            <a:r>
              <a:rPr lang="sv-SE" dirty="0"/>
              <a:t>(Kortkommando: Ctrl + S)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Annan merit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3</a:t>
            </a:fld>
            <a:endParaRPr lang="sv-SE"/>
          </a:p>
        </p:txBody>
      </p:sp>
      <p:sp>
        <p:nvSpPr>
          <p:cNvPr id="13" name="Right Brace 12"/>
          <p:cNvSpPr/>
          <p:nvPr/>
        </p:nvSpPr>
        <p:spPr>
          <a:xfrm>
            <a:off x="5562760" y="3423555"/>
            <a:ext cx="270878" cy="5088237"/>
          </a:xfrm>
          <a:prstGeom prst="rightBrace">
            <a:avLst>
              <a:gd name="adj1" fmla="val 79762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47538216-BE3A-A104-C6D7-14213BCCAEE3}"/>
              </a:ext>
            </a:extLst>
          </p:cNvPr>
          <p:cNvSpPr txBox="1">
            <a:spLocks/>
          </p:cNvSpPr>
          <p:nvPr/>
        </p:nvSpPr>
        <p:spPr>
          <a:xfrm>
            <a:off x="5833638" y="5826286"/>
            <a:ext cx="301727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B85E04A1-D413-0A19-FA21-D05ACA29C248}"/>
              </a:ext>
            </a:extLst>
          </p:cNvPr>
          <p:cNvSpPr txBox="1">
            <a:spLocks/>
          </p:cNvSpPr>
          <p:nvPr/>
        </p:nvSpPr>
        <p:spPr>
          <a:xfrm>
            <a:off x="6050902" y="8863992"/>
            <a:ext cx="301727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7664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3" y="7119045"/>
            <a:ext cx="6728254" cy="180628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585049"/>
          </a:xfrm>
        </p:spPr>
        <p:txBody>
          <a:bodyPr/>
          <a:lstStyle/>
          <a:p>
            <a:pPr marL="228600" indent="-228600">
              <a:buFont typeface="+mj-lt"/>
              <a:buAutoNum type="arabicPeriod" startAt="6"/>
            </a:pPr>
            <a:r>
              <a:rPr lang="sv-SE" dirty="0"/>
              <a:t>Dialogrutan stängs och meriten sparas som utkast. Du kan fortfarande ändra eller lägga till mer information om meriten nu.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dirty="0"/>
              <a:t>Klicka på </a:t>
            </a:r>
            <a:r>
              <a:rPr lang="sv-SE" b="1" dirty="0"/>
              <a:t>Välj → Vidimera. </a:t>
            </a:r>
            <a:r>
              <a:rPr lang="sv-SE" dirty="0"/>
              <a:t>I och med detta bekräftar du i Ladok att informationen som lagts in stämmer.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dirty="0"/>
              <a:t>Klicka </a:t>
            </a:r>
            <a:r>
              <a:rPr lang="sv-SE" b="1" dirty="0"/>
              <a:t>Spara </a:t>
            </a:r>
            <a:r>
              <a:rPr lang="sv-SE" dirty="0"/>
              <a:t>för att bekräfta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sv-SE" i="1" dirty="0"/>
              <a:t>Eventuellt </a:t>
            </a:r>
            <a:r>
              <a:rPr lang="sv-SE" dirty="0"/>
              <a:t>kan du behöva logga in i Ladok igen för att bekräfta din identitet</a:t>
            </a:r>
            <a:endParaRPr lang="sv-SE" i="1" dirty="0"/>
          </a:p>
          <a:p>
            <a:r>
              <a:rPr lang="sv-SE" dirty="0"/>
              <a:t>När meriten är vidimerad kan den användas som grund i ett tillgodoräknande.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Annan merit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4</a:t>
            </a:fld>
            <a:endParaRPr lang="sv-SE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3" y="2450939"/>
            <a:ext cx="6728254" cy="1847201"/>
          </a:xfrm>
          <a:prstGeom prst="rect">
            <a:avLst/>
          </a:prstGeom>
        </p:spPr>
      </p:pic>
      <p:sp>
        <p:nvSpPr>
          <p:cNvPr id="24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5161027"/>
            <a:ext cx="5798999" cy="1800493"/>
          </a:xfrm>
        </p:spPr>
        <p:txBody>
          <a:bodyPr/>
          <a:lstStyle/>
          <a:p>
            <a:r>
              <a:rPr lang="sv-SE" b="1" dirty="0"/>
              <a:t>Handhavande: Rätta Annan merit</a:t>
            </a:r>
          </a:p>
          <a:p>
            <a:r>
              <a:rPr lang="sv-SE" dirty="0"/>
              <a:t>Har något skrivits in fel kan den andra meriten rättas. Detta kräver speciell behörighet i systemet, om du inte har behörighet för att göra rättningen är valet inte tillgängligt för dig.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raden för meriten som ska rättas: Klicka på </a:t>
            </a:r>
            <a:r>
              <a:rPr lang="sv-SE" b="1" dirty="0"/>
              <a:t>Välj → Rätta</a:t>
            </a:r>
            <a:r>
              <a:rPr lang="sv-SE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dialogrutan: skriv in de </a:t>
            </a:r>
            <a:r>
              <a:rPr lang="sv-SE" b="1" dirty="0"/>
              <a:t>korrekta uppgifterna </a:t>
            </a:r>
            <a:r>
              <a:rPr lang="sv-SE" dirty="0"/>
              <a:t>för meriten. </a:t>
            </a:r>
            <a:br>
              <a:rPr lang="sv-SE" dirty="0"/>
            </a:br>
            <a:br>
              <a:rPr lang="sv-SE" sz="300" dirty="0"/>
            </a:br>
            <a:r>
              <a:rPr lang="sv-SE" b="1" i="1" dirty="0"/>
              <a:t>Om </a:t>
            </a:r>
            <a:r>
              <a:rPr lang="sv-SE" i="1" dirty="0"/>
              <a:t>meriten redan har använts som grund för ett tillgodoräknande eller ingår i ett examensbevis visas en varningsruta. Det är möjligt att utföra rättningen ändå.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Spara </a:t>
            </a:r>
            <a:r>
              <a:rPr lang="sv-SE" dirty="0"/>
              <a:t>(kortkommando: Ctrl + S)</a:t>
            </a:r>
            <a:endParaRPr lang="sv-SE" b="1" dirty="0"/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>
            <a:off x="6522848" y="802218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cxnSp>
        <p:nvCxnSpPr>
          <p:cNvPr id="34" name="Straight Arrow Connector 33"/>
          <p:cNvCxnSpPr>
            <a:stCxn id="32" idx="1"/>
          </p:cNvCxnSpPr>
          <p:nvPr/>
        </p:nvCxnSpPr>
        <p:spPr>
          <a:xfrm flipH="1">
            <a:off x="5915026" y="8143447"/>
            <a:ext cx="607822" cy="83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8340" y="4978027"/>
            <a:ext cx="64413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Placeholder 5"/>
          <p:cNvSpPr txBox="1">
            <a:spLocks/>
          </p:cNvSpPr>
          <p:nvPr/>
        </p:nvSpPr>
        <p:spPr>
          <a:xfrm>
            <a:off x="6514521" y="335500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7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232807" y="3597521"/>
            <a:ext cx="281714" cy="243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21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4145280"/>
            <a:ext cx="5798999" cy="3323987"/>
          </a:xfrm>
        </p:spPr>
        <p:txBody>
          <a:bodyPr/>
          <a:lstStyle/>
          <a:p>
            <a:r>
              <a:rPr lang="sv-SE" dirty="0"/>
              <a:t>Om studenten antas till lärosätet </a:t>
            </a:r>
            <a:r>
              <a:rPr lang="sv-SE" u="sng" dirty="0"/>
              <a:t>efter</a:t>
            </a:r>
            <a:r>
              <a:rPr lang="sv-SE" dirty="0"/>
              <a:t> de utländska meriterna hämtades till Ladok så behöver en handläggare manuellt välja att den utländska meriten ska användas på lärosätet. Gå in under </a:t>
            </a:r>
            <a:r>
              <a:rPr lang="sv-SE" b="1" dirty="0"/>
              <a:t>Studentuppgifter</a:t>
            </a:r>
            <a:r>
              <a:rPr lang="sv-SE" dirty="0"/>
              <a:t> → </a:t>
            </a:r>
            <a:r>
              <a:rPr lang="sv-SE" b="1" dirty="0"/>
              <a:t>Andra meriter </a:t>
            </a:r>
            <a:r>
              <a:rPr lang="sv-SE" dirty="0"/>
              <a:t>och välj i raden för meriten att den ska användas på lärosätet.</a:t>
            </a:r>
          </a:p>
          <a:p>
            <a:endParaRPr lang="sv-SE" u="sng" dirty="0"/>
          </a:p>
          <a:p>
            <a:endParaRPr lang="sv-SE" u="sng" dirty="0"/>
          </a:p>
          <a:p>
            <a:endParaRPr lang="sv-SE" u="sng" dirty="0"/>
          </a:p>
          <a:p>
            <a:endParaRPr lang="sv-SE" u="sng" dirty="0"/>
          </a:p>
          <a:p>
            <a:endParaRPr lang="sv-SE" u="sng" dirty="0"/>
          </a:p>
          <a:p>
            <a:endParaRPr lang="sv-SE" u="sng" dirty="0"/>
          </a:p>
          <a:p>
            <a:endParaRPr lang="sv-SE" u="sng" dirty="0"/>
          </a:p>
          <a:p>
            <a:r>
              <a:rPr lang="sv-SE" b="1" dirty="0"/>
              <a:t>Fel i de utländska meriterna</a:t>
            </a:r>
          </a:p>
          <a:p>
            <a:r>
              <a:rPr lang="sv-SE" dirty="0"/>
              <a:t>Om något fel skulle uppstå som gör att de utländska meriterna inte kan läggas in som en annan merit så visas det i fliken ”Nationell översikt” för respektive student. En varningstriangel visas då. Klicka på den för att se mer information.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Utländska meriter som studenter importerar själv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5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C1067A8-96E2-9892-9C1B-4C3F9C3F33BC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3171654"/>
          </a:xfrm>
        </p:spPr>
        <p:txBody>
          <a:bodyPr/>
          <a:lstStyle/>
          <a:p>
            <a:r>
              <a:rPr lang="sv-SE" dirty="0"/>
              <a:t>På vissa lärosäten kan studenter kan själv importera sina utländska meriter till Ladok. Det görs via tjänsten </a:t>
            </a:r>
            <a:r>
              <a:rPr lang="sv-SE" dirty="0" err="1"/>
              <a:t>Emrex</a:t>
            </a:r>
            <a:r>
              <a:rPr lang="sv-SE" dirty="0"/>
              <a:t> (lista över vilka utländska universitet som använder tjänsten finns på: </a:t>
            </a:r>
            <a:r>
              <a:rPr lang="sv-SE" dirty="0">
                <a:hlinkClick r:id="rId2"/>
              </a:rPr>
              <a:t>https://emrex.eu/</a:t>
            </a:r>
            <a:r>
              <a:rPr lang="sv-SE" dirty="0"/>
              <a:t>). När dessa meriter hämtas till Ladok läggs de automatiskt in som Andra meriter. </a:t>
            </a:r>
          </a:p>
          <a:p>
            <a:r>
              <a:rPr lang="sv-SE" dirty="0"/>
              <a:t>I listan över Andra meriter markeras de meriterna med ”</a:t>
            </a:r>
            <a:r>
              <a:rPr lang="sv-SE" dirty="0" err="1"/>
              <a:t>Emrex</a:t>
            </a:r>
            <a:r>
              <a:rPr lang="sv-SE" dirty="0"/>
              <a:t>”. De går att använda på samma sätt som Andra meriter som skapats manuellt.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776" r="4354"/>
          <a:stretch/>
        </p:blipFill>
        <p:spPr>
          <a:xfrm>
            <a:off x="133896" y="1939911"/>
            <a:ext cx="6562553" cy="17670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18611" t="13430"/>
          <a:stretch/>
        </p:blipFill>
        <p:spPr>
          <a:xfrm>
            <a:off x="304918" y="4908460"/>
            <a:ext cx="5581650" cy="15033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918" y="7721622"/>
            <a:ext cx="4291796" cy="1654669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2865120" y="1758752"/>
            <a:ext cx="1313180" cy="911296"/>
          </a:xfrm>
          <a:custGeom>
            <a:avLst/>
            <a:gdLst>
              <a:gd name="connsiteX0" fmla="*/ 1725588 w 1725588"/>
              <a:gd name="connsiteY0" fmla="*/ 0 h 1606550"/>
              <a:gd name="connsiteX1" fmla="*/ 1382688 w 1725588"/>
              <a:gd name="connsiteY1" fmla="*/ 393700 h 1606550"/>
              <a:gd name="connsiteX2" fmla="*/ 214288 w 1725588"/>
              <a:gd name="connsiteY2" fmla="*/ 965200 h 1606550"/>
              <a:gd name="connsiteX3" fmla="*/ 4738 w 1725588"/>
              <a:gd name="connsiteY3" fmla="*/ 1606550 h 160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5588" h="1606550">
                <a:moveTo>
                  <a:pt x="1725588" y="0"/>
                </a:moveTo>
                <a:cubicBezTo>
                  <a:pt x="1680079" y="116416"/>
                  <a:pt x="1634571" y="232833"/>
                  <a:pt x="1382688" y="393700"/>
                </a:cubicBezTo>
                <a:cubicBezTo>
                  <a:pt x="1130805" y="554567"/>
                  <a:pt x="443946" y="763058"/>
                  <a:pt x="214288" y="965200"/>
                </a:cubicBezTo>
                <a:cubicBezTo>
                  <a:pt x="-15370" y="1167342"/>
                  <a:pt x="-6904" y="1509183"/>
                  <a:pt x="4738" y="160655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Freeform 15"/>
          <p:cNvSpPr/>
          <p:nvPr/>
        </p:nvSpPr>
        <p:spPr>
          <a:xfrm>
            <a:off x="2390775" y="4762398"/>
            <a:ext cx="3086100" cy="1219200"/>
          </a:xfrm>
          <a:custGeom>
            <a:avLst/>
            <a:gdLst>
              <a:gd name="connsiteX0" fmla="*/ 0 w 3214763"/>
              <a:gd name="connsiteY0" fmla="*/ 1167 h 1077492"/>
              <a:gd name="connsiteX1" fmla="*/ 2886075 w 3214763"/>
              <a:gd name="connsiteY1" fmla="*/ 172617 h 1077492"/>
              <a:gd name="connsiteX2" fmla="*/ 3200400 w 3214763"/>
              <a:gd name="connsiteY2" fmla="*/ 1077492 h 107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14763" h="1077492">
                <a:moveTo>
                  <a:pt x="0" y="1167"/>
                </a:moveTo>
                <a:cubicBezTo>
                  <a:pt x="1176337" y="-2802"/>
                  <a:pt x="2352675" y="-6770"/>
                  <a:pt x="2886075" y="172617"/>
                </a:cubicBezTo>
                <a:cubicBezTo>
                  <a:pt x="3419475" y="352004"/>
                  <a:pt x="3124200" y="937792"/>
                  <a:pt x="3200400" y="107749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96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Tillåt Annan merit i examen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6</a:t>
            </a:fld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2B5AD3-6FE6-0678-4058-ACDBD57AFE20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1" y="630119"/>
            <a:ext cx="6857999" cy="1148209"/>
          </a:xfrm>
        </p:spPr>
        <p:txBody>
          <a:bodyPr/>
          <a:lstStyle/>
          <a:p>
            <a:r>
              <a:rPr lang="sv-SE" dirty="0"/>
              <a:t>Om man på lärosätet gör bedömningen att t.ex. utländska resultat kan ingå i examen utan ett särskilt tillgodoräknandebeslut, är det möjligt att tillåta Andra meriter direkt i examen.</a:t>
            </a:r>
          </a:p>
          <a:p>
            <a:r>
              <a:rPr lang="sv-SE" dirty="0"/>
              <a:t>Det krävs speciell behörighet i Ladok för att kunna göra detta. Om du inte har behörighet för det så är valet inte tillgängligt för dig.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304918" y="2103096"/>
            <a:ext cx="5798999" cy="133882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Handhavande: tillåt Annan merit i examen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I raden för meriten: Klicka på </a:t>
            </a:r>
            <a:r>
              <a:rPr lang="sv-SE" b="1" dirty="0"/>
              <a:t>Välj → Tillåt i examen </a:t>
            </a:r>
            <a:r>
              <a:rPr lang="sv-SE" dirty="0"/>
              <a:t>respektive </a:t>
            </a:r>
            <a:r>
              <a:rPr lang="sv-SE" b="1" dirty="0"/>
              <a:t>Tillåt i gemensam examen. </a:t>
            </a:r>
            <a:endParaRPr lang="sv-SE" dirty="0"/>
          </a:p>
          <a:p>
            <a:pPr marL="228600" indent="-228600">
              <a:buFont typeface="+mj-lt"/>
              <a:buAutoNum type="arabicPeriod"/>
            </a:pPr>
            <a:r>
              <a:rPr lang="sv-SE" b="1" dirty="0"/>
              <a:t>Bekräfta </a:t>
            </a:r>
            <a:r>
              <a:rPr lang="sv-SE" dirty="0"/>
              <a:t>i dialogrutan som öppnas (kortkommando: Ctrl + S)</a:t>
            </a:r>
          </a:p>
          <a:p>
            <a:r>
              <a:rPr lang="sv-SE" dirty="0"/>
              <a:t>Informationen sparas och när examensunderlaget handläggs kan meriten inkluderas i bevisunderlaget.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3" y="3583191"/>
            <a:ext cx="6728254" cy="1849252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6559146" y="4492574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0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6370</TotalTime>
  <Words>781</Words>
  <Application>Microsoft Office PowerPoint</Application>
  <PresentationFormat>A4 (210 x 297 mm)</PresentationFormat>
  <Paragraphs>75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PowerPoint-presentation</vt:lpstr>
      <vt:lpstr>Skapa Annan merit</vt:lpstr>
      <vt:lpstr>Skapa Annan merit (forts.)</vt:lpstr>
      <vt:lpstr>Skapa Annan merit (forts.)</vt:lpstr>
      <vt:lpstr>Utländska meriter som studenter importerar själv</vt:lpstr>
      <vt:lpstr>Tillåt Annan merit i examen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Guide_Ladok_Andra-meriter-Power-point</dc:title>
  <dc:creator>Klara Nordström</dc:creator>
  <cp:lastModifiedBy>Klara Nordström</cp:lastModifiedBy>
  <cp:revision>372</cp:revision>
  <dcterms:created xsi:type="dcterms:W3CDTF">2018-06-20T10:52:41Z</dcterms:created>
  <dcterms:modified xsi:type="dcterms:W3CDTF">2023-08-23T11:25:56Z</dcterms:modified>
</cp:coreProperties>
</file>