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6858000" cy="9906000" type="A4"/>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7E139-AAC5-40D8-B8EF-13F2AB4AA005}">
          <p14:sldIdLst>
            <p14:sldId id="256"/>
            <p14:sldId id="257"/>
            <p14:sldId id="258"/>
            <p14:sldId id="259"/>
            <p14:sldId id="260"/>
            <p14:sldId id="261"/>
            <p14:sldId id="262"/>
          </p14:sldIdLst>
        </p14:section>
      </p14:sectionLst>
    </p:ex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ara Nordström" initials="KN" lastIdx="1" clrIdx="0">
    <p:extLst>
      <p:ext uri="{19B8F6BF-5375-455C-9EA6-DF929625EA0E}">
        <p15:presenceInfo xmlns:p15="http://schemas.microsoft.com/office/powerpoint/2012/main" userId="S-1-5-21-4037045010-400650230-750724493-224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a:srgbClr val="F2F2F2"/>
    <a:srgbClr val="5C5C5C"/>
    <a:srgbClr val="920000"/>
    <a:srgbClr val="C1E0AE"/>
    <a:srgbClr val="86C35F"/>
    <a:srgbClr val="BF9754"/>
    <a:srgbClr val="EEFF15"/>
    <a:srgbClr val="FFFF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90" autoAdjust="0"/>
    <p:restoredTop sz="94660"/>
  </p:normalViewPr>
  <p:slideViewPr>
    <p:cSldViewPr snapToGrid="0">
      <p:cViewPr varScale="1">
        <p:scale>
          <a:sx n="77" d="100"/>
          <a:sy n="77" d="100"/>
        </p:scale>
        <p:origin x="1218" y="102"/>
      </p:cViewPr>
      <p:guideLst>
        <p:guide orient="horz" pos="3120"/>
        <p:guide pos="2160"/>
      </p:guideLst>
    </p:cSldViewPr>
  </p:slideViewPr>
  <p:notesTextViewPr>
    <p:cViewPr>
      <p:scale>
        <a:sx n="1" d="1"/>
        <a:sy n="1" d="1"/>
      </p:scale>
      <p:origin x="0" y="0"/>
    </p:cViewPr>
  </p:notesTextViewPr>
  <p:notesViewPr>
    <p:cSldViewPr snapToGrid="0">
      <p:cViewPr varScale="1">
        <p:scale>
          <a:sx n="101" d="100"/>
          <a:sy n="101" d="100"/>
        </p:scale>
        <p:origin x="355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12E102-E4AC-401B-B5A6-542E137A5E22}" type="datetimeFigureOut">
              <a:rPr lang="sv-SE" smtClean="0"/>
              <a:t>2021-08-31</a:t>
            </a:fld>
            <a:endParaRPr lang="sv-SE"/>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CB90B7-C313-46B5-8300-A74AF3E11FE5}" type="slidenum">
              <a:rPr lang="sv-SE" smtClean="0"/>
              <a:t>‹#›</a:t>
            </a:fld>
            <a:endParaRPr lang="sv-SE"/>
          </a:p>
        </p:txBody>
      </p:sp>
    </p:spTree>
    <p:extLst>
      <p:ext uri="{BB962C8B-B14F-4D97-AF65-F5344CB8AC3E}">
        <p14:creationId xmlns:p14="http://schemas.microsoft.com/office/powerpoint/2010/main" val="2408667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81B39A-0E09-43A4-96B3-675F6809E503}" type="datetimeFigureOut">
              <a:rPr lang="sv-SE" smtClean="0"/>
              <a:t>2021-08-31</a:t>
            </a:fld>
            <a:endParaRPr lang="sv-SE"/>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AFFD60-D5AB-41B2-96EF-7F8CDDA286E5}" type="slidenum">
              <a:rPr lang="sv-SE" smtClean="0"/>
              <a:t>‹#›</a:t>
            </a:fld>
            <a:endParaRPr lang="sv-SE"/>
          </a:p>
        </p:txBody>
      </p:sp>
    </p:spTree>
    <p:extLst>
      <p:ext uri="{BB962C8B-B14F-4D97-AF65-F5344CB8AC3E}">
        <p14:creationId xmlns:p14="http://schemas.microsoft.com/office/powerpoint/2010/main" val="342879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a:p>
        </p:txBody>
      </p:sp>
      <p:sp>
        <p:nvSpPr>
          <p:cNvPr id="4" name="Slide Number Placeholder 3"/>
          <p:cNvSpPr>
            <a:spLocks noGrp="1"/>
          </p:cNvSpPr>
          <p:nvPr>
            <p:ph type="sldNum" sz="quarter" idx="10"/>
          </p:nvPr>
        </p:nvSpPr>
        <p:spPr/>
        <p:txBody>
          <a:bodyPr/>
          <a:lstStyle/>
          <a:p>
            <a:fld id="{59AFFD60-D5AB-41B2-96EF-7F8CDDA286E5}" type="slidenum">
              <a:rPr lang="sv-SE" smtClean="0"/>
              <a:t>1</a:t>
            </a:fld>
            <a:endParaRPr lang="sv-SE"/>
          </a:p>
        </p:txBody>
      </p:sp>
    </p:spTree>
    <p:extLst>
      <p:ext uri="{BB962C8B-B14F-4D97-AF65-F5344CB8AC3E}">
        <p14:creationId xmlns:p14="http://schemas.microsoft.com/office/powerpoint/2010/main" val="905553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9" name="Rectangle 18"/>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7" name="Text Placeholder 6"/>
          <p:cNvSpPr>
            <a:spLocks noGrp="1"/>
          </p:cNvSpPr>
          <p:nvPr>
            <p:ph type="body" sz="quarter" idx="39"/>
          </p:nvPr>
        </p:nvSpPr>
        <p:spPr>
          <a:xfrm>
            <a:off x="304918" y="765089"/>
            <a:ext cx="5798999" cy="1246495"/>
          </a:xfrm>
          <a:prstGeom prst="rect">
            <a:avLst/>
          </a:prstGeom>
        </p:spPr>
        <p:txBody>
          <a:bodyPr>
            <a:spAutoFit/>
          </a:bodyPr>
          <a:lstStyle>
            <a:lvl1pPr marL="0" indent="0">
              <a:lnSpc>
                <a:spcPct val="100000"/>
              </a:lnSpc>
              <a:spcBef>
                <a:spcPts val="0"/>
              </a:spcBef>
              <a:spcAft>
                <a:spcPts val="600"/>
              </a:spcAft>
              <a:buNone/>
              <a:defRPr sz="1100">
                <a:latin typeface="Arial" panose="020B0604020202020204" pitchFamily="34" charset="0"/>
                <a:cs typeface="Arial" panose="020B0604020202020204" pitchFamily="34" charset="0"/>
              </a:defRPr>
            </a:lvl1pPr>
            <a:lvl2pPr marL="3429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858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10287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3716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sv-SE" dirty="0"/>
          </a:p>
        </p:txBody>
      </p:sp>
      <p:sp>
        <p:nvSpPr>
          <p:cNvPr id="2" name="Title 1"/>
          <p:cNvSpPr>
            <a:spLocks noGrp="1"/>
          </p:cNvSpPr>
          <p:nvPr>
            <p:ph type="ctrTitle"/>
          </p:nvPr>
        </p:nvSpPr>
        <p:spPr>
          <a:xfrm>
            <a:off x="0" y="1"/>
            <a:ext cx="6858000" cy="503434"/>
          </a:xfrm>
          <a:prstGeom prst="rect">
            <a:avLst/>
          </a:prstGeom>
          <a:solidFill>
            <a:srgbClr val="86C35F"/>
          </a:solidFill>
          <a:ln w="6350">
            <a:solidFill>
              <a:srgbClr val="3E9F00"/>
            </a:solidFill>
          </a:ln>
        </p:spPr>
        <p:txBody>
          <a:bodyPr lIns="144000" tIns="90000" bIns="90000" anchor="ctr"/>
          <a:lstStyle>
            <a:lvl1pPr>
              <a:defRPr lang="en-US" sz="1400" b="1" baseline="0" dirty="0">
                <a:solidFill>
                  <a:schemeClr val="bg1"/>
                </a:solidFill>
                <a:latin typeface="Arial" panose="020B0604020202020204" pitchFamily="34" charset="0"/>
                <a:cs typeface="Arial" panose="020B0604020202020204" pitchFamily="34" charset="0"/>
              </a:defRPr>
            </a:lvl1pPr>
          </a:lstStyle>
          <a:p>
            <a:pPr marL="0" lvl="0"/>
            <a:r>
              <a:rPr lang="en-US" dirty="0" smtClean="0"/>
              <a:t>Click to edit Master title style</a:t>
            </a:r>
            <a:endParaRPr lang="en-US" dirty="0"/>
          </a:p>
        </p:txBody>
      </p:sp>
      <p:sp>
        <p:nvSpPr>
          <p:cNvPr id="13" name="Text Placeholder 33"/>
          <p:cNvSpPr>
            <a:spLocks noGrp="1"/>
          </p:cNvSpPr>
          <p:nvPr>
            <p:ph type="body" sz="quarter" idx="27" hasCustomPrompt="1"/>
          </p:nvPr>
        </p:nvSpPr>
        <p:spPr>
          <a:xfrm>
            <a:off x="7063868" y="857464"/>
            <a:ext cx="592167" cy="349228"/>
          </a:xfrm>
          <a:prstGeom prst="rect">
            <a:avLst/>
          </a:prstGeom>
          <a:ln w="19050">
            <a:solidFill>
              <a:srgbClr val="C8480E"/>
            </a:solidFill>
          </a:ln>
        </p:spPr>
        <p:txBody>
          <a:bodyPr/>
          <a:lstStyle>
            <a:lvl1pPr marL="0" indent="0">
              <a:buNone/>
              <a:defRPr sz="1100" baseline="0">
                <a:latin typeface="Arial" panose="020B0604020202020204" pitchFamily="34" charset="0"/>
                <a:cs typeface="Arial" panose="020B0604020202020204" pitchFamily="34" charset="0"/>
              </a:defRPr>
            </a:lvl1pPr>
          </a:lstStyle>
          <a:p>
            <a:pPr lvl="0"/>
            <a:r>
              <a:rPr lang="sv-SE" dirty="0" smtClean="0"/>
              <a:t> </a:t>
            </a:r>
            <a:endParaRPr lang="sv-SE" dirty="0"/>
          </a:p>
        </p:txBody>
      </p:sp>
      <p:sp>
        <p:nvSpPr>
          <p:cNvPr id="14" name="Text Placeholder 35"/>
          <p:cNvSpPr>
            <a:spLocks noGrp="1"/>
          </p:cNvSpPr>
          <p:nvPr>
            <p:ph type="body" sz="quarter" idx="28" hasCustomPrompt="1"/>
          </p:nvPr>
        </p:nvSpPr>
        <p:spPr>
          <a:xfrm>
            <a:off x="7063867" y="415675"/>
            <a:ext cx="592167" cy="261610"/>
          </a:xfrm>
          <a:prstGeom prst="rect">
            <a:avLst/>
          </a:prstGeom>
          <a:solidFill>
            <a:srgbClr val="FBDF8D"/>
          </a:solidFill>
          <a:ln w="6350">
            <a:solidFill>
              <a:srgbClr val="FBC114"/>
            </a:solidFill>
          </a:ln>
        </p:spPr>
        <p:style>
          <a:lnRef idx="2">
            <a:schemeClr val="accent4">
              <a:shade val="50000"/>
            </a:schemeClr>
          </a:lnRef>
          <a:fillRef idx="1">
            <a:schemeClr val="accent4"/>
          </a:fillRef>
          <a:effectRef idx="0">
            <a:schemeClr val="accent4"/>
          </a:effectRef>
          <a:fontRef idx="none"/>
        </p:style>
        <p:txBody>
          <a:bodyPr wrap="square">
            <a:spAutoFit/>
          </a:bodyPr>
          <a:lstStyle>
            <a:lvl1pPr marL="0" indent="0">
              <a:lnSpc>
                <a:spcPct val="100000"/>
              </a:lnSpc>
              <a:spcBef>
                <a:spcPts val="0"/>
              </a:spcBef>
              <a:spcAft>
                <a:spcPts val="600"/>
              </a:spcAft>
              <a:buNone/>
              <a:defRPr sz="1100" baseline="0">
                <a:latin typeface="Arial" panose="020B0604020202020204" pitchFamily="34" charset="0"/>
                <a:cs typeface="Arial" panose="020B0604020202020204" pitchFamily="34" charset="0"/>
              </a:defRPr>
            </a:lvl1pPr>
          </a:lstStyle>
          <a:p>
            <a:pPr lvl="0"/>
            <a:r>
              <a:rPr lang="en-US" dirty="0" smtClean="0"/>
              <a:t> </a:t>
            </a:r>
            <a:endParaRPr lang="sv-SE" dirty="0"/>
          </a:p>
        </p:txBody>
      </p:sp>
      <p:sp>
        <p:nvSpPr>
          <p:cNvPr id="15" name="Text Placeholder 45"/>
          <p:cNvSpPr>
            <a:spLocks noGrp="1"/>
          </p:cNvSpPr>
          <p:nvPr>
            <p:ph type="body" sz="quarter" idx="34" hasCustomPrompt="1"/>
          </p:nvPr>
        </p:nvSpPr>
        <p:spPr>
          <a:xfrm>
            <a:off x="7385756" y="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smtClean="0"/>
              <a:t>x</a:t>
            </a:r>
            <a:endParaRPr lang="sv-SE" dirty="0"/>
          </a:p>
        </p:txBody>
      </p:sp>
      <p:sp>
        <p:nvSpPr>
          <p:cNvPr id="16" name="Text Placeholder 45"/>
          <p:cNvSpPr>
            <a:spLocks noGrp="1"/>
          </p:cNvSpPr>
          <p:nvPr>
            <p:ph type="body" sz="quarter" idx="35" hasCustomPrompt="1"/>
          </p:nvPr>
        </p:nvSpPr>
        <p:spPr>
          <a:xfrm>
            <a:off x="7021055" y="1"/>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lnSpc>
                <a:spcPct val="90000"/>
              </a:lnSpc>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smtClean="0"/>
              <a:t>x</a:t>
            </a:r>
          </a:p>
        </p:txBody>
      </p:sp>
      <p:sp>
        <p:nvSpPr>
          <p:cNvPr id="17" name="Text Placeholder 7"/>
          <p:cNvSpPr>
            <a:spLocks noGrp="1"/>
          </p:cNvSpPr>
          <p:nvPr>
            <p:ph type="body" sz="quarter" idx="37" hasCustomPrompt="1"/>
          </p:nvPr>
        </p:nvSpPr>
        <p:spPr>
          <a:xfrm>
            <a:off x="7063868" y="1310391"/>
            <a:ext cx="592167" cy="351035"/>
          </a:xfrm>
          <a:prstGeom prst="rect">
            <a:avLst/>
          </a:prstGeom>
          <a:solidFill>
            <a:schemeClr val="bg1">
              <a:lumMod val="95000"/>
            </a:schemeClr>
          </a:solidFill>
          <a:ln>
            <a:solidFill>
              <a:schemeClr val="bg1">
                <a:lumMod val="85000"/>
              </a:schemeClr>
            </a:solidFill>
          </a:ln>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smtClean="0"/>
              <a:t> </a:t>
            </a:r>
            <a:endParaRPr lang="sv-SE" dirty="0"/>
          </a:p>
        </p:txBody>
      </p:sp>
      <p:sp>
        <p:nvSpPr>
          <p:cNvPr id="18" name="Text Placeholder 7"/>
          <p:cNvSpPr>
            <a:spLocks noGrp="1"/>
          </p:cNvSpPr>
          <p:nvPr>
            <p:ph type="body" sz="quarter" idx="38" hasCustomPrompt="1"/>
          </p:nvPr>
        </p:nvSpPr>
        <p:spPr>
          <a:xfrm>
            <a:off x="7063868" y="1762178"/>
            <a:ext cx="592167" cy="351035"/>
          </a:xfrm>
          <a:prstGeom prst="rect">
            <a:avLst/>
          </a:prstGeom>
          <a:noFill/>
          <a:ln>
            <a:solidFill>
              <a:schemeClr val="bg1">
                <a:lumMod val="85000"/>
              </a:schemeClr>
            </a:solidFill>
          </a:ln>
          <a:effectLst>
            <a:outerShdw blurRad="50800" dist="38100" dir="2700000" algn="tl" rotWithShape="0">
              <a:prstClr val="black">
                <a:alpha val="30000"/>
              </a:prstClr>
            </a:outerShdw>
          </a:effectLst>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smtClean="0"/>
              <a:t> </a:t>
            </a:r>
            <a:endParaRPr lang="sv-SE" dirty="0"/>
          </a:p>
        </p:txBody>
      </p:sp>
      <p:sp>
        <p:nvSpPr>
          <p:cNvPr id="3" name="Slide Number Placeholder 2"/>
          <p:cNvSpPr>
            <a:spLocks noGrp="1"/>
          </p:cNvSpPr>
          <p:nvPr>
            <p:ph type="sldNum" sz="quarter" idx="40"/>
          </p:nvPr>
        </p:nvSpPr>
        <p:spPr/>
        <p:txBody>
          <a:bodyPr/>
          <a:lstStyle/>
          <a:p>
            <a:fld id="{F3F4DCA2-53CA-48AF-BF1A-13BEFD9BD817}" type="slidenum">
              <a:rPr lang="sv-SE" smtClean="0"/>
              <a:t>‹#›</a:t>
            </a:fld>
            <a:endParaRPr lang="sv-SE"/>
          </a:p>
        </p:txBody>
      </p:sp>
    </p:spTree>
    <p:extLst>
      <p:ext uri="{BB962C8B-B14F-4D97-AF65-F5344CB8AC3E}">
        <p14:creationId xmlns:p14="http://schemas.microsoft.com/office/powerpoint/2010/main" val="3686262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12" name="Rectangle 11"/>
          <p:cNvSpPr/>
          <p:nvPr userDrawn="1"/>
        </p:nvSpPr>
        <p:spPr>
          <a:xfrm>
            <a:off x="0" y="9606337"/>
            <a:ext cx="6858000" cy="306238"/>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latin typeface="Arial" panose="020B0604020202020204" pitchFamily="34" charset="0"/>
              <a:cs typeface="Arial" panose="020B0604020202020204" pitchFamily="34" charset="0"/>
            </a:endParaRPr>
          </a:p>
        </p:txBody>
      </p:sp>
      <p:sp>
        <p:nvSpPr>
          <p:cNvPr id="2" name="Title 1"/>
          <p:cNvSpPr>
            <a:spLocks noGrp="1"/>
          </p:cNvSpPr>
          <p:nvPr>
            <p:ph type="ctrTitle" hasCustomPrompt="1"/>
          </p:nvPr>
        </p:nvSpPr>
        <p:spPr>
          <a:xfrm>
            <a:off x="0" y="1"/>
            <a:ext cx="6858000" cy="9612912"/>
          </a:xfrm>
          <a:prstGeom prst="rect">
            <a:avLst/>
          </a:prstGeom>
          <a:solidFill>
            <a:srgbClr val="86C35F"/>
          </a:solidFill>
          <a:ln w="6350">
            <a:solidFill>
              <a:srgbClr val="3E9F00"/>
            </a:solidFill>
          </a:ln>
        </p:spPr>
        <p:txBody>
          <a:bodyPr lIns="144000" tIns="90000" bIns="3672000" anchor="ctr"/>
          <a:lstStyle>
            <a:lvl1pPr algn="ctr">
              <a:defRPr lang="en-US" sz="1800" b="1" baseline="0" dirty="0">
                <a:solidFill>
                  <a:schemeClr val="bg1"/>
                </a:solidFill>
                <a:latin typeface="Arial" panose="020B0604020202020204" pitchFamily="34" charset="0"/>
                <a:cs typeface="Arial" panose="020B0604020202020204" pitchFamily="34" charset="0"/>
              </a:defRPr>
            </a:lvl1pPr>
          </a:lstStyle>
          <a:p>
            <a:pPr marL="0" lvl="0"/>
            <a:r>
              <a:rPr lang="en-US" dirty="0" err="1" smtClean="0"/>
              <a:t>Avsnittsbrytning</a:t>
            </a:r>
            <a:endParaRPr lang="en-US" dirty="0"/>
          </a:p>
        </p:txBody>
      </p:sp>
      <p:sp>
        <p:nvSpPr>
          <p:cNvPr id="3" name="Slide Number Placeholder 2"/>
          <p:cNvSpPr>
            <a:spLocks noGrp="1"/>
          </p:cNvSpPr>
          <p:nvPr>
            <p:ph type="sldNum" sz="quarter" idx="10"/>
          </p:nvPr>
        </p:nvSpPr>
        <p:spPr/>
        <p:txBody>
          <a:bodyPr/>
          <a:lstStyle/>
          <a:p>
            <a:fld id="{F3F4DCA2-53CA-48AF-BF1A-13BEFD9BD817}" type="slidenum">
              <a:rPr lang="sv-SE" smtClean="0"/>
              <a:pPr/>
              <a:t>‹#›</a:t>
            </a:fld>
            <a:endParaRPr lang="sv-SE"/>
          </a:p>
        </p:txBody>
      </p:sp>
    </p:spTree>
    <p:extLst>
      <p:ext uri="{BB962C8B-B14F-4D97-AF65-F5344CB8AC3E}">
        <p14:creationId xmlns:p14="http://schemas.microsoft.com/office/powerpoint/2010/main" val="13490388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5134197" y="9611834"/>
            <a:ext cx="1543050" cy="336698"/>
          </a:xfrm>
          <a:prstGeom prst="rect">
            <a:avLst/>
          </a:prstGeom>
        </p:spPr>
        <p:txBody>
          <a:bodyPr vert="horz" lIns="91440" tIns="45720" rIns="91440" bIns="45720" rtlCol="0" anchor="ctr"/>
          <a:lstStyle>
            <a:lvl1pPr algn="r">
              <a:defRPr sz="1200">
                <a:solidFill>
                  <a:schemeClr val="bg1"/>
                </a:solidFill>
              </a:defRPr>
            </a:lvl1pPr>
          </a:lstStyle>
          <a:p>
            <a:fld id="{F3F4DCA2-53CA-48AF-BF1A-13BEFD9BD817}" type="slidenum">
              <a:rPr lang="sv-SE" smtClean="0"/>
              <a:pPr/>
              <a:t>‹#›</a:t>
            </a:fld>
            <a:endParaRPr lang="sv-SE"/>
          </a:p>
        </p:txBody>
      </p:sp>
    </p:spTree>
    <p:extLst>
      <p:ext uri="{BB962C8B-B14F-4D97-AF65-F5344CB8AC3E}">
        <p14:creationId xmlns:p14="http://schemas.microsoft.com/office/powerpoint/2010/main" val="2710839040"/>
      </p:ext>
    </p:extLst>
  </p:cSld>
  <p:clrMap bg1="lt1" tx1="dk1" bg2="lt2" tx2="dk2" accent1="accent1" accent2="accent2" accent3="accent3" accent4="accent4" accent5="accent5" accent6="accent6" hlink="hlink" folHlink="folHlink"/>
  <p:sldLayoutIdLst>
    <p:sldLayoutId id="2147483661" r:id="rId1"/>
    <p:sldLayoutId id="2147483663" r:id="rId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3.xml"/><Relationship Id="rId4" Type="http://schemas.openxmlformats.org/officeDocument/2006/relationships/slide" Target="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hyperlink" Target="https://ladok.se/wp-content/uploads/2018/10/Handhavandeguide-Ladok-Rapportera-resultat.pdf"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10"/>
          <p:cNvSpPr txBox="1">
            <a:spLocks/>
          </p:cNvSpPr>
          <p:nvPr/>
        </p:nvSpPr>
        <p:spPr>
          <a:xfrm>
            <a:off x="0" y="9403642"/>
            <a:ext cx="6858000" cy="514157"/>
          </a:xfrm>
          <a:prstGeom prst="rect">
            <a:avLst/>
          </a:prstGeom>
          <a:solidFill>
            <a:srgbClr val="86C35F"/>
          </a:solidFill>
          <a:ln w="6350">
            <a:solidFill>
              <a:srgbClr val="3E9F00"/>
            </a:solid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nSpc>
                <a:spcPct val="100000"/>
              </a:lnSpc>
              <a:spcAft>
                <a:spcPts val="200"/>
              </a:spcAft>
            </a:pPr>
            <a:r>
              <a:rPr lang="sv-SE" sz="1100" b="0" dirty="0"/>
              <a:t>Senast uppdaterad: </a:t>
            </a:r>
            <a:r>
              <a:rPr lang="sv-SE" sz="1100" b="0" dirty="0" smtClean="0"/>
              <a:t>2021-09-13</a:t>
            </a:r>
            <a:endParaRPr lang="sv-SE" sz="1100" b="0" dirty="0"/>
          </a:p>
          <a:p>
            <a:pPr>
              <a:lnSpc>
                <a:spcPct val="100000"/>
              </a:lnSpc>
              <a:spcAft>
                <a:spcPts val="200"/>
              </a:spcAft>
            </a:pPr>
            <a:r>
              <a:rPr lang="sv-SE" sz="1100" b="0" dirty="0"/>
              <a:t>Version av Ladok vid senaste uppdatering: </a:t>
            </a:r>
            <a:r>
              <a:rPr lang="sv-SE" sz="1100" b="0" dirty="0" smtClean="0"/>
              <a:t>1.74.0</a:t>
            </a:r>
            <a:endParaRPr lang="sv-SE" sz="1100" b="0" dirty="0"/>
          </a:p>
        </p:txBody>
      </p:sp>
      <p:pic>
        <p:nvPicPr>
          <p:cNvPr id="17" name="Picture 16"/>
          <p:cNvPicPr>
            <a:picLocks noChangeAspect="1"/>
          </p:cNvPicPr>
          <p:nvPr/>
        </p:nvPicPr>
        <p:blipFill>
          <a:blip r:embed="rId3">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5695745" y="9500295"/>
            <a:ext cx="1062037" cy="340500"/>
          </a:xfrm>
          <a:prstGeom prst="rect">
            <a:avLst/>
          </a:prstGeom>
        </p:spPr>
      </p:pic>
      <p:sp>
        <p:nvSpPr>
          <p:cNvPr id="8" name="Text Placeholder 10"/>
          <p:cNvSpPr txBox="1">
            <a:spLocks/>
          </p:cNvSpPr>
          <p:nvPr/>
        </p:nvSpPr>
        <p:spPr>
          <a:xfrm>
            <a:off x="0" y="0"/>
            <a:ext cx="6858000" cy="1904954"/>
          </a:xfrm>
          <a:prstGeom prst="rect">
            <a:avLst/>
          </a:prstGeom>
          <a:noFill/>
          <a:ln w="6350">
            <a:noFill/>
          </a:ln>
        </p:spPr>
        <p:txBody>
          <a:bodyPr lIns="144000" tIns="90000" bIns="90000" anchor="ctr"/>
          <a:lstStyle>
            <a:lvl1pPr defTabSz="685800">
              <a:lnSpc>
                <a:spcPct val="90000"/>
              </a:lnSpc>
              <a:spcBef>
                <a:spcPct val="0"/>
              </a:spcBef>
              <a:buNone/>
              <a:defRPr lang="en-US" sz="1200" b="1" baseline="0" dirty="0">
                <a:solidFill>
                  <a:schemeClr val="bg1"/>
                </a:solidFill>
                <a:latin typeface="Arial" panose="020B0604020202020204" pitchFamily="34" charset="0"/>
                <a:ea typeface="+mj-ea"/>
                <a:cs typeface="Arial" panose="020B0604020202020204" pitchFamily="34" charset="0"/>
              </a:defRPr>
            </a:lvl1pPr>
          </a:lstStyle>
          <a:p>
            <a:pPr algn="ctr"/>
            <a:r>
              <a:rPr lang="sv-SE" sz="2400" dirty="0" smtClean="0">
                <a:solidFill>
                  <a:schemeClr val="tx1"/>
                </a:solidFill>
              </a:rPr>
              <a:t>Skapa resultatnoteringar</a:t>
            </a:r>
            <a:endParaRPr lang="sv-SE" b="0" dirty="0">
              <a:solidFill>
                <a:schemeClr val="tx1"/>
              </a:solidFill>
            </a:endParaRPr>
          </a:p>
        </p:txBody>
      </p:sp>
      <p:sp>
        <p:nvSpPr>
          <p:cNvPr id="25" name="Text Placeholder 13"/>
          <p:cNvSpPr>
            <a:spLocks noGrp="1"/>
          </p:cNvSpPr>
          <p:nvPr>
            <p:ph type="body" sz="quarter" idx="39"/>
          </p:nvPr>
        </p:nvSpPr>
        <p:spPr>
          <a:xfrm>
            <a:off x="304918" y="3878342"/>
            <a:ext cx="5798999" cy="3551911"/>
          </a:xfrm>
          <a:noFill/>
          <a:ln>
            <a:noFill/>
          </a:ln>
        </p:spPr>
        <p:txBody>
          <a:bodyPr wrap="square" lIns="144000" tIns="90000" bIns="90000">
            <a:spAutoFit/>
          </a:bodyPr>
          <a:lstStyle/>
          <a:p>
            <a:r>
              <a:rPr lang="sv-SE" sz="1400" b="1" dirty="0" smtClean="0"/>
              <a:t>Om resultatnoteringar</a:t>
            </a:r>
          </a:p>
          <a:p>
            <a:endParaRPr lang="sv-SE" sz="100" b="1" dirty="0" smtClean="0">
              <a:solidFill>
                <a:schemeClr val="tx1">
                  <a:lumMod val="85000"/>
                  <a:lumOff val="15000"/>
                </a:schemeClr>
              </a:solidFill>
            </a:endParaRPr>
          </a:p>
          <a:p>
            <a:r>
              <a:rPr lang="sv-SE" dirty="0">
                <a:solidFill>
                  <a:schemeClr val="tx1">
                    <a:lumMod val="85000"/>
                    <a:lumOff val="15000"/>
                  </a:schemeClr>
                </a:solidFill>
              </a:rPr>
              <a:t>Resultatnoteringar är en typ av anteckningar som kan stödja resultatrapporteringen i Ladok. </a:t>
            </a:r>
            <a:r>
              <a:rPr lang="sv-SE" dirty="0"/>
              <a:t>Noteringar kan rapporteras in löpande under kursens gång. När resultat (betyg + examinationsdatum) sedan ska rapporteras får du en enkel översikt över studentens </a:t>
            </a:r>
            <a:r>
              <a:rPr lang="sv-SE" dirty="0" smtClean="0"/>
              <a:t>prestationer på kursen. </a:t>
            </a:r>
            <a:endParaRPr lang="sv-SE" dirty="0"/>
          </a:p>
          <a:p>
            <a:r>
              <a:rPr lang="sv-SE" dirty="0"/>
              <a:t>Resultatnoteringar är </a:t>
            </a:r>
            <a:r>
              <a:rPr lang="sv-SE" u="sng" dirty="0"/>
              <a:t>aldrig</a:t>
            </a:r>
            <a:r>
              <a:rPr lang="sv-SE" dirty="0"/>
              <a:t> obligatoriska att fylla i, och ger inga högskolepoäng.</a:t>
            </a:r>
          </a:p>
          <a:p>
            <a:endParaRPr lang="sv-SE" dirty="0"/>
          </a:p>
          <a:p>
            <a:r>
              <a:rPr lang="sv-SE" dirty="0"/>
              <a:t>Resultatnoteringar är synlig för all personal som jobbar i Ladok, t.ex. för:</a:t>
            </a:r>
          </a:p>
          <a:p>
            <a:pPr marL="171450" indent="-171450">
              <a:buFont typeface="Arial" panose="020B0604020202020204" pitchFamily="34" charset="0"/>
              <a:buChar char="•"/>
            </a:pPr>
            <a:r>
              <a:rPr lang="sv-SE" dirty="0"/>
              <a:t>Dig som rapporterar resultat. </a:t>
            </a:r>
          </a:p>
          <a:p>
            <a:pPr marL="171450" indent="-171450">
              <a:buFont typeface="Arial" panose="020B0604020202020204" pitchFamily="34" charset="0"/>
              <a:buChar char="•"/>
            </a:pPr>
            <a:r>
              <a:rPr lang="sv-SE" dirty="0"/>
              <a:t>Examinatorn som attesterar resultatet</a:t>
            </a:r>
          </a:p>
          <a:p>
            <a:pPr marL="171450" indent="-171450">
              <a:buFont typeface="Arial" panose="020B0604020202020204" pitchFamily="34" charset="0"/>
              <a:buChar char="•"/>
            </a:pPr>
            <a:r>
              <a:rPr lang="sv-SE" dirty="0"/>
              <a:t>Administratören för </a:t>
            </a:r>
            <a:r>
              <a:rPr lang="sv-SE" dirty="0" smtClean="0"/>
              <a:t>kursen</a:t>
            </a:r>
          </a:p>
          <a:p>
            <a:pPr marL="171450" indent="-171450">
              <a:buFont typeface="Arial" panose="020B0604020202020204" pitchFamily="34" charset="0"/>
              <a:buChar char="•"/>
            </a:pPr>
            <a:endParaRPr lang="sv-SE" dirty="0"/>
          </a:p>
          <a:p>
            <a:r>
              <a:rPr lang="sv-SE" dirty="0"/>
              <a:t>Det är valbart om noteringen ska vara synlig för studenten. </a:t>
            </a:r>
            <a:r>
              <a:rPr lang="sv-SE" u="sng" dirty="0"/>
              <a:t>Om</a:t>
            </a:r>
            <a:r>
              <a:rPr lang="sv-SE" dirty="0"/>
              <a:t> noteringen görs synlig kommer studenten se den först när hela resultatet (betyg + examinationsdatum) är attesterat. </a:t>
            </a:r>
          </a:p>
        </p:txBody>
      </p:sp>
      <p:cxnSp>
        <p:nvCxnSpPr>
          <p:cNvPr id="9" name="Straight Connector 8"/>
          <p:cNvCxnSpPr/>
          <p:nvPr/>
        </p:nvCxnSpPr>
        <p:spPr>
          <a:xfrm>
            <a:off x="323002" y="3688857"/>
            <a:ext cx="6211996"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10" name="Table 9"/>
          <p:cNvGraphicFramePr>
            <a:graphicFrameLocks noGrp="1"/>
          </p:cNvGraphicFramePr>
          <p:nvPr>
            <p:extLst>
              <p:ext uri="{D42A27DB-BD31-4B8C-83A1-F6EECF244321}">
                <p14:modId xmlns:p14="http://schemas.microsoft.com/office/powerpoint/2010/main" val="3367436929"/>
              </p:ext>
            </p:extLst>
          </p:nvPr>
        </p:nvGraphicFramePr>
        <p:xfrm>
          <a:off x="561109" y="1647623"/>
          <a:ext cx="5735782" cy="1686560"/>
        </p:xfrm>
        <a:graphic>
          <a:graphicData uri="http://schemas.openxmlformats.org/drawingml/2006/table">
            <a:tbl>
              <a:tblPr firstRow="1" bandRow="1">
                <a:tableStyleId>{F5AB1C69-6EDB-4FF4-983F-18BD219EF322}</a:tableStyleId>
              </a:tblPr>
              <a:tblGrid>
                <a:gridCol w="4675913">
                  <a:extLst>
                    <a:ext uri="{9D8B030D-6E8A-4147-A177-3AD203B41FA5}">
                      <a16:colId xmlns:a16="http://schemas.microsoft.com/office/drawing/2014/main" val="3254201021"/>
                    </a:ext>
                  </a:extLst>
                </a:gridCol>
                <a:gridCol w="1059869">
                  <a:extLst>
                    <a:ext uri="{9D8B030D-6E8A-4147-A177-3AD203B41FA5}">
                      <a16:colId xmlns:a16="http://schemas.microsoft.com/office/drawing/2014/main" val="1966758527"/>
                    </a:ext>
                  </a:extLst>
                </a:gridCol>
              </a:tblGrid>
              <a:tr h="258119">
                <a:tc>
                  <a:txBody>
                    <a:bodyPr/>
                    <a:lstStyle/>
                    <a:p>
                      <a:r>
                        <a:rPr lang="sv-SE" sz="1200" dirty="0" smtClean="0">
                          <a:solidFill>
                            <a:sysClr val="windowText" lastClr="000000"/>
                          </a:solidFill>
                          <a:latin typeface="Arial" panose="020B0604020202020204" pitchFamily="34" charset="0"/>
                          <a:cs typeface="Arial" panose="020B0604020202020204" pitchFamily="34" charset="0"/>
                        </a:rPr>
                        <a:t>Innehåll</a:t>
                      </a:r>
                      <a:endParaRPr lang="sv-SE" sz="1200" dirty="0">
                        <a:solidFill>
                          <a:sysClr val="windowText" lastClr="000000"/>
                        </a:solidFill>
                        <a:latin typeface="Arial" panose="020B0604020202020204" pitchFamily="34" charset="0"/>
                        <a:cs typeface="Arial" panose="020B0604020202020204" pitchFamily="34" charset="0"/>
                      </a:endParaRPr>
                    </a:p>
                  </a:txBody>
                  <a:tcPr anchor="b">
                    <a:solidFill>
                      <a:schemeClr val="bg1"/>
                    </a:solidFill>
                  </a:tcPr>
                </a:tc>
                <a:tc>
                  <a:txBody>
                    <a:bodyPr/>
                    <a:lstStyle/>
                    <a:p>
                      <a:r>
                        <a:rPr lang="sv-SE" sz="900" b="0" dirty="0" smtClean="0">
                          <a:solidFill>
                            <a:sysClr val="windowText" lastClr="000000"/>
                          </a:solidFill>
                          <a:latin typeface="Arial" panose="020B0604020202020204" pitchFamily="34" charset="0"/>
                          <a:cs typeface="Arial" panose="020B0604020202020204" pitchFamily="34" charset="0"/>
                        </a:rPr>
                        <a:t>Sida</a:t>
                      </a:r>
                      <a:endParaRPr lang="sv-SE" sz="1100" b="0" dirty="0">
                        <a:solidFill>
                          <a:sysClr val="windowText" lastClr="000000"/>
                        </a:solidFill>
                        <a:latin typeface="Arial" panose="020B0604020202020204" pitchFamily="34" charset="0"/>
                        <a:cs typeface="Arial" panose="020B0604020202020204" pitchFamily="34" charset="0"/>
                      </a:endParaRPr>
                    </a:p>
                  </a:txBody>
                  <a:tcPr anchor="b">
                    <a:solidFill>
                      <a:schemeClr val="bg1"/>
                    </a:solidFill>
                  </a:tcPr>
                </a:tc>
                <a:extLst>
                  <a:ext uri="{0D108BD9-81ED-4DB2-BD59-A6C34878D82A}">
                    <a16:rowId xmlns:a16="http://schemas.microsoft.com/office/drawing/2014/main" val="642477156"/>
                  </a:ext>
                </a:extLst>
              </a:tr>
              <a:tr h="0">
                <a:tc>
                  <a:txBody>
                    <a:bodyPr/>
                    <a:lstStyle/>
                    <a:p>
                      <a:endParaRPr lang="sv-SE" sz="100" dirty="0">
                        <a:solidFill>
                          <a:schemeClr val="tx1"/>
                        </a:solidFill>
                        <a:latin typeface="Arial" panose="020B0604020202020204" pitchFamily="34" charset="0"/>
                        <a:cs typeface="Arial" panose="020B0604020202020204" pitchFamily="34" charset="0"/>
                      </a:endParaRPr>
                    </a:p>
                  </a:txBody>
                  <a:tcPr anchor="ctr">
                    <a:lnB w="3175" cap="flat" cmpd="sng" algn="ctr">
                      <a:noFill/>
                      <a:prstDash val="solid"/>
                      <a:round/>
                      <a:headEnd type="none" w="med" len="med"/>
                      <a:tailEnd type="none" w="med" len="med"/>
                    </a:lnB>
                    <a:solidFill>
                      <a:schemeClr val="bg1"/>
                    </a:solidFill>
                  </a:tcPr>
                </a:tc>
                <a:tc>
                  <a:txBody>
                    <a:bodyPr/>
                    <a:lstStyle/>
                    <a:p>
                      <a:endParaRPr lang="sv-SE" sz="100" dirty="0">
                        <a:solidFill>
                          <a:schemeClr val="tx1"/>
                        </a:solidFill>
                        <a:latin typeface="Arial" panose="020B0604020202020204" pitchFamily="34" charset="0"/>
                        <a:cs typeface="Arial" panose="020B0604020202020204" pitchFamily="34" charset="0"/>
                      </a:endParaRPr>
                    </a:p>
                  </a:txBody>
                  <a:tcPr anchor="ctr">
                    <a:lnB w="3175"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2062375365"/>
                  </a:ext>
                </a:extLst>
              </a:tr>
              <a:tr h="219401">
                <a:tc>
                  <a:txBody>
                    <a:bodyPr/>
                    <a:lstStyle/>
                    <a:p>
                      <a:pPr marL="0" indent="0">
                        <a:buFont typeface="Arial" panose="020B0604020202020204" pitchFamily="34" charset="0"/>
                        <a:buNone/>
                      </a:pPr>
                      <a:r>
                        <a:rPr lang="sv-SE" sz="1100" b="1" dirty="0" smtClean="0">
                          <a:latin typeface="Arial" panose="020B0604020202020204" pitchFamily="34" charset="0"/>
                          <a:cs typeface="Arial" panose="020B0604020202020204" pitchFamily="34" charset="0"/>
                          <a:hlinkClick r:id="rId4" action="ppaction://hlinksldjump"/>
                        </a:rPr>
                        <a:t>Om resultatnoteringar</a:t>
                      </a:r>
                      <a:endParaRPr lang="sv-SE" sz="1100" b="1" dirty="0">
                        <a:solidFill>
                          <a:schemeClr val="tx1"/>
                        </a:solidFill>
                        <a:latin typeface="Arial" panose="020B0604020202020204" pitchFamily="34" charset="0"/>
                        <a:cs typeface="Arial" panose="020B0604020202020204" pitchFamily="34"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sv-SE" sz="1100" dirty="0" smtClean="0">
                          <a:solidFill>
                            <a:schemeClr val="tx1"/>
                          </a:solidFill>
                          <a:latin typeface="Arial" panose="020B0604020202020204" pitchFamily="34" charset="0"/>
                          <a:cs typeface="Arial" panose="020B0604020202020204" pitchFamily="34" charset="0"/>
                        </a:rPr>
                        <a:t>1-2</a:t>
                      </a:r>
                      <a:endParaRPr lang="sv-SE" sz="1100" dirty="0">
                        <a:solidFill>
                          <a:schemeClr val="tx1"/>
                        </a:solidFill>
                        <a:latin typeface="Arial" panose="020B0604020202020204" pitchFamily="34" charset="0"/>
                        <a:cs typeface="Arial" panose="020B0604020202020204" pitchFamily="34"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23210123"/>
                  </a:ext>
                </a:extLst>
              </a:tr>
              <a:tr h="219401">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100" b="1" dirty="0" smtClean="0">
                          <a:latin typeface="Arial" panose="020B0604020202020204" pitchFamily="34" charset="0"/>
                          <a:cs typeface="Arial" panose="020B0604020202020204" pitchFamily="34" charset="0"/>
                          <a:hlinkClick r:id="rId5" action="ppaction://hlinksldjump"/>
                        </a:rPr>
                        <a:t>Skapa en resultatnotering</a:t>
                      </a:r>
                      <a:endParaRPr lang="sv-SE" sz="1100" b="1" dirty="0" smtClean="0">
                        <a:solidFill>
                          <a:schemeClr val="tx1"/>
                        </a:solidFill>
                        <a:latin typeface="Arial" panose="020B0604020202020204" pitchFamily="34" charset="0"/>
                        <a:cs typeface="Arial" panose="020B0604020202020204" pitchFamily="34"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sv-SE" sz="1100" dirty="0" smtClean="0">
                          <a:solidFill>
                            <a:schemeClr val="tx1"/>
                          </a:solidFill>
                          <a:latin typeface="Arial" panose="020B0604020202020204" pitchFamily="34" charset="0"/>
                          <a:cs typeface="Arial" panose="020B0604020202020204" pitchFamily="34" charset="0"/>
                        </a:rPr>
                        <a:t>3-4</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12436681"/>
                  </a:ext>
                </a:extLst>
              </a:tr>
              <a:tr h="219401">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100" b="0" dirty="0" smtClean="0">
                          <a:solidFill>
                            <a:schemeClr val="tx1"/>
                          </a:solidFill>
                          <a:latin typeface="Arial" panose="020B0604020202020204" pitchFamily="34" charset="0"/>
                          <a:cs typeface="Arial" panose="020B0604020202020204" pitchFamily="34" charset="0"/>
                          <a:hlinkClick r:id="rId6" action="ppaction://hlinksldjump"/>
                        </a:rPr>
                        <a:t>Ändra eller ta bort en resultatnotering</a:t>
                      </a:r>
                      <a:endParaRPr lang="sv-SE" sz="1100" b="0" dirty="0" smtClean="0">
                        <a:solidFill>
                          <a:schemeClr val="tx1"/>
                        </a:solidFill>
                        <a:latin typeface="Arial" panose="020B0604020202020204" pitchFamily="34" charset="0"/>
                        <a:cs typeface="Arial" panose="020B0604020202020204" pitchFamily="34"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sv-SE" sz="1100" dirty="0" smtClean="0">
                          <a:solidFill>
                            <a:schemeClr val="tx1"/>
                          </a:solidFill>
                          <a:latin typeface="Arial" panose="020B0604020202020204" pitchFamily="34" charset="0"/>
                          <a:cs typeface="Arial" panose="020B0604020202020204" pitchFamily="34" charset="0"/>
                        </a:rPr>
                        <a:t>4</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4044264910"/>
                  </a:ext>
                </a:extLst>
              </a:tr>
              <a:tr h="219401">
                <a:tc>
                  <a:txBody>
                    <a:body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100" b="1" dirty="0" smtClean="0">
                          <a:latin typeface="Arial" panose="020B0604020202020204" pitchFamily="34" charset="0"/>
                          <a:cs typeface="Arial" panose="020B0604020202020204" pitchFamily="34" charset="0"/>
                          <a:hlinkClick r:id="rId7" action="ppaction://hlinksldjump"/>
                        </a:rPr>
                        <a:t>Koppla resultatnoteringar </a:t>
                      </a:r>
                      <a:endParaRPr lang="sv-SE" sz="1100" dirty="0" smtClean="0">
                        <a:solidFill>
                          <a:schemeClr val="tx1"/>
                        </a:solidFill>
                        <a:latin typeface="Arial" panose="020B0604020202020204" pitchFamily="34" charset="0"/>
                        <a:cs typeface="Arial" panose="020B0604020202020204" pitchFamily="34"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sv-SE" sz="1100" dirty="0" smtClean="0">
                          <a:solidFill>
                            <a:schemeClr val="tx1"/>
                          </a:solidFill>
                          <a:latin typeface="Arial" panose="020B0604020202020204" pitchFamily="34" charset="0"/>
                          <a:cs typeface="Arial" panose="020B0604020202020204" pitchFamily="34" charset="0"/>
                        </a:rPr>
                        <a:t>5-7</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02598558"/>
                  </a:ext>
                </a:extLst>
              </a:tr>
              <a:tr h="219401">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100" dirty="0" smtClean="0">
                          <a:solidFill>
                            <a:schemeClr val="tx1"/>
                          </a:solidFill>
                          <a:latin typeface="Arial" panose="020B0604020202020204" pitchFamily="34" charset="0"/>
                          <a:cs typeface="Arial" panose="020B0604020202020204" pitchFamily="34" charset="0"/>
                          <a:hlinkClick r:id="rId8" action="ppaction://hlinksldjump"/>
                        </a:rPr>
                        <a:t>Ändra</a:t>
                      </a:r>
                      <a:r>
                        <a:rPr lang="sv-SE" sz="1100" baseline="0" dirty="0" smtClean="0">
                          <a:solidFill>
                            <a:schemeClr val="tx1"/>
                          </a:solidFill>
                          <a:latin typeface="Arial" panose="020B0604020202020204" pitchFamily="34" charset="0"/>
                          <a:cs typeface="Arial" panose="020B0604020202020204" pitchFamily="34" charset="0"/>
                          <a:hlinkClick r:id="rId8" action="ppaction://hlinksldjump"/>
                        </a:rPr>
                        <a:t> eller ta bort koppling</a:t>
                      </a:r>
                      <a:endParaRPr lang="sv-SE" sz="1100" baseline="0" dirty="0" smtClean="0">
                        <a:solidFill>
                          <a:schemeClr val="tx1"/>
                        </a:solidFill>
                        <a:latin typeface="Arial" panose="020B0604020202020204" pitchFamily="34" charset="0"/>
                        <a:cs typeface="Arial" panose="020B0604020202020204" pitchFamily="34"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sv-SE" sz="1100" dirty="0" smtClean="0">
                          <a:solidFill>
                            <a:schemeClr val="tx1"/>
                          </a:solidFill>
                          <a:latin typeface="Arial" panose="020B0604020202020204" pitchFamily="34" charset="0"/>
                          <a:cs typeface="Arial" panose="020B0604020202020204" pitchFamily="34" charset="0"/>
                        </a:rPr>
                        <a:t>7</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solidFill>
                        <a:schemeClr val="bg1">
                          <a:lumMod val="85000"/>
                        </a:schemeClr>
                      </a:solidFill>
                      <a:prstDash val="solid"/>
                      <a:round/>
                      <a:headEnd type="none" w="med" len="med"/>
                      <a:tailEnd type="none" w="med" len="med"/>
                    </a:lnT>
                    <a:lnB w="3175"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3246335731"/>
                  </a:ext>
                </a:extLst>
              </a:tr>
            </a:tbl>
          </a:graphicData>
        </a:graphic>
      </p:graphicFrame>
    </p:spTree>
    <p:extLst>
      <p:ext uri="{BB962C8B-B14F-4D97-AF65-F5344CB8AC3E}">
        <p14:creationId xmlns:p14="http://schemas.microsoft.com/office/powerpoint/2010/main" val="2750814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304918" y="5819582"/>
            <a:ext cx="5321182" cy="1914569"/>
          </a:xfrm>
          <a:prstGeom prst="rect">
            <a:avLst/>
          </a:prstGeom>
        </p:spPr>
      </p:pic>
      <p:pic>
        <p:nvPicPr>
          <p:cNvPr id="2" name="Picture 1"/>
          <p:cNvPicPr>
            <a:picLocks noChangeAspect="1"/>
          </p:cNvPicPr>
          <p:nvPr/>
        </p:nvPicPr>
        <p:blipFill>
          <a:blip r:embed="rId3"/>
          <a:stretch>
            <a:fillRect/>
          </a:stretch>
        </p:blipFill>
        <p:spPr>
          <a:xfrm>
            <a:off x="304918" y="2157213"/>
            <a:ext cx="5321182" cy="2171911"/>
          </a:xfrm>
          <a:prstGeom prst="rect">
            <a:avLst/>
          </a:prstGeom>
        </p:spPr>
      </p:pic>
      <p:sp>
        <p:nvSpPr>
          <p:cNvPr id="11" name="Text Placeholder 10"/>
          <p:cNvSpPr>
            <a:spLocks noGrp="1"/>
          </p:cNvSpPr>
          <p:nvPr>
            <p:ph type="body" sz="quarter" idx="39"/>
          </p:nvPr>
        </p:nvSpPr>
        <p:spPr>
          <a:xfrm>
            <a:off x="304918" y="765089"/>
            <a:ext cx="5798999" cy="5124480"/>
          </a:xfrm>
        </p:spPr>
        <p:txBody>
          <a:bodyPr/>
          <a:lstStyle/>
          <a:p>
            <a:r>
              <a:rPr lang="sv-SE" dirty="0" smtClean="0"/>
              <a:t>Två exempel på hur resultatnoteringar kan användas: </a:t>
            </a:r>
          </a:p>
          <a:p>
            <a:endParaRPr lang="sv-SE" dirty="0" smtClean="0"/>
          </a:p>
          <a:p>
            <a:r>
              <a:rPr lang="sv-SE" b="1" dirty="0" smtClean="0"/>
              <a:t>Exempel 1: </a:t>
            </a:r>
          </a:p>
          <a:p>
            <a:r>
              <a:rPr lang="sv-SE" dirty="0"/>
              <a:t>I denna modulen finns flera seminarier som studenterna ska delta på. Resultatnoteringar används för att ”bocka av” när en student har deltagit på ett seminarium. När betyg ska rapporteras in ser du snabbt vilka studenter som har deltagit på alla seminarier.</a:t>
            </a:r>
          </a:p>
          <a:p>
            <a:endParaRPr lang="sv-SE" dirty="0" smtClean="0"/>
          </a:p>
          <a:p>
            <a:endParaRPr lang="sv-SE" dirty="0"/>
          </a:p>
          <a:p>
            <a:endParaRPr lang="sv-SE" dirty="0" smtClean="0"/>
          </a:p>
          <a:p>
            <a:endParaRPr lang="sv-SE" dirty="0"/>
          </a:p>
          <a:p>
            <a:endParaRPr lang="sv-SE" dirty="0" smtClean="0"/>
          </a:p>
          <a:p>
            <a:endParaRPr lang="sv-SE" sz="1200" dirty="0"/>
          </a:p>
          <a:p>
            <a:endParaRPr lang="sv-SE" sz="1200" dirty="0" smtClean="0"/>
          </a:p>
          <a:p>
            <a:endParaRPr lang="sv-SE" sz="1200" dirty="0"/>
          </a:p>
          <a:p>
            <a:endParaRPr lang="sv-SE" sz="1200" dirty="0" smtClean="0"/>
          </a:p>
          <a:p>
            <a:endParaRPr lang="sv-SE" dirty="0"/>
          </a:p>
          <a:p>
            <a:endParaRPr lang="sv-SE" sz="1200" dirty="0" smtClean="0"/>
          </a:p>
          <a:p>
            <a:r>
              <a:rPr lang="sv-SE" b="1" dirty="0" smtClean="0"/>
              <a:t>Exempel 2: </a:t>
            </a:r>
            <a:endParaRPr lang="sv-SE" b="1" dirty="0"/>
          </a:p>
          <a:p>
            <a:r>
              <a:rPr lang="sv-SE" dirty="0" smtClean="0"/>
              <a:t>Resultatnoteringar används för att skriva en kommentar som bara personal i Ladok kan se, samt för att notera skrivningspoäng på en tentamen (som studenten kommer kunna se). När resultat ska rapporteras in kan du använda noteringarna som stöd för att rapportera betyg.</a:t>
            </a:r>
            <a:endParaRPr lang="sv-SE" dirty="0"/>
          </a:p>
        </p:txBody>
      </p:sp>
      <p:sp>
        <p:nvSpPr>
          <p:cNvPr id="4" name="Title 3"/>
          <p:cNvSpPr>
            <a:spLocks noGrp="1"/>
          </p:cNvSpPr>
          <p:nvPr>
            <p:ph type="ctrTitle"/>
          </p:nvPr>
        </p:nvSpPr>
        <p:spPr/>
        <p:txBody>
          <a:bodyPr/>
          <a:lstStyle/>
          <a:p>
            <a:r>
              <a:rPr lang="sv-SE" dirty="0"/>
              <a:t>Om </a:t>
            </a:r>
            <a:r>
              <a:rPr lang="sv-SE" dirty="0" smtClean="0"/>
              <a:t>resultatnoteringar </a:t>
            </a:r>
            <a:r>
              <a:rPr lang="sv-SE" b="0" dirty="0" smtClean="0"/>
              <a:t>(forts.)</a:t>
            </a:r>
            <a:endParaRPr lang="sv-SE" dirty="0"/>
          </a:p>
        </p:txBody>
      </p:sp>
      <p:sp>
        <p:nvSpPr>
          <p:cNvPr id="3" name="Slide Number Placeholder 2"/>
          <p:cNvSpPr>
            <a:spLocks noGrp="1"/>
          </p:cNvSpPr>
          <p:nvPr>
            <p:ph type="sldNum" sz="quarter" idx="4294967295"/>
          </p:nvPr>
        </p:nvSpPr>
        <p:spPr>
          <a:xfrm>
            <a:off x="5314950" y="9612313"/>
            <a:ext cx="1543050" cy="336550"/>
          </a:xfrm>
        </p:spPr>
        <p:txBody>
          <a:bodyPr/>
          <a:lstStyle/>
          <a:p>
            <a:fld id="{F3F4DCA2-53CA-48AF-BF1A-13BEFD9BD817}" type="slidenum">
              <a:rPr lang="sv-SE" smtClean="0"/>
              <a:pPr/>
              <a:t>2</a:t>
            </a:fld>
            <a:endParaRPr lang="sv-SE"/>
          </a:p>
        </p:txBody>
      </p:sp>
      <p:sp>
        <p:nvSpPr>
          <p:cNvPr id="15" name="Text Placeholder 14"/>
          <p:cNvSpPr txBox="1">
            <a:spLocks/>
          </p:cNvSpPr>
          <p:nvPr/>
        </p:nvSpPr>
        <p:spPr>
          <a:xfrm>
            <a:off x="2129970" y="2144856"/>
            <a:ext cx="1878150" cy="2184268"/>
          </a:xfrm>
          <a:prstGeom prst="rect">
            <a:avLst/>
          </a:prstGeom>
          <a:ln w="19050">
            <a:solidFill>
              <a:srgbClr val="C8480E"/>
            </a:solidFill>
          </a:ln>
        </p:spPr>
        <p:txBody>
          <a:bodyPr/>
          <a:lstStyle>
            <a:lvl1pPr marL="0" indent="0" algn="l" defTabSz="914400" rtl="0" eaLnBrk="1" latinLnBrk="0" hangingPunct="1">
              <a:lnSpc>
                <a:spcPct val="90000"/>
              </a:lnSpc>
              <a:spcBef>
                <a:spcPts val="1000"/>
              </a:spcBef>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a:p>
        </p:txBody>
      </p:sp>
      <p:sp>
        <p:nvSpPr>
          <p:cNvPr id="17" name="Text Placeholder 14"/>
          <p:cNvSpPr txBox="1">
            <a:spLocks/>
          </p:cNvSpPr>
          <p:nvPr/>
        </p:nvSpPr>
        <p:spPr>
          <a:xfrm>
            <a:off x="2075543" y="5819582"/>
            <a:ext cx="1987003" cy="1931359"/>
          </a:xfrm>
          <a:prstGeom prst="rect">
            <a:avLst/>
          </a:prstGeom>
          <a:ln w="19050">
            <a:solidFill>
              <a:srgbClr val="C8480E"/>
            </a:solidFill>
          </a:ln>
        </p:spPr>
        <p:txBody>
          <a:bodyPr/>
          <a:lstStyle>
            <a:lvl1pPr marL="0" indent="0" algn="l" defTabSz="914400" rtl="0" eaLnBrk="1" latinLnBrk="0" hangingPunct="1">
              <a:lnSpc>
                <a:spcPct val="90000"/>
              </a:lnSpc>
              <a:spcBef>
                <a:spcPts val="1000"/>
              </a:spcBef>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sv-SE"/>
          </a:p>
        </p:txBody>
      </p:sp>
    </p:spTree>
    <p:extLst>
      <p:ext uri="{BB962C8B-B14F-4D97-AF65-F5344CB8AC3E}">
        <p14:creationId xmlns:p14="http://schemas.microsoft.com/office/powerpoint/2010/main" val="17817990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634785" y="7082102"/>
            <a:ext cx="4680165" cy="2144790"/>
          </a:xfrm>
          <a:prstGeom prst="rect">
            <a:avLst/>
          </a:prstGeom>
          <a:ln w="6350">
            <a:solidFill>
              <a:srgbClr val="D9D9D9"/>
            </a:solidFill>
          </a:ln>
          <a:effectLst>
            <a:outerShdw blurRad="50800" dist="38100" dir="2700000" algn="tl" rotWithShape="0">
              <a:prstClr val="black">
                <a:alpha val="20000"/>
              </a:prstClr>
            </a:outerShdw>
          </a:effectLst>
        </p:spPr>
      </p:pic>
      <p:pic>
        <p:nvPicPr>
          <p:cNvPr id="2" name="Picture 1"/>
          <p:cNvPicPr>
            <a:picLocks noChangeAspect="1"/>
          </p:cNvPicPr>
          <p:nvPr/>
        </p:nvPicPr>
        <p:blipFill>
          <a:blip r:embed="rId3"/>
          <a:stretch>
            <a:fillRect/>
          </a:stretch>
        </p:blipFill>
        <p:spPr>
          <a:xfrm>
            <a:off x="159269" y="3996782"/>
            <a:ext cx="6308206" cy="1877520"/>
          </a:xfrm>
          <a:prstGeom prst="rect">
            <a:avLst/>
          </a:prstGeom>
        </p:spPr>
      </p:pic>
      <p:sp>
        <p:nvSpPr>
          <p:cNvPr id="11" name="Text Placeholder 10"/>
          <p:cNvSpPr>
            <a:spLocks noGrp="1"/>
          </p:cNvSpPr>
          <p:nvPr>
            <p:ph type="body" sz="quarter" idx="39"/>
          </p:nvPr>
        </p:nvSpPr>
        <p:spPr>
          <a:xfrm>
            <a:off x="304918" y="765089"/>
            <a:ext cx="5798999" cy="6309420"/>
          </a:xfrm>
        </p:spPr>
        <p:txBody>
          <a:bodyPr/>
          <a:lstStyle/>
          <a:p>
            <a:endParaRPr lang="sv-SE" dirty="0" smtClean="0"/>
          </a:p>
          <a:p>
            <a:endParaRPr lang="sv-SE" dirty="0"/>
          </a:p>
          <a:p>
            <a:endParaRPr lang="sv-SE" dirty="0" smtClean="0"/>
          </a:p>
          <a:p>
            <a:endParaRPr lang="sv-SE" dirty="0"/>
          </a:p>
          <a:p>
            <a:endParaRPr lang="sv-SE" b="1" dirty="0" smtClean="0"/>
          </a:p>
          <a:p>
            <a:r>
              <a:rPr lang="sv-SE" b="1" dirty="0" smtClean="0"/>
              <a:t>Handhavande: skapa resultatnoteringar</a:t>
            </a:r>
          </a:p>
          <a:p>
            <a:pPr marL="228600" indent="-228600">
              <a:buFont typeface="+mj-lt"/>
              <a:buAutoNum type="arabicPeriod"/>
            </a:pPr>
            <a:r>
              <a:rPr lang="sv-SE" b="1" dirty="0" smtClean="0"/>
              <a:t>Gå till kursen</a:t>
            </a:r>
            <a:r>
              <a:rPr lang="sv-SE" dirty="0" smtClean="0"/>
              <a:t>. Klicka på den på startsidan eller sök fram kurstillfället i sökfälten på startsidan. </a:t>
            </a:r>
          </a:p>
          <a:p>
            <a:pPr marL="228600" indent="-228600">
              <a:buFont typeface="+mj-lt"/>
              <a:buAutoNum type="arabicPeriod"/>
            </a:pPr>
            <a:r>
              <a:rPr lang="sv-SE" dirty="0" smtClean="0"/>
              <a:t>Gå till </a:t>
            </a:r>
            <a:r>
              <a:rPr lang="sv-SE" b="1" dirty="0" smtClean="0"/>
              <a:t>fliken ”Resultatnoteringar”</a:t>
            </a:r>
          </a:p>
          <a:p>
            <a:pPr marL="228600" indent="-228600">
              <a:buFont typeface="+mj-lt"/>
              <a:buAutoNum type="arabicPeriod"/>
            </a:pPr>
            <a:r>
              <a:rPr lang="sv-SE" dirty="0" smtClean="0"/>
              <a:t>I raden för den modul eller resultat på kurs som du vill skapa resultatnoteringar för: klicka på </a:t>
            </a:r>
            <a:r>
              <a:rPr lang="sv-SE" b="1" dirty="0" smtClean="0"/>
              <a:t>Ny resultatnotering → </a:t>
            </a:r>
            <a:r>
              <a:rPr lang="sv-SE" b="1" dirty="0"/>
              <a:t>Ny </a:t>
            </a:r>
            <a:r>
              <a:rPr lang="sv-SE" b="1" dirty="0" smtClean="0"/>
              <a:t>resultatnotering </a:t>
            </a:r>
            <a:r>
              <a:rPr lang="sv-SE" dirty="0" smtClean="0"/>
              <a:t>respektive </a:t>
            </a:r>
            <a:r>
              <a:rPr lang="sv-SE" b="1" dirty="0"/>
              <a:t>Ny </a:t>
            </a:r>
            <a:r>
              <a:rPr lang="sv-SE" b="1" dirty="0" smtClean="0"/>
              <a:t>resultatnotering skrivningspoäng</a:t>
            </a:r>
            <a:br>
              <a:rPr lang="sv-SE" b="1" dirty="0" smtClean="0"/>
            </a:br>
            <a:r>
              <a:rPr lang="sv-SE" sz="300" b="1" dirty="0" smtClean="0"/>
              <a:t/>
            </a:r>
            <a:br>
              <a:rPr lang="sv-SE" sz="300" b="1" dirty="0" smtClean="0"/>
            </a:br>
            <a:r>
              <a:rPr lang="sv-SE" i="1" dirty="0" smtClean="0"/>
              <a:t>”Ny resultatnotering skrivningspoäng” har en fast benämning (”Skrivningspoäng”) och är alltid numerisk. Du kan bara skapa en ”Resultatnotering skrivningspoäng” för varje modul.</a:t>
            </a:r>
          </a:p>
          <a:p>
            <a:pPr marL="228600" indent="-228600">
              <a:buFont typeface="+mj-lt"/>
              <a:buAutoNum type="arabicPeriod"/>
            </a:pPr>
            <a:endParaRPr lang="sv-SE" b="1" i="1" dirty="0"/>
          </a:p>
          <a:p>
            <a:pPr marL="228600" indent="-228600">
              <a:buFont typeface="+mj-lt"/>
              <a:buAutoNum type="arabicPeriod"/>
            </a:pPr>
            <a:endParaRPr lang="sv-SE" b="1" i="1" dirty="0" smtClean="0"/>
          </a:p>
          <a:p>
            <a:pPr marL="228600" indent="-228600">
              <a:buFont typeface="+mj-lt"/>
              <a:buAutoNum type="arabicPeriod"/>
            </a:pPr>
            <a:endParaRPr lang="sv-SE" b="1" i="1" dirty="0"/>
          </a:p>
          <a:p>
            <a:pPr marL="228600" indent="-228600">
              <a:buFont typeface="+mj-lt"/>
              <a:buAutoNum type="arabicPeriod"/>
            </a:pPr>
            <a:endParaRPr lang="sv-SE" b="1" i="1" dirty="0" smtClean="0"/>
          </a:p>
          <a:p>
            <a:pPr marL="228600" indent="-228600">
              <a:buFont typeface="+mj-lt"/>
              <a:buAutoNum type="arabicPeriod"/>
            </a:pPr>
            <a:endParaRPr lang="sv-SE" b="1" i="1" dirty="0"/>
          </a:p>
          <a:p>
            <a:pPr marL="228600" indent="-228600">
              <a:buFont typeface="+mj-lt"/>
              <a:buAutoNum type="arabicPeriod"/>
            </a:pPr>
            <a:endParaRPr lang="sv-SE" b="1" i="1" dirty="0" smtClean="0"/>
          </a:p>
          <a:p>
            <a:pPr marL="228600" indent="-228600">
              <a:buFont typeface="+mj-lt"/>
              <a:buAutoNum type="arabicPeriod"/>
            </a:pPr>
            <a:endParaRPr lang="sv-SE" b="1" i="1" dirty="0"/>
          </a:p>
          <a:p>
            <a:pPr marL="228600" indent="-228600">
              <a:buFont typeface="+mj-lt"/>
              <a:buAutoNum type="arabicPeriod"/>
            </a:pPr>
            <a:endParaRPr lang="sv-SE" b="1" i="1" dirty="0" smtClean="0"/>
          </a:p>
          <a:p>
            <a:pPr marL="228600" indent="-228600">
              <a:buFont typeface="+mj-lt"/>
              <a:buAutoNum type="arabicPeriod"/>
            </a:pPr>
            <a:r>
              <a:rPr lang="sv-SE" dirty="0" smtClean="0"/>
              <a:t>I dialogrutan:</a:t>
            </a:r>
            <a:r>
              <a:rPr lang="sv-SE" b="1" dirty="0" smtClean="0"/>
              <a:t> Ange benämning</a:t>
            </a:r>
            <a:r>
              <a:rPr lang="sv-SE" b="1" dirty="0"/>
              <a:t> </a:t>
            </a:r>
            <a:r>
              <a:rPr lang="sv-SE" i="1" dirty="0" smtClean="0"/>
              <a:t>(håll benämningen kort för bättre översikt)</a:t>
            </a:r>
            <a:r>
              <a:rPr lang="sv-SE" b="1" i="1" dirty="0" smtClean="0"/>
              <a:t>,</a:t>
            </a:r>
            <a:r>
              <a:rPr lang="sv-SE" b="1" dirty="0" smtClean="0"/>
              <a:t> resultatnoteringstyp och om resultatnoteringen ska visas för studenten. </a:t>
            </a:r>
            <a:br>
              <a:rPr lang="sv-SE" b="1" dirty="0" smtClean="0"/>
            </a:br>
            <a:r>
              <a:rPr lang="sv-SE" sz="300" b="1" dirty="0" smtClean="0"/>
              <a:t/>
            </a:r>
            <a:br>
              <a:rPr lang="sv-SE" sz="300" b="1" dirty="0" smtClean="0"/>
            </a:br>
            <a:r>
              <a:rPr lang="sv-SE" i="1" dirty="0" smtClean="0"/>
              <a:t>Om resultatnoteringen visas för studenten så gör den det </a:t>
            </a:r>
            <a:r>
              <a:rPr lang="sv-SE" i="1" u="sng" dirty="0" smtClean="0"/>
              <a:t>efter</a:t>
            </a:r>
            <a:r>
              <a:rPr lang="sv-SE" b="1" dirty="0" smtClean="0"/>
              <a:t> </a:t>
            </a:r>
            <a:r>
              <a:rPr lang="sv-SE" i="1" dirty="0" smtClean="0"/>
              <a:t>hela resultatet (betyg + examinationsdatum) har attesterats. </a:t>
            </a:r>
          </a:p>
          <a:p>
            <a:pPr marL="228600" indent="-228600">
              <a:buFont typeface="+mj-lt"/>
              <a:buAutoNum type="arabicPeriod"/>
            </a:pPr>
            <a:r>
              <a:rPr lang="sv-SE" b="1" dirty="0" smtClean="0"/>
              <a:t>Spara </a:t>
            </a:r>
            <a:r>
              <a:rPr lang="sv-SE" dirty="0" smtClean="0"/>
              <a:t>(kortkommando: </a:t>
            </a:r>
            <a:r>
              <a:rPr lang="sv-SE" dirty="0" err="1" smtClean="0"/>
              <a:t>Ctrl</a:t>
            </a:r>
            <a:r>
              <a:rPr lang="sv-SE" dirty="0" smtClean="0"/>
              <a:t> + S)</a:t>
            </a:r>
            <a:endParaRPr lang="sv-SE" dirty="0"/>
          </a:p>
        </p:txBody>
      </p:sp>
      <p:sp>
        <p:nvSpPr>
          <p:cNvPr id="4" name="Title 3"/>
          <p:cNvSpPr>
            <a:spLocks noGrp="1"/>
          </p:cNvSpPr>
          <p:nvPr>
            <p:ph type="ctrTitle"/>
          </p:nvPr>
        </p:nvSpPr>
        <p:spPr/>
        <p:txBody>
          <a:bodyPr/>
          <a:lstStyle/>
          <a:p>
            <a:r>
              <a:rPr lang="sv-SE" dirty="0" smtClean="0"/>
              <a:t>Skapa resultatnoteringar</a:t>
            </a:r>
            <a:endParaRPr lang="sv-SE" dirty="0"/>
          </a:p>
        </p:txBody>
      </p:sp>
      <p:sp>
        <p:nvSpPr>
          <p:cNvPr id="6" name="Text Placeholder 5"/>
          <p:cNvSpPr>
            <a:spLocks noGrp="1"/>
          </p:cNvSpPr>
          <p:nvPr>
            <p:ph type="body" sz="quarter" idx="28"/>
          </p:nvPr>
        </p:nvSpPr>
        <p:spPr>
          <a:xfrm>
            <a:off x="304917" y="775420"/>
            <a:ext cx="5798999" cy="923330"/>
          </a:xfrm>
        </p:spPr>
        <p:txBody>
          <a:bodyPr/>
          <a:lstStyle/>
          <a:p>
            <a:r>
              <a:rPr lang="sv-SE" dirty="0" smtClean="0"/>
              <a:t>Resultatnoteringar hanteras i två steg, de behöver inte göras av samma person. </a:t>
            </a:r>
          </a:p>
          <a:p>
            <a:r>
              <a:rPr lang="sv-SE" b="1" dirty="0" smtClean="0"/>
              <a:t>Steg 1: Skapa resultatnoteringen</a:t>
            </a:r>
            <a:r>
              <a:rPr lang="sv-SE" dirty="0" smtClean="0"/>
              <a:t>, se beskrivning nedan. </a:t>
            </a:r>
          </a:p>
          <a:p>
            <a:r>
              <a:rPr lang="sv-SE" b="1" dirty="0" smtClean="0"/>
              <a:t>Steg 2: Rapportera på resultatnoteringen</a:t>
            </a:r>
            <a:r>
              <a:rPr lang="sv-SE" dirty="0" smtClean="0"/>
              <a:t>. Detta görs av dig som rapporterar resultat. Hur du gör detta är beskrivet </a:t>
            </a:r>
            <a:r>
              <a:rPr lang="sv-SE" smtClean="0"/>
              <a:t>i </a:t>
            </a:r>
            <a:r>
              <a:rPr lang="sv-SE" smtClean="0">
                <a:hlinkClick r:id="rId4"/>
              </a:rPr>
              <a:t>Lathunden </a:t>
            </a:r>
            <a:r>
              <a:rPr lang="sv-SE" dirty="0" smtClean="0">
                <a:hlinkClick r:id="rId4"/>
              </a:rPr>
              <a:t>”Rapportera på modul eller kurs”</a:t>
            </a:r>
            <a:r>
              <a:rPr lang="sv-SE" dirty="0" smtClean="0"/>
              <a:t>.</a:t>
            </a:r>
            <a:endParaRPr lang="sv-SE" dirty="0"/>
          </a:p>
        </p:txBody>
      </p:sp>
      <p:sp>
        <p:nvSpPr>
          <p:cNvPr id="3" name="Slide Number Placeholder 2"/>
          <p:cNvSpPr>
            <a:spLocks noGrp="1"/>
          </p:cNvSpPr>
          <p:nvPr>
            <p:ph type="sldNum" sz="quarter" idx="4294967295"/>
          </p:nvPr>
        </p:nvSpPr>
        <p:spPr>
          <a:xfrm>
            <a:off x="5314950" y="9612313"/>
            <a:ext cx="1543050" cy="336550"/>
          </a:xfrm>
        </p:spPr>
        <p:txBody>
          <a:bodyPr/>
          <a:lstStyle/>
          <a:p>
            <a:fld id="{F3F4DCA2-53CA-48AF-BF1A-13BEFD9BD817}" type="slidenum">
              <a:rPr lang="sv-SE" smtClean="0"/>
              <a:pPr/>
              <a:t>3</a:t>
            </a:fld>
            <a:endParaRPr lang="sv-SE"/>
          </a:p>
        </p:txBody>
      </p:sp>
      <p:sp>
        <p:nvSpPr>
          <p:cNvPr id="10" name="Text Placeholder 6"/>
          <p:cNvSpPr>
            <a:spLocks noGrp="1"/>
          </p:cNvSpPr>
          <p:nvPr>
            <p:ph type="body" sz="quarter" idx="34"/>
          </p:nvPr>
        </p:nvSpPr>
        <p:spPr>
          <a:xfrm>
            <a:off x="6452202" y="4038323"/>
            <a:ext cx="270279" cy="242521"/>
          </a:xfrm>
        </p:spPr>
        <p:txBody>
          <a:bodyPr/>
          <a:lstStyle/>
          <a:p>
            <a:r>
              <a:rPr lang="sv-SE" dirty="0" smtClean="0"/>
              <a:t>2</a:t>
            </a:r>
            <a:endParaRPr lang="sv-SE" dirty="0"/>
          </a:p>
        </p:txBody>
      </p:sp>
      <p:sp>
        <p:nvSpPr>
          <p:cNvPr id="12" name="Text Placeholder 6"/>
          <p:cNvSpPr>
            <a:spLocks noGrp="1"/>
          </p:cNvSpPr>
          <p:nvPr>
            <p:ph type="body" sz="quarter" idx="34"/>
          </p:nvPr>
        </p:nvSpPr>
        <p:spPr>
          <a:xfrm>
            <a:off x="5543954" y="5284836"/>
            <a:ext cx="270279" cy="242521"/>
          </a:xfrm>
        </p:spPr>
        <p:txBody>
          <a:bodyPr/>
          <a:lstStyle/>
          <a:p>
            <a:r>
              <a:rPr lang="sv-SE" dirty="0" smtClean="0"/>
              <a:t>3</a:t>
            </a:r>
            <a:endParaRPr lang="sv-SE" dirty="0"/>
          </a:p>
        </p:txBody>
      </p:sp>
      <p:sp>
        <p:nvSpPr>
          <p:cNvPr id="15" name="Text Placeholder 6"/>
          <p:cNvSpPr>
            <a:spLocks noGrp="1"/>
          </p:cNvSpPr>
          <p:nvPr>
            <p:ph type="body" sz="quarter" idx="34"/>
          </p:nvPr>
        </p:nvSpPr>
        <p:spPr>
          <a:xfrm>
            <a:off x="3095954" y="7841068"/>
            <a:ext cx="270279" cy="242521"/>
          </a:xfrm>
        </p:spPr>
        <p:txBody>
          <a:bodyPr/>
          <a:lstStyle/>
          <a:p>
            <a:r>
              <a:rPr lang="sv-SE" dirty="0" smtClean="0"/>
              <a:t>4</a:t>
            </a:r>
            <a:endParaRPr lang="sv-SE" dirty="0"/>
          </a:p>
        </p:txBody>
      </p:sp>
      <p:sp>
        <p:nvSpPr>
          <p:cNvPr id="16" name="Text Placeholder 6"/>
          <p:cNvSpPr>
            <a:spLocks noGrp="1"/>
          </p:cNvSpPr>
          <p:nvPr>
            <p:ph type="body" sz="quarter" idx="34"/>
          </p:nvPr>
        </p:nvSpPr>
        <p:spPr>
          <a:xfrm>
            <a:off x="4921002" y="8910558"/>
            <a:ext cx="270279" cy="242521"/>
          </a:xfrm>
        </p:spPr>
        <p:txBody>
          <a:bodyPr/>
          <a:lstStyle/>
          <a:p>
            <a:r>
              <a:rPr lang="sv-SE" dirty="0"/>
              <a:t>5</a:t>
            </a:r>
          </a:p>
        </p:txBody>
      </p:sp>
    </p:spTree>
    <p:extLst>
      <p:ext uri="{BB962C8B-B14F-4D97-AF65-F5344CB8AC3E}">
        <p14:creationId xmlns:p14="http://schemas.microsoft.com/office/powerpoint/2010/main" val="2875493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7845" y="1602987"/>
            <a:ext cx="5656902" cy="2202752"/>
          </a:xfrm>
          <a:prstGeom prst="rect">
            <a:avLst/>
          </a:prstGeom>
        </p:spPr>
      </p:pic>
      <p:sp>
        <p:nvSpPr>
          <p:cNvPr id="11" name="Text Placeholder 10"/>
          <p:cNvSpPr>
            <a:spLocks noGrp="1"/>
          </p:cNvSpPr>
          <p:nvPr>
            <p:ph type="body" sz="quarter" idx="39"/>
          </p:nvPr>
        </p:nvSpPr>
        <p:spPr>
          <a:xfrm>
            <a:off x="304918" y="765089"/>
            <a:ext cx="5798999" cy="677108"/>
          </a:xfrm>
        </p:spPr>
        <p:txBody>
          <a:bodyPr/>
          <a:lstStyle/>
          <a:p>
            <a:r>
              <a:rPr lang="sv-SE" dirty="0" smtClean="0"/>
              <a:t>Resultatnoteringen har nu skapats och kan börja användas för att rapportera in noteringar. </a:t>
            </a:r>
          </a:p>
          <a:p>
            <a:r>
              <a:rPr lang="sv-SE" dirty="0" smtClean="0"/>
              <a:t>I fliken ”Resultatnoteringar” listas resultatnoteringarna under den modul som den skapats för. </a:t>
            </a:r>
          </a:p>
        </p:txBody>
      </p:sp>
      <p:sp>
        <p:nvSpPr>
          <p:cNvPr id="4" name="Title 3"/>
          <p:cNvSpPr>
            <a:spLocks noGrp="1"/>
          </p:cNvSpPr>
          <p:nvPr>
            <p:ph type="ctrTitle"/>
          </p:nvPr>
        </p:nvSpPr>
        <p:spPr/>
        <p:txBody>
          <a:bodyPr/>
          <a:lstStyle/>
          <a:p>
            <a:r>
              <a:rPr lang="sv-SE" dirty="0"/>
              <a:t>Skapa </a:t>
            </a:r>
            <a:r>
              <a:rPr lang="sv-SE" dirty="0" smtClean="0"/>
              <a:t>resultatnoteringar </a:t>
            </a:r>
            <a:r>
              <a:rPr lang="sv-SE" b="0" dirty="0" smtClean="0"/>
              <a:t>(forts.)</a:t>
            </a:r>
            <a:endParaRPr lang="sv-SE" dirty="0"/>
          </a:p>
        </p:txBody>
      </p:sp>
      <p:sp>
        <p:nvSpPr>
          <p:cNvPr id="3" name="Slide Number Placeholder 2"/>
          <p:cNvSpPr>
            <a:spLocks noGrp="1"/>
          </p:cNvSpPr>
          <p:nvPr>
            <p:ph type="sldNum" sz="quarter" idx="4294967295"/>
          </p:nvPr>
        </p:nvSpPr>
        <p:spPr>
          <a:xfrm>
            <a:off x="5314950" y="9612313"/>
            <a:ext cx="1543050" cy="336550"/>
          </a:xfrm>
        </p:spPr>
        <p:txBody>
          <a:bodyPr/>
          <a:lstStyle/>
          <a:p>
            <a:fld id="{F3F4DCA2-53CA-48AF-BF1A-13BEFD9BD817}" type="slidenum">
              <a:rPr lang="sv-SE" smtClean="0"/>
              <a:pPr/>
              <a:t>4</a:t>
            </a:fld>
            <a:endParaRPr lang="sv-SE"/>
          </a:p>
        </p:txBody>
      </p:sp>
      <p:sp>
        <p:nvSpPr>
          <p:cNvPr id="16" name="Text Placeholder 4"/>
          <p:cNvSpPr txBox="1">
            <a:spLocks/>
          </p:cNvSpPr>
          <p:nvPr/>
        </p:nvSpPr>
        <p:spPr>
          <a:xfrm>
            <a:off x="339217" y="2948431"/>
            <a:ext cx="5331333" cy="484474"/>
          </a:xfrm>
          <a:prstGeom prst="rect">
            <a:avLst/>
          </a:prstGeom>
          <a:ln w="19050">
            <a:solidFill>
              <a:srgbClr val="C8480E"/>
            </a:solidFill>
          </a:ln>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sv-SE"/>
          </a:p>
        </p:txBody>
      </p:sp>
      <p:sp>
        <p:nvSpPr>
          <p:cNvPr id="8" name="Text Placeholder 10"/>
          <p:cNvSpPr>
            <a:spLocks noGrp="1"/>
          </p:cNvSpPr>
          <p:nvPr>
            <p:ph type="body" sz="quarter" idx="39"/>
          </p:nvPr>
        </p:nvSpPr>
        <p:spPr>
          <a:xfrm>
            <a:off x="304918" y="4396381"/>
            <a:ext cx="5798999" cy="3108543"/>
          </a:xfrm>
        </p:spPr>
        <p:txBody>
          <a:bodyPr/>
          <a:lstStyle/>
          <a:p>
            <a:r>
              <a:rPr lang="sv-SE" sz="1400" b="1" dirty="0" smtClean="0"/>
              <a:t>Ändra eller ta bort resultatnotering</a:t>
            </a:r>
            <a:endParaRPr lang="sv-SE" sz="1400" dirty="0" smtClean="0"/>
          </a:p>
          <a:p>
            <a:pPr>
              <a:spcAft>
                <a:spcPts val="300"/>
              </a:spcAft>
            </a:pPr>
            <a:r>
              <a:rPr lang="sv-SE" u="sng" dirty="0" smtClean="0"/>
              <a:t>Innan en notering</a:t>
            </a:r>
            <a:r>
              <a:rPr lang="sv-SE" dirty="0" smtClean="0"/>
              <a:t> har rapporterats in för resultatnoteringen kan du välja att:</a:t>
            </a:r>
          </a:p>
          <a:p>
            <a:pPr marL="171450" indent="-171450">
              <a:spcAft>
                <a:spcPts val="300"/>
              </a:spcAft>
              <a:buFont typeface="Arial" panose="020B0604020202020204" pitchFamily="34" charset="0"/>
              <a:buChar char="•"/>
            </a:pPr>
            <a:r>
              <a:rPr lang="sv-SE" b="1" dirty="0" smtClean="0"/>
              <a:t>Ändra</a:t>
            </a:r>
            <a:r>
              <a:rPr lang="sv-SE" dirty="0" smtClean="0"/>
              <a:t> resultatnoteringen (beskrivning, typ eller om den ska visas för studenten)</a:t>
            </a:r>
          </a:p>
          <a:p>
            <a:pPr marL="171450" indent="-171450">
              <a:buFont typeface="Arial" panose="020B0604020202020204" pitchFamily="34" charset="0"/>
              <a:buChar char="•"/>
            </a:pPr>
            <a:r>
              <a:rPr lang="sv-SE" b="1" dirty="0" smtClean="0"/>
              <a:t>Ta bort </a:t>
            </a:r>
            <a:r>
              <a:rPr lang="sv-SE" dirty="0" smtClean="0"/>
              <a:t>resultatnoteringen</a:t>
            </a:r>
          </a:p>
          <a:p>
            <a:endParaRPr lang="sv-SE" u="sng" dirty="0" smtClean="0"/>
          </a:p>
          <a:p>
            <a:endParaRPr lang="sv-SE" u="sng" dirty="0"/>
          </a:p>
          <a:p>
            <a:endParaRPr lang="sv-SE" u="sng" dirty="0" smtClean="0"/>
          </a:p>
          <a:p>
            <a:endParaRPr lang="sv-SE" u="sng" dirty="0"/>
          </a:p>
          <a:p>
            <a:endParaRPr lang="sv-SE" u="sng" dirty="0" smtClean="0"/>
          </a:p>
          <a:p>
            <a:endParaRPr lang="sv-SE" u="sng" dirty="0" smtClean="0"/>
          </a:p>
          <a:p>
            <a:endParaRPr lang="sv-SE" u="sng" dirty="0"/>
          </a:p>
          <a:p>
            <a:r>
              <a:rPr lang="sv-SE" u="sng" dirty="0" smtClean="0"/>
              <a:t>Efter en </a:t>
            </a:r>
            <a:r>
              <a:rPr lang="sv-SE" u="sng" dirty="0"/>
              <a:t>notering</a:t>
            </a:r>
            <a:r>
              <a:rPr lang="sv-SE" dirty="0"/>
              <a:t> har rapporterats in för resultatnoteringen kan du </a:t>
            </a:r>
            <a:r>
              <a:rPr lang="sv-SE" dirty="0" smtClean="0"/>
              <a:t>bara välja om resultatnoteringen ska visas för studenten eller ej.</a:t>
            </a:r>
          </a:p>
        </p:txBody>
      </p:sp>
      <p:pic>
        <p:nvPicPr>
          <p:cNvPr id="5" name="Picture 4"/>
          <p:cNvPicPr>
            <a:picLocks noChangeAspect="1"/>
          </p:cNvPicPr>
          <p:nvPr/>
        </p:nvPicPr>
        <p:blipFill rotWithShape="1">
          <a:blip r:embed="rId3"/>
          <a:srcRect t="36127"/>
          <a:stretch/>
        </p:blipFill>
        <p:spPr>
          <a:xfrm>
            <a:off x="187845" y="5440680"/>
            <a:ext cx="5656902" cy="1411279"/>
          </a:xfrm>
          <a:prstGeom prst="rect">
            <a:avLst/>
          </a:prstGeom>
        </p:spPr>
      </p:pic>
      <p:sp>
        <p:nvSpPr>
          <p:cNvPr id="13" name="Text Placeholder 4"/>
          <p:cNvSpPr txBox="1">
            <a:spLocks/>
          </p:cNvSpPr>
          <p:nvPr/>
        </p:nvSpPr>
        <p:spPr>
          <a:xfrm>
            <a:off x="4448432" y="5965065"/>
            <a:ext cx="1396315" cy="745655"/>
          </a:xfrm>
          <a:prstGeom prst="rect">
            <a:avLst/>
          </a:prstGeom>
          <a:ln w="19050">
            <a:solidFill>
              <a:srgbClr val="C8480E"/>
            </a:solidFill>
          </a:ln>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sv-SE"/>
          </a:p>
        </p:txBody>
      </p:sp>
    </p:spTree>
    <p:extLst>
      <p:ext uri="{BB962C8B-B14F-4D97-AF65-F5344CB8AC3E}">
        <p14:creationId xmlns:p14="http://schemas.microsoft.com/office/powerpoint/2010/main" val="1074515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sv-SE" dirty="0"/>
              <a:t>Koppla resultatnoteringar</a:t>
            </a:r>
          </a:p>
        </p:txBody>
      </p:sp>
      <p:sp>
        <p:nvSpPr>
          <p:cNvPr id="3" name="Slide Number Placeholder 2"/>
          <p:cNvSpPr>
            <a:spLocks noGrp="1"/>
          </p:cNvSpPr>
          <p:nvPr>
            <p:ph type="sldNum" sz="quarter" idx="4294967295"/>
          </p:nvPr>
        </p:nvSpPr>
        <p:spPr>
          <a:xfrm>
            <a:off x="5314950" y="9612313"/>
            <a:ext cx="1543050" cy="336550"/>
          </a:xfrm>
        </p:spPr>
        <p:txBody>
          <a:bodyPr/>
          <a:lstStyle/>
          <a:p>
            <a:fld id="{F3F4DCA2-53CA-48AF-BF1A-13BEFD9BD817}" type="slidenum">
              <a:rPr lang="sv-SE" smtClean="0"/>
              <a:pPr/>
              <a:t>5</a:t>
            </a:fld>
            <a:endParaRPr lang="sv-SE"/>
          </a:p>
        </p:txBody>
      </p:sp>
      <p:sp>
        <p:nvSpPr>
          <p:cNvPr id="12" name="Text Placeholder 11"/>
          <p:cNvSpPr>
            <a:spLocks noGrp="1"/>
          </p:cNvSpPr>
          <p:nvPr>
            <p:ph type="body" sz="quarter" idx="39"/>
          </p:nvPr>
        </p:nvSpPr>
        <p:spPr>
          <a:xfrm>
            <a:off x="304918" y="765089"/>
            <a:ext cx="5798999" cy="4447371"/>
          </a:xfrm>
          <a:prstGeom prst="rect">
            <a:avLst/>
          </a:prstGeom>
        </p:spPr>
        <p:txBody>
          <a:bodyPr>
            <a:spAutoFit/>
          </a:bodyPr>
          <a:lstStyle/>
          <a:p>
            <a:endParaRPr lang="sv-SE" dirty="0" smtClean="0"/>
          </a:p>
          <a:p>
            <a:endParaRPr lang="sv-SE" dirty="0"/>
          </a:p>
          <a:p>
            <a:endParaRPr lang="sv-SE" dirty="0" smtClean="0"/>
          </a:p>
          <a:p>
            <a:endParaRPr lang="sv-SE" dirty="0"/>
          </a:p>
          <a:p>
            <a:endParaRPr lang="sv-SE" dirty="0" smtClean="0"/>
          </a:p>
          <a:p>
            <a:endParaRPr lang="sv-SE" dirty="0"/>
          </a:p>
          <a:p>
            <a:endParaRPr lang="sv-SE" dirty="0" smtClean="0"/>
          </a:p>
          <a:p>
            <a:endParaRPr lang="sv-SE" dirty="0"/>
          </a:p>
          <a:p>
            <a:endParaRPr lang="sv-SE" dirty="0" smtClean="0"/>
          </a:p>
          <a:p>
            <a:endParaRPr lang="sv-SE" dirty="0"/>
          </a:p>
          <a:p>
            <a:endParaRPr lang="sv-SE" dirty="0" smtClean="0"/>
          </a:p>
          <a:p>
            <a:endParaRPr lang="sv-SE" dirty="0"/>
          </a:p>
          <a:p>
            <a:endParaRPr lang="sv-SE" dirty="0" smtClean="0"/>
          </a:p>
          <a:p>
            <a:endParaRPr lang="sv-SE" dirty="0"/>
          </a:p>
          <a:p>
            <a:endParaRPr lang="sv-SE" dirty="0" smtClean="0"/>
          </a:p>
          <a:p>
            <a:endParaRPr lang="sv-SE" dirty="0"/>
          </a:p>
          <a:p>
            <a:endParaRPr lang="sv-SE" sz="300" i="1" dirty="0" smtClean="0"/>
          </a:p>
          <a:p>
            <a:r>
              <a:rPr lang="sv-SE" i="1" dirty="0" smtClean="0"/>
              <a:t>Exempel:</a:t>
            </a:r>
            <a:endParaRPr lang="sv-SE" i="1" dirty="0"/>
          </a:p>
        </p:txBody>
      </p:sp>
      <p:sp>
        <p:nvSpPr>
          <p:cNvPr id="13" name="Text Placeholder 5"/>
          <p:cNvSpPr txBox="1">
            <a:spLocks/>
          </p:cNvSpPr>
          <p:nvPr/>
        </p:nvSpPr>
        <p:spPr>
          <a:xfrm>
            <a:off x="287476" y="764315"/>
            <a:ext cx="5798999" cy="3862596"/>
          </a:xfrm>
          <a:prstGeom prst="rect">
            <a:avLst/>
          </a:prstGeom>
          <a:solidFill>
            <a:srgbClr val="FBDF8D"/>
          </a:solidFill>
          <a:ln w="6350" cap="flat" cmpd="sng" algn="ctr">
            <a:solidFill>
              <a:srgbClr val="FBC114"/>
            </a:solidFill>
            <a:prstDash val="solid"/>
            <a:miter lim="800000"/>
          </a:ln>
          <a:effectLst/>
        </p:spPr>
        <p:txBody>
          <a:bodyPr wrap="square">
            <a:spAutoFit/>
          </a:bodyPr>
          <a:lstStyle>
            <a:lvl1pPr marL="0" indent="0" algn="l" defTabSz="685800" rtl="0" eaLnBrk="1" latinLnBrk="0" hangingPunct="1">
              <a:lnSpc>
                <a:spcPct val="100000"/>
              </a:lnSpc>
              <a:spcBef>
                <a:spcPts val="0"/>
              </a:spcBef>
              <a:spcAft>
                <a:spcPts val="600"/>
              </a:spcAft>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a:t>Resultatnoteringar skapas </a:t>
            </a:r>
            <a:r>
              <a:rPr lang="sv-SE" u="sng" dirty="0"/>
              <a:t>per kurstillfälle</a:t>
            </a:r>
            <a:r>
              <a:rPr lang="sv-SE" dirty="0"/>
              <a:t>, d.v.s. de används bara på det kurstillfälle de skapats för. Dock är det möjligt att </a:t>
            </a:r>
            <a:r>
              <a:rPr lang="sv-SE" dirty="0" smtClean="0"/>
              <a:t>”koppla” </a:t>
            </a:r>
            <a:r>
              <a:rPr lang="sv-SE" dirty="0"/>
              <a:t>resultatnoteringarna till fler kurstillfällen om samma uppsättning </a:t>
            </a:r>
            <a:r>
              <a:rPr lang="sv-SE" dirty="0" smtClean="0"/>
              <a:t>av resultatnoteringar </a:t>
            </a:r>
            <a:r>
              <a:rPr lang="sv-SE" dirty="0"/>
              <a:t>ska användas för andra kurstillfällen. </a:t>
            </a:r>
            <a:r>
              <a:rPr lang="sv-SE" dirty="0" smtClean="0"/>
              <a:t/>
            </a:r>
            <a:br>
              <a:rPr lang="sv-SE" dirty="0" smtClean="0"/>
            </a:br>
            <a:endParaRPr lang="sv-SE" b="1" dirty="0" smtClean="0"/>
          </a:p>
          <a:p>
            <a:pPr>
              <a:spcAft>
                <a:spcPts val="300"/>
              </a:spcAft>
            </a:pPr>
            <a:r>
              <a:rPr lang="sv-SE" b="1" dirty="0" smtClean="0"/>
              <a:t>Kopplingen </a:t>
            </a:r>
            <a:r>
              <a:rPr lang="sv-SE" b="1" dirty="0"/>
              <a:t>gäller för hela uppsättningen</a:t>
            </a:r>
          </a:p>
          <a:p>
            <a:pPr>
              <a:spcAft>
                <a:spcPts val="300"/>
              </a:spcAft>
            </a:pPr>
            <a:r>
              <a:rPr lang="sv-SE" dirty="0"/>
              <a:t>Det är hela uppsättningen av resultatnoteringar som kopplas till det/de andra kurstillfällena. </a:t>
            </a:r>
          </a:p>
          <a:p>
            <a:r>
              <a:rPr lang="sv-SE" u="sng" dirty="0"/>
              <a:t>Efter</a:t>
            </a:r>
            <a:r>
              <a:rPr lang="sv-SE" dirty="0"/>
              <a:t> kopplingen har gjorts kan du lägga till eller ta bort resultatnoteringar på ett kurstillfälle utan att de andra kurstillfällena berörs. </a:t>
            </a:r>
            <a:br>
              <a:rPr lang="sv-SE" dirty="0"/>
            </a:br>
            <a:endParaRPr lang="sv-SE" dirty="0"/>
          </a:p>
          <a:p>
            <a:pPr>
              <a:spcAft>
                <a:spcPts val="300"/>
              </a:spcAft>
            </a:pPr>
            <a:r>
              <a:rPr lang="sv-SE" b="1" dirty="0"/>
              <a:t>Ändringar görs på alla kopplade tillfällen</a:t>
            </a:r>
          </a:p>
          <a:p>
            <a:pPr>
              <a:spcAft>
                <a:spcPts val="300"/>
              </a:spcAft>
            </a:pPr>
            <a:r>
              <a:rPr lang="sv-SE" dirty="0"/>
              <a:t>Görs ändringar på en kopplad resultatnotering (t.ex. ny benämning) kommer detta ändras på samtliga kurstillfällen som har en koppling till resultatnoteringen</a:t>
            </a:r>
            <a:r>
              <a:rPr lang="sv-SE" dirty="0" smtClean="0"/>
              <a:t>.</a:t>
            </a:r>
            <a:br>
              <a:rPr lang="sv-SE" dirty="0" smtClean="0"/>
            </a:br>
            <a:endParaRPr lang="sv-SE" dirty="0"/>
          </a:p>
          <a:p>
            <a:pPr>
              <a:spcAft>
                <a:spcPts val="300"/>
              </a:spcAft>
            </a:pPr>
            <a:r>
              <a:rPr lang="sv-SE" b="1" dirty="0"/>
              <a:t>Rapporterade värden </a:t>
            </a:r>
            <a:r>
              <a:rPr lang="sv-SE" b="1" dirty="0" smtClean="0"/>
              <a:t>kopplas</a:t>
            </a:r>
            <a:endParaRPr lang="sv-SE" b="1" dirty="0"/>
          </a:p>
          <a:p>
            <a:pPr>
              <a:spcAft>
                <a:spcPts val="300"/>
              </a:spcAft>
            </a:pPr>
            <a:r>
              <a:rPr lang="sv-SE" dirty="0" smtClean="0"/>
              <a:t>Resultatnoteringen inklusive eventuella värden som har rapporterats in, kopplas </a:t>
            </a:r>
            <a:r>
              <a:rPr lang="sv-SE" dirty="0"/>
              <a:t>till andra </a:t>
            </a:r>
            <a:r>
              <a:rPr lang="sv-SE" dirty="0" smtClean="0"/>
              <a:t>kurstillfällen</a:t>
            </a:r>
            <a:r>
              <a:rPr lang="sv-SE" dirty="0"/>
              <a:t>.</a:t>
            </a:r>
            <a:endParaRPr lang="sv-SE" dirty="0" smtClean="0"/>
          </a:p>
          <a:p>
            <a:pPr>
              <a:spcAft>
                <a:spcPts val="300"/>
              </a:spcAft>
            </a:pPr>
            <a:r>
              <a:rPr lang="sv-SE" i="1" dirty="0" smtClean="0"/>
              <a:t>Exempel</a:t>
            </a:r>
            <a:r>
              <a:rPr lang="sv-SE" i="1" dirty="0"/>
              <a:t>: </a:t>
            </a:r>
            <a:r>
              <a:rPr lang="sv-SE" dirty="0"/>
              <a:t>En student har på HT15 fått </a:t>
            </a:r>
            <a:r>
              <a:rPr lang="sv-SE" dirty="0" smtClean="0"/>
              <a:t>”12” </a:t>
            </a:r>
            <a:r>
              <a:rPr lang="sv-SE" dirty="0"/>
              <a:t>inrapporterat på  en </a:t>
            </a:r>
            <a:r>
              <a:rPr lang="sv-SE" dirty="0" smtClean="0"/>
              <a:t>resultatnotering och det sparas som ”utkast”. </a:t>
            </a:r>
            <a:r>
              <a:rPr lang="sv-SE" dirty="0"/>
              <a:t>Studenten </a:t>
            </a:r>
            <a:r>
              <a:rPr lang="sv-SE" dirty="0" smtClean="0"/>
              <a:t>fullföljer </a:t>
            </a:r>
            <a:r>
              <a:rPr lang="sv-SE" dirty="0"/>
              <a:t>inte modulen och inget betyg rapporteras in. Senare omregistreras studenten på ett kurstillfälle HT16. Resultatnoteringen ”12” följer </a:t>
            </a:r>
            <a:r>
              <a:rPr lang="sv-SE" dirty="0" smtClean="0"/>
              <a:t>med till kurstillfället HT16.</a:t>
            </a:r>
            <a:endParaRPr lang="sv-SE" dirty="0"/>
          </a:p>
        </p:txBody>
      </p:sp>
      <p:sp>
        <p:nvSpPr>
          <p:cNvPr id="15" name="Rectangle 14"/>
          <p:cNvSpPr/>
          <p:nvPr/>
        </p:nvSpPr>
        <p:spPr>
          <a:xfrm>
            <a:off x="339769" y="5890029"/>
            <a:ext cx="1977981" cy="3176200"/>
          </a:xfrm>
          <a:prstGeom prst="rect">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v-SE" sz="1200" b="1" dirty="0" smtClean="0">
                <a:solidFill>
                  <a:schemeClr val="tx1"/>
                </a:solidFill>
                <a:latin typeface="Arial" panose="020B0604020202020204" pitchFamily="34" charset="0"/>
                <a:cs typeface="Arial" panose="020B0604020202020204" pitchFamily="34" charset="0"/>
              </a:rPr>
              <a:t>Kurstillfälle, </a:t>
            </a:r>
            <a:r>
              <a:rPr lang="sv-SE" sz="1200" dirty="0" smtClean="0">
                <a:solidFill>
                  <a:schemeClr val="tx1"/>
                </a:solidFill>
                <a:latin typeface="Arial" panose="020B0604020202020204" pitchFamily="34" charset="0"/>
                <a:cs typeface="Arial" panose="020B0604020202020204" pitchFamily="34" charset="0"/>
              </a:rPr>
              <a:t>HT15</a:t>
            </a:r>
            <a:endParaRPr lang="sv-SE" sz="1200" dirty="0">
              <a:solidFill>
                <a:schemeClr val="tx1"/>
              </a:solidFill>
              <a:latin typeface="Arial" panose="020B0604020202020204" pitchFamily="34" charset="0"/>
              <a:cs typeface="Arial" panose="020B0604020202020204" pitchFamily="34" charset="0"/>
            </a:endParaRPr>
          </a:p>
        </p:txBody>
      </p:sp>
      <p:sp>
        <p:nvSpPr>
          <p:cNvPr id="16" name="Rectangle 15"/>
          <p:cNvSpPr/>
          <p:nvPr/>
        </p:nvSpPr>
        <p:spPr>
          <a:xfrm>
            <a:off x="438268" y="6288165"/>
            <a:ext cx="1736639" cy="1516017"/>
          </a:xfrm>
          <a:prstGeom prst="rect">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sv-SE" sz="1100" b="1" dirty="0" smtClean="0">
                <a:solidFill>
                  <a:schemeClr val="tx1"/>
                </a:solidFill>
                <a:latin typeface="Arial" panose="020B0604020202020204" pitchFamily="34" charset="0"/>
                <a:cs typeface="Arial" panose="020B0604020202020204" pitchFamily="34" charset="0"/>
              </a:rPr>
              <a:t>Modul A</a:t>
            </a:r>
            <a:endParaRPr lang="sv-SE" sz="1100" b="1" dirty="0">
              <a:solidFill>
                <a:schemeClr val="tx1"/>
              </a:solidFill>
              <a:latin typeface="Arial" panose="020B0604020202020204" pitchFamily="34" charset="0"/>
              <a:cs typeface="Arial" panose="020B0604020202020204" pitchFamily="34" charset="0"/>
            </a:endParaRPr>
          </a:p>
        </p:txBody>
      </p:sp>
      <p:sp>
        <p:nvSpPr>
          <p:cNvPr id="17" name="Rectangle 16"/>
          <p:cNvSpPr/>
          <p:nvPr/>
        </p:nvSpPr>
        <p:spPr>
          <a:xfrm>
            <a:off x="438268" y="8072850"/>
            <a:ext cx="1751116" cy="868680"/>
          </a:xfrm>
          <a:prstGeom prst="rect">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sv-SE" sz="1100" b="1" dirty="0" smtClean="0">
                <a:solidFill>
                  <a:schemeClr val="tx1"/>
                </a:solidFill>
                <a:latin typeface="Arial" panose="020B0604020202020204" pitchFamily="34" charset="0"/>
                <a:cs typeface="Arial" panose="020B0604020202020204" pitchFamily="34" charset="0"/>
              </a:rPr>
              <a:t>Modul B</a:t>
            </a:r>
            <a:endParaRPr lang="sv-SE" sz="1100" b="1" dirty="0">
              <a:solidFill>
                <a:schemeClr val="tx1"/>
              </a:solidFill>
              <a:latin typeface="Arial" panose="020B0604020202020204" pitchFamily="34" charset="0"/>
              <a:cs typeface="Arial" panose="020B0604020202020204" pitchFamily="34" charset="0"/>
            </a:endParaRPr>
          </a:p>
        </p:txBody>
      </p:sp>
      <p:sp>
        <p:nvSpPr>
          <p:cNvPr id="18" name="Rectangle 17"/>
          <p:cNvSpPr/>
          <p:nvPr/>
        </p:nvSpPr>
        <p:spPr>
          <a:xfrm>
            <a:off x="509618" y="6626221"/>
            <a:ext cx="1585882" cy="438236"/>
          </a:xfrm>
          <a:prstGeom prst="rect">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sv-SE" sz="1100" b="1" dirty="0" smtClean="0">
                <a:solidFill>
                  <a:schemeClr val="tx1"/>
                </a:solidFill>
                <a:latin typeface="Arial" panose="020B0604020202020204" pitchFamily="34" charset="0"/>
                <a:cs typeface="Arial" panose="020B0604020202020204" pitchFamily="34" charset="0"/>
              </a:rPr>
              <a:t>Resultatnotering</a:t>
            </a:r>
          </a:p>
          <a:p>
            <a:r>
              <a:rPr lang="sv-SE" sz="1000" dirty="0" smtClean="0">
                <a:solidFill>
                  <a:schemeClr val="tx1"/>
                </a:solidFill>
                <a:latin typeface="Arial" panose="020B0604020202020204" pitchFamily="34" charset="0"/>
                <a:cs typeface="Arial" panose="020B0604020202020204" pitchFamily="34" charset="0"/>
              </a:rPr>
              <a:t>”Inlämningsuppgift”</a:t>
            </a:r>
            <a:endParaRPr lang="sv-SE" sz="1000" dirty="0">
              <a:solidFill>
                <a:schemeClr val="tx1"/>
              </a:solidFill>
              <a:latin typeface="Arial" panose="020B0604020202020204" pitchFamily="34" charset="0"/>
              <a:cs typeface="Arial" panose="020B0604020202020204" pitchFamily="34" charset="0"/>
            </a:endParaRPr>
          </a:p>
        </p:txBody>
      </p:sp>
      <p:sp>
        <p:nvSpPr>
          <p:cNvPr id="19" name="Rectangle 18"/>
          <p:cNvSpPr/>
          <p:nvPr/>
        </p:nvSpPr>
        <p:spPr>
          <a:xfrm>
            <a:off x="509618" y="7222510"/>
            <a:ext cx="1585882" cy="438236"/>
          </a:xfrm>
          <a:prstGeom prst="rect">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sv-SE" sz="1100" b="1" dirty="0" smtClean="0">
                <a:solidFill>
                  <a:schemeClr val="tx1"/>
                </a:solidFill>
                <a:latin typeface="Arial" panose="020B0604020202020204" pitchFamily="34" charset="0"/>
                <a:cs typeface="Arial" panose="020B0604020202020204" pitchFamily="34" charset="0"/>
              </a:rPr>
              <a:t>Resultatnotering</a:t>
            </a:r>
          </a:p>
          <a:p>
            <a:r>
              <a:rPr lang="sv-SE" sz="1000" dirty="0" smtClean="0">
                <a:solidFill>
                  <a:schemeClr val="tx1"/>
                </a:solidFill>
                <a:latin typeface="Arial" panose="020B0604020202020204" pitchFamily="34" charset="0"/>
                <a:cs typeface="Arial" panose="020B0604020202020204" pitchFamily="34" charset="0"/>
              </a:rPr>
              <a:t>”</a:t>
            </a:r>
            <a:r>
              <a:rPr lang="sv-SE" sz="1000" dirty="0">
                <a:solidFill>
                  <a:schemeClr val="tx1"/>
                </a:solidFill>
                <a:latin typeface="Arial" panose="020B0604020202020204" pitchFamily="34" charset="0"/>
                <a:cs typeface="Arial" panose="020B0604020202020204" pitchFamily="34" charset="0"/>
              </a:rPr>
              <a:t>Närvaro seminarium”</a:t>
            </a:r>
          </a:p>
        </p:txBody>
      </p:sp>
      <p:sp>
        <p:nvSpPr>
          <p:cNvPr id="20" name="Rectangle 19"/>
          <p:cNvSpPr/>
          <p:nvPr/>
        </p:nvSpPr>
        <p:spPr>
          <a:xfrm>
            <a:off x="520818" y="8376938"/>
            <a:ext cx="1585882" cy="438236"/>
          </a:xfrm>
          <a:prstGeom prst="rect">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sv-SE" sz="1100" b="1" dirty="0" smtClean="0">
                <a:solidFill>
                  <a:schemeClr val="tx1"/>
                </a:solidFill>
                <a:latin typeface="Arial" panose="020B0604020202020204" pitchFamily="34" charset="0"/>
                <a:cs typeface="Arial" panose="020B0604020202020204" pitchFamily="34" charset="0"/>
              </a:rPr>
              <a:t>Resultatnotering</a:t>
            </a:r>
          </a:p>
          <a:p>
            <a:r>
              <a:rPr lang="sv-SE" sz="1100" dirty="0" smtClean="0">
                <a:solidFill>
                  <a:schemeClr val="tx1"/>
                </a:solidFill>
                <a:latin typeface="Arial" panose="020B0604020202020204" pitchFamily="34" charset="0"/>
                <a:cs typeface="Arial" panose="020B0604020202020204" pitchFamily="34" charset="0"/>
              </a:rPr>
              <a:t>”Skrivningspoäng”</a:t>
            </a:r>
            <a:endParaRPr lang="sv-SE" sz="1100" dirty="0">
              <a:solidFill>
                <a:schemeClr val="tx1"/>
              </a:solidFill>
              <a:latin typeface="Arial" panose="020B0604020202020204" pitchFamily="34" charset="0"/>
              <a:cs typeface="Arial" panose="020B0604020202020204" pitchFamily="34" charset="0"/>
            </a:endParaRPr>
          </a:p>
        </p:txBody>
      </p:sp>
      <p:sp>
        <p:nvSpPr>
          <p:cNvPr id="21" name="Right Brace 20"/>
          <p:cNvSpPr/>
          <p:nvPr/>
        </p:nvSpPr>
        <p:spPr>
          <a:xfrm>
            <a:off x="2107249" y="6581992"/>
            <a:ext cx="542140" cy="2403355"/>
          </a:xfrm>
          <a:prstGeom prst="rightBrace">
            <a:avLst>
              <a:gd name="adj1" fmla="val 44929"/>
              <a:gd name="adj2" fmla="val 49206"/>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dirty="0"/>
          </a:p>
        </p:txBody>
      </p:sp>
      <p:sp>
        <p:nvSpPr>
          <p:cNvPr id="22" name="Rectangle 21"/>
          <p:cNvSpPr/>
          <p:nvPr/>
        </p:nvSpPr>
        <p:spPr>
          <a:xfrm>
            <a:off x="2915663" y="5890029"/>
            <a:ext cx="1977981" cy="3176200"/>
          </a:xfrm>
          <a:prstGeom prst="rect">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sv-SE" sz="1200" b="1" dirty="0" smtClean="0">
                <a:solidFill>
                  <a:schemeClr val="tx1"/>
                </a:solidFill>
                <a:latin typeface="Arial" panose="020B0604020202020204" pitchFamily="34" charset="0"/>
                <a:cs typeface="Arial" panose="020B0604020202020204" pitchFamily="34" charset="0"/>
              </a:rPr>
              <a:t>Kurstillfälle, </a:t>
            </a:r>
            <a:r>
              <a:rPr lang="sv-SE" sz="1200" dirty="0" smtClean="0">
                <a:solidFill>
                  <a:schemeClr val="tx1"/>
                </a:solidFill>
                <a:latin typeface="Arial" panose="020B0604020202020204" pitchFamily="34" charset="0"/>
                <a:cs typeface="Arial" panose="020B0604020202020204" pitchFamily="34" charset="0"/>
              </a:rPr>
              <a:t>HT16</a:t>
            </a:r>
            <a:endParaRPr lang="sv-SE" sz="1200" dirty="0">
              <a:solidFill>
                <a:schemeClr val="tx1"/>
              </a:solidFill>
              <a:latin typeface="Arial" panose="020B0604020202020204" pitchFamily="34" charset="0"/>
              <a:cs typeface="Arial" panose="020B0604020202020204" pitchFamily="34" charset="0"/>
            </a:endParaRPr>
          </a:p>
        </p:txBody>
      </p:sp>
      <p:sp>
        <p:nvSpPr>
          <p:cNvPr id="23" name="Rectangle 22"/>
          <p:cNvSpPr/>
          <p:nvPr/>
        </p:nvSpPr>
        <p:spPr>
          <a:xfrm>
            <a:off x="3014162" y="6288165"/>
            <a:ext cx="1736639" cy="1516017"/>
          </a:xfrm>
          <a:prstGeom prst="rect">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sv-SE" sz="1100" b="1" dirty="0" smtClean="0">
                <a:solidFill>
                  <a:schemeClr val="tx1"/>
                </a:solidFill>
                <a:latin typeface="Arial" panose="020B0604020202020204" pitchFamily="34" charset="0"/>
                <a:cs typeface="Arial" panose="020B0604020202020204" pitchFamily="34" charset="0"/>
              </a:rPr>
              <a:t>Modul A</a:t>
            </a:r>
            <a:endParaRPr lang="sv-SE" sz="1100" b="1" dirty="0">
              <a:solidFill>
                <a:schemeClr val="tx1"/>
              </a:solidFill>
              <a:latin typeface="Arial" panose="020B0604020202020204" pitchFamily="34" charset="0"/>
              <a:cs typeface="Arial" panose="020B0604020202020204" pitchFamily="34" charset="0"/>
            </a:endParaRPr>
          </a:p>
        </p:txBody>
      </p:sp>
      <p:sp>
        <p:nvSpPr>
          <p:cNvPr id="24" name="Rectangle 23"/>
          <p:cNvSpPr/>
          <p:nvPr/>
        </p:nvSpPr>
        <p:spPr>
          <a:xfrm>
            <a:off x="3014162" y="8072850"/>
            <a:ext cx="1751116" cy="868680"/>
          </a:xfrm>
          <a:prstGeom prst="rect">
            <a:avLst/>
          </a:prstGeom>
          <a:solidFill>
            <a:schemeClr val="accent1">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sv-SE" sz="1100" b="1" dirty="0" smtClean="0">
                <a:solidFill>
                  <a:schemeClr val="tx1"/>
                </a:solidFill>
                <a:latin typeface="Arial" panose="020B0604020202020204" pitchFamily="34" charset="0"/>
                <a:cs typeface="Arial" panose="020B0604020202020204" pitchFamily="34" charset="0"/>
              </a:rPr>
              <a:t>Modul B</a:t>
            </a:r>
            <a:endParaRPr lang="sv-SE" sz="1100" b="1" dirty="0">
              <a:solidFill>
                <a:schemeClr val="tx1"/>
              </a:solidFill>
              <a:latin typeface="Arial" panose="020B0604020202020204" pitchFamily="34" charset="0"/>
              <a:cs typeface="Arial" panose="020B0604020202020204" pitchFamily="34" charset="0"/>
            </a:endParaRPr>
          </a:p>
        </p:txBody>
      </p:sp>
      <p:cxnSp>
        <p:nvCxnSpPr>
          <p:cNvPr id="25" name="Straight Arrow Connector 24"/>
          <p:cNvCxnSpPr>
            <a:stCxn id="21" idx="1"/>
            <a:endCxn id="35" idx="1"/>
          </p:cNvCxnSpPr>
          <p:nvPr/>
        </p:nvCxnSpPr>
        <p:spPr>
          <a:xfrm flipV="1">
            <a:off x="2649389" y="7441628"/>
            <a:ext cx="436123" cy="32295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21" idx="1"/>
            <a:endCxn id="36" idx="1"/>
          </p:cNvCxnSpPr>
          <p:nvPr/>
        </p:nvCxnSpPr>
        <p:spPr>
          <a:xfrm>
            <a:off x="2649389" y="7764587"/>
            <a:ext cx="447323" cy="83146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21" idx="1"/>
            <a:endCxn id="34" idx="1"/>
          </p:cNvCxnSpPr>
          <p:nvPr/>
        </p:nvCxnSpPr>
        <p:spPr>
          <a:xfrm flipV="1">
            <a:off x="2649389" y="6845339"/>
            <a:ext cx="436123" cy="91924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87515" y="5078919"/>
            <a:ext cx="1977981" cy="430887"/>
          </a:xfrm>
          <a:prstGeom prst="rect">
            <a:avLst/>
          </a:prstGeom>
          <a:noFill/>
          <a:ln>
            <a:noFill/>
          </a:ln>
        </p:spPr>
        <p:txBody>
          <a:bodyPr wrap="square" rtlCol="0">
            <a:spAutoFit/>
          </a:bodyPr>
          <a:lstStyle/>
          <a:p>
            <a:r>
              <a:rPr lang="sv-SE" sz="1100" dirty="0" smtClean="0">
                <a:latin typeface="Arial" panose="020B0604020202020204" pitchFamily="34" charset="0"/>
                <a:cs typeface="Arial" panose="020B0604020202020204" pitchFamily="34" charset="0"/>
              </a:rPr>
              <a:t>Resultatnoteringar har skapats för ett kurstillfälle.</a:t>
            </a:r>
            <a:endParaRPr lang="sv-SE" sz="1100" dirty="0">
              <a:latin typeface="Arial" panose="020B0604020202020204" pitchFamily="34" charset="0"/>
              <a:cs typeface="Arial" panose="020B0604020202020204" pitchFamily="34" charset="0"/>
            </a:endParaRPr>
          </a:p>
        </p:txBody>
      </p:sp>
      <p:sp>
        <p:nvSpPr>
          <p:cNvPr id="29" name="Text Placeholder 86"/>
          <p:cNvSpPr txBox="1">
            <a:spLocks/>
          </p:cNvSpPr>
          <p:nvPr/>
        </p:nvSpPr>
        <p:spPr>
          <a:xfrm>
            <a:off x="228079" y="5123792"/>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9144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smtClean="0"/>
              <a:t>1</a:t>
            </a:r>
            <a:endParaRPr lang="sv-SE" dirty="0"/>
          </a:p>
        </p:txBody>
      </p:sp>
      <p:sp>
        <p:nvSpPr>
          <p:cNvPr id="30" name="TextBox 29"/>
          <p:cNvSpPr txBox="1"/>
          <p:nvPr/>
        </p:nvSpPr>
        <p:spPr>
          <a:xfrm>
            <a:off x="2838949" y="5081787"/>
            <a:ext cx="2017681" cy="769441"/>
          </a:xfrm>
          <a:prstGeom prst="rect">
            <a:avLst/>
          </a:prstGeom>
          <a:noFill/>
          <a:ln>
            <a:noFill/>
          </a:ln>
        </p:spPr>
        <p:txBody>
          <a:bodyPr wrap="square" rtlCol="0">
            <a:spAutoFit/>
          </a:bodyPr>
          <a:lstStyle/>
          <a:p>
            <a:r>
              <a:rPr lang="sv-SE" sz="1100" dirty="0" smtClean="0">
                <a:latin typeface="Arial" panose="020B0604020202020204" pitchFamily="34" charset="0"/>
                <a:cs typeface="Arial" panose="020B0604020202020204" pitchFamily="34" charset="0"/>
              </a:rPr>
              <a:t>Resultatnoteringarna kopplas till ett nytt kurstillfälle. </a:t>
            </a:r>
            <a:r>
              <a:rPr lang="sv-SE" sz="1100" u="sng" dirty="0" smtClean="0">
                <a:latin typeface="Arial" panose="020B0604020202020204" pitchFamily="34" charset="0"/>
                <a:cs typeface="Arial" panose="020B0604020202020204" pitchFamily="34" charset="0"/>
              </a:rPr>
              <a:t>Alla</a:t>
            </a:r>
            <a:r>
              <a:rPr lang="sv-SE" sz="1100" dirty="0" smtClean="0">
                <a:latin typeface="Arial" panose="020B0604020202020204" pitchFamily="34" charset="0"/>
                <a:cs typeface="Arial" panose="020B0604020202020204" pitchFamily="34" charset="0"/>
              </a:rPr>
              <a:t> resultatnoteringar kopieras över.</a:t>
            </a:r>
            <a:endParaRPr lang="sv-SE" sz="1100" dirty="0">
              <a:latin typeface="Arial" panose="020B0604020202020204" pitchFamily="34" charset="0"/>
              <a:cs typeface="Arial" panose="020B0604020202020204" pitchFamily="34" charset="0"/>
            </a:endParaRPr>
          </a:p>
        </p:txBody>
      </p:sp>
      <p:sp>
        <p:nvSpPr>
          <p:cNvPr id="31" name="Text Placeholder 86"/>
          <p:cNvSpPr txBox="1">
            <a:spLocks/>
          </p:cNvSpPr>
          <p:nvPr/>
        </p:nvSpPr>
        <p:spPr>
          <a:xfrm>
            <a:off x="2579510" y="5122287"/>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9144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2</a:t>
            </a:r>
          </a:p>
        </p:txBody>
      </p:sp>
      <p:sp>
        <p:nvSpPr>
          <p:cNvPr id="32" name="Text Placeholder 86"/>
          <p:cNvSpPr txBox="1">
            <a:spLocks/>
          </p:cNvSpPr>
          <p:nvPr/>
        </p:nvSpPr>
        <p:spPr>
          <a:xfrm>
            <a:off x="4980929" y="5122286"/>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defPPr>
              <a:defRPr lang="sv-SE"/>
            </a:defPPr>
            <a:lvl1pPr indent="0" algn="ctr">
              <a:lnSpc>
                <a:spcPct val="90000"/>
              </a:lnSpc>
              <a:spcBef>
                <a:spcPts val="0"/>
              </a:spcBef>
              <a:buFont typeface="Arial" panose="020B0604020202020204" pitchFamily="34" charset="0"/>
              <a:buNone/>
              <a:defRPr sz="1100" b="1">
                <a:latin typeface="Arial" panose="020B0604020202020204" pitchFamily="34" charset="0"/>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sv-SE" dirty="0"/>
              <a:t>3</a:t>
            </a:r>
          </a:p>
        </p:txBody>
      </p:sp>
      <p:cxnSp>
        <p:nvCxnSpPr>
          <p:cNvPr id="33" name="Straight Arrow Connector 32"/>
          <p:cNvCxnSpPr>
            <a:endCxn id="58" idx="1"/>
          </p:cNvCxnSpPr>
          <p:nvPr/>
        </p:nvCxnSpPr>
        <p:spPr>
          <a:xfrm flipV="1">
            <a:off x="4484641" y="7472307"/>
            <a:ext cx="735950" cy="5290"/>
          </a:xfrm>
          <a:prstGeom prst="straightConnector1">
            <a:avLst/>
          </a:prstGeom>
          <a:ln w="12700">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3085512" y="6626221"/>
            <a:ext cx="1585882" cy="438236"/>
          </a:xfrm>
          <a:prstGeom prst="rect">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sv-SE" sz="1100" b="1" dirty="0" smtClean="0">
                <a:solidFill>
                  <a:schemeClr val="tx1"/>
                </a:solidFill>
                <a:latin typeface="Arial" panose="020B0604020202020204" pitchFamily="34" charset="0"/>
                <a:cs typeface="Arial" panose="020B0604020202020204" pitchFamily="34" charset="0"/>
              </a:rPr>
              <a:t>Resultatnotering</a:t>
            </a:r>
          </a:p>
          <a:p>
            <a:r>
              <a:rPr lang="sv-SE" sz="1000" dirty="0" smtClean="0">
                <a:solidFill>
                  <a:schemeClr val="tx1"/>
                </a:solidFill>
                <a:latin typeface="Arial" panose="020B0604020202020204" pitchFamily="34" charset="0"/>
                <a:cs typeface="Arial" panose="020B0604020202020204" pitchFamily="34" charset="0"/>
              </a:rPr>
              <a:t>”Inlämningsuppgift”</a:t>
            </a:r>
            <a:endParaRPr lang="sv-SE" sz="1000" dirty="0">
              <a:solidFill>
                <a:schemeClr val="tx1"/>
              </a:solidFill>
              <a:latin typeface="Arial" panose="020B0604020202020204" pitchFamily="34" charset="0"/>
              <a:cs typeface="Arial" panose="020B0604020202020204" pitchFamily="34" charset="0"/>
            </a:endParaRPr>
          </a:p>
        </p:txBody>
      </p:sp>
      <p:sp>
        <p:nvSpPr>
          <p:cNvPr id="35" name="Rectangle 34"/>
          <p:cNvSpPr/>
          <p:nvPr/>
        </p:nvSpPr>
        <p:spPr>
          <a:xfrm>
            <a:off x="3085512" y="7222510"/>
            <a:ext cx="1585882" cy="438236"/>
          </a:xfrm>
          <a:prstGeom prst="rect">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sv-SE" sz="1100" b="1" dirty="0" smtClean="0">
                <a:solidFill>
                  <a:schemeClr val="tx1"/>
                </a:solidFill>
                <a:latin typeface="Arial" panose="020B0604020202020204" pitchFamily="34" charset="0"/>
                <a:cs typeface="Arial" panose="020B0604020202020204" pitchFamily="34" charset="0"/>
              </a:rPr>
              <a:t>Resultatnotering</a:t>
            </a:r>
          </a:p>
          <a:p>
            <a:r>
              <a:rPr lang="sv-SE" sz="1000" dirty="0">
                <a:solidFill>
                  <a:schemeClr val="tx1"/>
                </a:solidFill>
                <a:latin typeface="Arial" panose="020B0604020202020204" pitchFamily="34" charset="0"/>
                <a:cs typeface="Arial" panose="020B0604020202020204" pitchFamily="34" charset="0"/>
              </a:rPr>
              <a:t>” Närvaro </a:t>
            </a:r>
            <a:r>
              <a:rPr lang="sv-SE" sz="1000" dirty="0" smtClean="0">
                <a:solidFill>
                  <a:schemeClr val="tx1"/>
                </a:solidFill>
                <a:latin typeface="Arial" panose="020B0604020202020204" pitchFamily="34" charset="0"/>
                <a:cs typeface="Arial" panose="020B0604020202020204" pitchFamily="34" charset="0"/>
              </a:rPr>
              <a:t>seminarium” </a:t>
            </a:r>
            <a:endParaRPr lang="sv-SE" sz="1000" dirty="0">
              <a:solidFill>
                <a:schemeClr val="tx1"/>
              </a:solidFill>
              <a:latin typeface="Arial" panose="020B0604020202020204" pitchFamily="34" charset="0"/>
              <a:cs typeface="Arial" panose="020B0604020202020204" pitchFamily="34" charset="0"/>
            </a:endParaRPr>
          </a:p>
        </p:txBody>
      </p:sp>
      <p:sp>
        <p:nvSpPr>
          <p:cNvPr id="36" name="Rectangle 35"/>
          <p:cNvSpPr/>
          <p:nvPr/>
        </p:nvSpPr>
        <p:spPr>
          <a:xfrm>
            <a:off x="3096712" y="8376938"/>
            <a:ext cx="1585882" cy="438236"/>
          </a:xfrm>
          <a:prstGeom prst="rect">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sv-SE" sz="1100" b="1" dirty="0" smtClean="0">
                <a:solidFill>
                  <a:schemeClr val="tx1"/>
                </a:solidFill>
                <a:latin typeface="Arial" panose="020B0604020202020204" pitchFamily="34" charset="0"/>
                <a:cs typeface="Arial" panose="020B0604020202020204" pitchFamily="34" charset="0"/>
              </a:rPr>
              <a:t>Resultatnotering</a:t>
            </a:r>
          </a:p>
          <a:p>
            <a:r>
              <a:rPr lang="sv-SE" sz="1100" dirty="0">
                <a:solidFill>
                  <a:schemeClr val="tx1"/>
                </a:solidFill>
                <a:latin typeface="Arial" panose="020B0604020202020204" pitchFamily="34" charset="0"/>
                <a:cs typeface="Arial" panose="020B0604020202020204" pitchFamily="34" charset="0"/>
              </a:rPr>
              <a:t>”Skrivningspoäng</a:t>
            </a:r>
            <a:r>
              <a:rPr lang="sv-SE" sz="1100" dirty="0" smtClean="0">
                <a:solidFill>
                  <a:schemeClr val="tx1"/>
                </a:solidFill>
                <a:latin typeface="Arial" panose="020B0604020202020204" pitchFamily="34" charset="0"/>
                <a:cs typeface="Arial" panose="020B0604020202020204" pitchFamily="34" charset="0"/>
              </a:rPr>
              <a:t>”</a:t>
            </a:r>
            <a:endParaRPr lang="sv-SE" sz="1100" dirty="0">
              <a:solidFill>
                <a:schemeClr val="tx1"/>
              </a:solidFill>
              <a:latin typeface="Arial" panose="020B0604020202020204" pitchFamily="34" charset="0"/>
              <a:cs typeface="Arial" panose="020B0604020202020204" pitchFamily="34" charset="0"/>
            </a:endParaRPr>
          </a:p>
        </p:txBody>
      </p:sp>
      <p:cxnSp>
        <p:nvCxnSpPr>
          <p:cNvPr id="38" name="Straight Arrow Connector 37"/>
          <p:cNvCxnSpPr>
            <a:endCxn id="59" idx="1"/>
          </p:cNvCxnSpPr>
          <p:nvPr/>
        </p:nvCxnSpPr>
        <p:spPr>
          <a:xfrm>
            <a:off x="4484641" y="6445261"/>
            <a:ext cx="735950" cy="1"/>
          </a:xfrm>
          <a:prstGeom prst="straightConnector1">
            <a:avLst/>
          </a:prstGeom>
          <a:ln w="12700">
            <a:solidFill>
              <a:schemeClr val="tx1"/>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5251209" y="5118908"/>
            <a:ext cx="1606792" cy="769441"/>
          </a:xfrm>
          <a:prstGeom prst="rect">
            <a:avLst/>
          </a:prstGeom>
          <a:noFill/>
          <a:ln>
            <a:noFill/>
          </a:ln>
        </p:spPr>
        <p:txBody>
          <a:bodyPr wrap="square" rtlCol="0">
            <a:spAutoFit/>
          </a:bodyPr>
          <a:lstStyle/>
          <a:p>
            <a:r>
              <a:rPr lang="sv-SE" sz="1100" dirty="0" smtClean="0">
                <a:latin typeface="Arial" panose="020B0604020202020204" pitchFamily="34" charset="0"/>
                <a:cs typeface="Arial" panose="020B0604020202020204" pitchFamily="34" charset="0"/>
              </a:rPr>
              <a:t>Eventuella ändringar kan göras </a:t>
            </a:r>
            <a:r>
              <a:rPr lang="sv-SE" sz="1100" u="sng" dirty="0" smtClean="0">
                <a:latin typeface="Arial" panose="020B0604020202020204" pitchFamily="34" charset="0"/>
                <a:cs typeface="Arial" panose="020B0604020202020204" pitchFamily="34" charset="0"/>
              </a:rPr>
              <a:t>efter</a:t>
            </a:r>
            <a:r>
              <a:rPr lang="sv-SE" sz="1100" dirty="0" smtClean="0">
                <a:latin typeface="Arial" panose="020B0604020202020204" pitchFamily="34" charset="0"/>
                <a:cs typeface="Arial" panose="020B0604020202020204" pitchFamily="34" charset="0"/>
              </a:rPr>
              <a:t> kopplingen har genomförts, </a:t>
            </a:r>
            <a:r>
              <a:rPr lang="sv-SE" sz="1100" dirty="0" err="1" smtClean="0">
                <a:latin typeface="Arial" panose="020B0604020202020204" pitchFamily="34" charset="0"/>
                <a:cs typeface="Arial" panose="020B0604020202020204" pitchFamily="34" charset="0"/>
              </a:rPr>
              <a:t>t.ex</a:t>
            </a:r>
            <a:r>
              <a:rPr lang="sv-SE" sz="1100" dirty="0" smtClean="0">
                <a:latin typeface="Arial" panose="020B0604020202020204" pitchFamily="34" charset="0"/>
                <a:cs typeface="Arial" panose="020B0604020202020204" pitchFamily="34" charset="0"/>
              </a:rPr>
              <a:t>: </a:t>
            </a:r>
            <a:endParaRPr lang="sv-SE" sz="1100" dirty="0">
              <a:latin typeface="Arial" panose="020B0604020202020204" pitchFamily="34" charset="0"/>
              <a:cs typeface="Arial" panose="020B0604020202020204" pitchFamily="34" charset="0"/>
            </a:endParaRPr>
          </a:p>
        </p:txBody>
      </p:sp>
      <p:sp>
        <p:nvSpPr>
          <p:cNvPr id="58" name="Rectangle 57"/>
          <p:cNvSpPr/>
          <p:nvPr/>
        </p:nvSpPr>
        <p:spPr>
          <a:xfrm>
            <a:off x="5220591" y="7273791"/>
            <a:ext cx="1316391" cy="397032"/>
          </a:xfrm>
          <a:prstGeom prst="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p>
            <a:pPr>
              <a:lnSpc>
                <a:spcPct val="90000"/>
              </a:lnSpc>
              <a:buFont typeface="Arial" panose="020B0604020202020204" pitchFamily="34" charset="0"/>
              <a:buNone/>
            </a:pPr>
            <a:r>
              <a:rPr lang="sv-SE" sz="1100" dirty="0">
                <a:solidFill>
                  <a:schemeClr val="tx1"/>
                </a:solidFill>
                <a:latin typeface="Arial" panose="020B0604020202020204" pitchFamily="34" charset="0"/>
                <a:cs typeface="Arial" panose="020B0604020202020204" pitchFamily="34" charset="0"/>
              </a:rPr>
              <a:t>Ta bort </a:t>
            </a:r>
            <a:r>
              <a:rPr lang="sv-SE" sz="1100" dirty="0" smtClean="0">
                <a:solidFill>
                  <a:schemeClr val="tx1"/>
                </a:solidFill>
                <a:latin typeface="Arial" panose="020B0604020202020204" pitchFamily="34" charset="0"/>
                <a:cs typeface="Arial" panose="020B0604020202020204" pitchFamily="34" charset="0"/>
              </a:rPr>
              <a:t>en resultatnotering</a:t>
            </a:r>
            <a:endParaRPr lang="sv-SE" sz="1100" dirty="0">
              <a:solidFill>
                <a:schemeClr val="tx1"/>
              </a:solidFill>
              <a:latin typeface="Arial" panose="020B0604020202020204" pitchFamily="34" charset="0"/>
              <a:cs typeface="Arial" panose="020B0604020202020204" pitchFamily="34" charset="0"/>
            </a:endParaRPr>
          </a:p>
        </p:txBody>
      </p:sp>
      <p:sp>
        <p:nvSpPr>
          <p:cNvPr id="59" name="Rectangle 58"/>
          <p:cNvSpPr/>
          <p:nvPr/>
        </p:nvSpPr>
        <p:spPr>
          <a:xfrm>
            <a:off x="5220591" y="6170571"/>
            <a:ext cx="1316391" cy="549381"/>
          </a:xfrm>
          <a:prstGeom prst="rect">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p>
            <a:pPr>
              <a:lnSpc>
                <a:spcPct val="90000"/>
              </a:lnSpc>
              <a:buFont typeface="Arial" panose="020B0604020202020204" pitchFamily="34" charset="0"/>
              <a:buNone/>
            </a:pPr>
            <a:r>
              <a:rPr lang="sv-SE" sz="1100" dirty="0">
                <a:solidFill>
                  <a:schemeClr val="tx1"/>
                </a:solidFill>
                <a:latin typeface="Arial" panose="020B0604020202020204" pitchFamily="34" charset="0"/>
                <a:cs typeface="Arial" panose="020B0604020202020204" pitchFamily="34" charset="0"/>
              </a:rPr>
              <a:t>Skapa ny </a:t>
            </a:r>
            <a:r>
              <a:rPr lang="sv-SE" sz="1100" dirty="0" smtClean="0">
                <a:solidFill>
                  <a:schemeClr val="tx1"/>
                </a:solidFill>
                <a:latin typeface="Arial" panose="020B0604020202020204" pitchFamily="34" charset="0"/>
                <a:cs typeface="Arial" panose="020B0604020202020204" pitchFamily="34" charset="0"/>
              </a:rPr>
              <a:t>resultatnotering för modulen</a:t>
            </a:r>
            <a:endParaRPr lang="sv-SE" sz="11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7759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39"/>
          </p:nvPr>
        </p:nvSpPr>
        <p:spPr>
          <a:xfrm>
            <a:off x="304918" y="765089"/>
            <a:ext cx="5798999" cy="4047262"/>
          </a:xfrm>
        </p:spPr>
        <p:txBody>
          <a:bodyPr/>
          <a:lstStyle/>
          <a:p>
            <a:r>
              <a:rPr lang="sv-SE" b="1" dirty="0" smtClean="0"/>
              <a:t>Handhavande: Koppla resultatnoteringar</a:t>
            </a:r>
          </a:p>
          <a:p>
            <a:pPr marL="228600" indent="-228600">
              <a:buAutoNum type="arabicPeriod"/>
            </a:pPr>
            <a:r>
              <a:rPr lang="sv-SE" dirty="0" smtClean="0"/>
              <a:t>Gå in på kurstillfället och välj </a:t>
            </a:r>
            <a:r>
              <a:rPr lang="sv-SE" b="1" dirty="0" smtClean="0"/>
              <a:t>fliken ”Resultatnoteringar”</a:t>
            </a:r>
          </a:p>
          <a:p>
            <a:pPr marL="228600" indent="-228600">
              <a:buAutoNum type="arabicPeriod"/>
            </a:pPr>
            <a:r>
              <a:rPr lang="sv-SE" dirty="0" smtClean="0"/>
              <a:t>Klicka på </a:t>
            </a:r>
            <a:r>
              <a:rPr lang="sv-SE" b="1" dirty="0" smtClean="0"/>
              <a:t>”Koppla till fler”</a:t>
            </a:r>
          </a:p>
          <a:p>
            <a:pPr marL="228600" indent="-228600">
              <a:buAutoNum type="arabicPeriod"/>
            </a:pPr>
            <a:endParaRPr lang="sv-SE" dirty="0"/>
          </a:p>
          <a:p>
            <a:pPr marL="228600" indent="-228600">
              <a:buAutoNum type="arabicPeriod"/>
            </a:pPr>
            <a:endParaRPr lang="sv-SE" dirty="0" smtClean="0"/>
          </a:p>
          <a:p>
            <a:pPr marL="228600" indent="-228600">
              <a:buAutoNum type="arabicPeriod"/>
            </a:pPr>
            <a:endParaRPr lang="sv-SE" dirty="0"/>
          </a:p>
          <a:p>
            <a:pPr marL="228600" indent="-228600">
              <a:buAutoNum type="arabicPeriod"/>
            </a:pPr>
            <a:endParaRPr lang="sv-SE" dirty="0" smtClean="0"/>
          </a:p>
          <a:p>
            <a:pPr marL="228600" indent="-228600">
              <a:buAutoNum type="arabicPeriod"/>
            </a:pPr>
            <a:endParaRPr lang="sv-SE" dirty="0"/>
          </a:p>
          <a:p>
            <a:pPr marL="228600" indent="-228600">
              <a:buAutoNum type="arabicPeriod"/>
            </a:pPr>
            <a:endParaRPr lang="sv-SE" dirty="0" smtClean="0"/>
          </a:p>
          <a:p>
            <a:pPr marL="228600" indent="-228600">
              <a:buAutoNum type="arabicPeriod"/>
            </a:pPr>
            <a:endParaRPr lang="sv-SE" dirty="0"/>
          </a:p>
          <a:p>
            <a:pPr marL="228600" indent="-228600">
              <a:buAutoNum type="arabicPeriod"/>
            </a:pPr>
            <a:endParaRPr lang="sv-SE" dirty="0" smtClean="0"/>
          </a:p>
          <a:p>
            <a:pPr marL="228600" indent="-228600">
              <a:buAutoNum type="arabicPeriod"/>
            </a:pPr>
            <a:endParaRPr lang="sv-SE" dirty="0"/>
          </a:p>
          <a:p>
            <a:pPr marL="228600" indent="-228600">
              <a:buAutoNum type="arabicPeriod"/>
            </a:pPr>
            <a:r>
              <a:rPr lang="sv-SE" dirty="0" smtClean="0"/>
              <a:t>I </a:t>
            </a:r>
            <a:r>
              <a:rPr lang="sv-SE" dirty="0"/>
              <a:t>dialogrutan som öppnas: </a:t>
            </a:r>
            <a:r>
              <a:rPr lang="sv-SE" b="1" dirty="0"/>
              <a:t>sök fram </a:t>
            </a:r>
            <a:r>
              <a:rPr lang="sv-SE" b="1" dirty="0" smtClean="0"/>
              <a:t>den </a:t>
            </a:r>
            <a:r>
              <a:rPr lang="sv-SE" b="1" dirty="0"/>
              <a:t>eller de kurstillfällen </a:t>
            </a:r>
            <a:r>
              <a:rPr lang="sv-SE" dirty="0"/>
              <a:t>som resultatnoteringarna ska kopplas </a:t>
            </a:r>
            <a:r>
              <a:rPr lang="sv-SE" dirty="0" smtClean="0"/>
              <a:t>till. </a:t>
            </a:r>
            <a:r>
              <a:rPr lang="sv-SE" i="1" dirty="0" smtClean="0"/>
              <a:t>Du kan bara välja kurstillfällen inom samma kursversion.</a:t>
            </a:r>
          </a:p>
          <a:p>
            <a:pPr marL="228600" indent="-228600">
              <a:buAutoNum type="arabicPeriod"/>
            </a:pPr>
            <a:r>
              <a:rPr lang="sv-SE" b="1" dirty="0" smtClean="0"/>
              <a:t>Markera kurstillfällena </a:t>
            </a:r>
            <a:r>
              <a:rPr lang="sv-SE" dirty="0" smtClean="0"/>
              <a:t>och klicka på </a:t>
            </a:r>
            <a:r>
              <a:rPr lang="sv-SE" b="1" dirty="0" smtClean="0"/>
              <a:t>”Lägg till kurstillfälle”</a:t>
            </a:r>
          </a:p>
          <a:p>
            <a:pPr marL="228600" indent="-228600">
              <a:buAutoNum type="arabicPeriod"/>
            </a:pPr>
            <a:r>
              <a:rPr lang="sv-SE" b="1" dirty="0" smtClean="0"/>
              <a:t>Spara</a:t>
            </a:r>
            <a:r>
              <a:rPr lang="sv-SE" dirty="0" smtClean="0"/>
              <a:t> (kortkommando: </a:t>
            </a:r>
            <a:r>
              <a:rPr lang="sv-SE" dirty="0" err="1" smtClean="0"/>
              <a:t>Ctrl</a:t>
            </a:r>
            <a:r>
              <a:rPr lang="sv-SE" dirty="0" smtClean="0"/>
              <a:t> + S)</a:t>
            </a:r>
            <a:endParaRPr lang="sv-SE" dirty="0"/>
          </a:p>
        </p:txBody>
      </p:sp>
      <p:sp>
        <p:nvSpPr>
          <p:cNvPr id="4" name="Title 3"/>
          <p:cNvSpPr>
            <a:spLocks noGrp="1"/>
          </p:cNvSpPr>
          <p:nvPr>
            <p:ph type="ctrTitle"/>
          </p:nvPr>
        </p:nvSpPr>
        <p:spPr/>
        <p:txBody>
          <a:bodyPr/>
          <a:lstStyle/>
          <a:p>
            <a:r>
              <a:rPr lang="sv-SE" dirty="0"/>
              <a:t>Koppla </a:t>
            </a:r>
            <a:r>
              <a:rPr lang="sv-SE" dirty="0" smtClean="0"/>
              <a:t>resultatnoteringar </a:t>
            </a:r>
            <a:r>
              <a:rPr lang="sv-SE" b="0" dirty="0" smtClean="0"/>
              <a:t>(forts.)</a:t>
            </a:r>
            <a:endParaRPr lang="sv-SE" dirty="0"/>
          </a:p>
        </p:txBody>
      </p:sp>
      <p:sp>
        <p:nvSpPr>
          <p:cNvPr id="3" name="Slide Number Placeholder 2"/>
          <p:cNvSpPr>
            <a:spLocks noGrp="1"/>
          </p:cNvSpPr>
          <p:nvPr>
            <p:ph type="sldNum" sz="quarter" idx="4294967295"/>
          </p:nvPr>
        </p:nvSpPr>
        <p:spPr>
          <a:xfrm>
            <a:off x="5314950" y="9612313"/>
            <a:ext cx="1543050" cy="336550"/>
          </a:xfrm>
        </p:spPr>
        <p:txBody>
          <a:bodyPr/>
          <a:lstStyle/>
          <a:p>
            <a:fld id="{F3F4DCA2-53CA-48AF-BF1A-13BEFD9BD817}" type="slidenum">
              <a:rPr lang="sv-SE" smtClean="0"/>
              <a:pPr/>
              <a:t>6</a:t>
            </a:fld>
            <a:endParaRPr lang="sv-SE"/>
          </a:p>
        </p:txBody>
      </p:sp>
      <p:pic>
        <p:nvPicPr>
          <p:cNvPr id="12" name="Picture 11"/>
          <p:cNvPicPr>
            <a:picLocks noChangeAspect="1"/>
          </p:cNvPicPr>
          <p:nvPr/>
        </p:nvPicPr>
        <p:blipFill rotWithShape="1">
          <a:blip r:embed="rId2">
            <a:extLst>
              <a:ext uri="{28A0092B-C50C-407E-A947-70E740481C1C}">
                <a14:useLocalDpi xmlns:a14="http://schemas.microsoft.com/office/drawing/2010/main" val="0"/>
              </a:ext>
            </a:extLst>
          </a:blip>
          <a:srcRect t="10550" r="2103" b="7488"/>
          <a:stretch/>
        </p:blipFill>
        <p:spPr>
          <a:xfrm>
            <a:off x="216018" y="1549400"/>
            <a:ext cx="6426082" cy="1975709"/>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418" y="4863121"/>
            <a:ext cx="4851282" cy="4083808"/>
          </a:xfrm>
          <a:prstGeom prst="rect">
            <a:avLst/>
          </a:prstGeom>
          <a:noFill/>
          <a:ln>
            <a:solidFill>
              <a:schemeClr val="bg1">
                <a:lumMod val="85000"/>
              </a:schemeClr>
            </a:solidFill>
          </a:ln>
          <a:effectLst>
            <a:outerShdw blurRad="50800" dist="38100" dir="2700000" algn="tl" rotWithShape="0">
              <a:prstClr val="black">
                <a:alpha val="30000"/>
              </a:prstClr>
            </a:outerShdw>
          </a:effectLst>
        </p:spPr>
      </p:pic>
      <p:sp>
        <p:nvSpPr>
          <p:cNvPr id="14" name="Text Placeholder 6"/>
          <p:cNvSpPr txBox="1">
            <a:spLocks/>
          </p:cNvSpPr>
          <p:nvPr/>
        </p:nvSpPr>
        <p:spPr>
          <a:xfrm>
            <a:off x="5231367" y="1524880"/>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smtClean="0"/>
              <a:t>1</a:t>
            </a:r>
            <a:endParaRPr lang="sv-SE" dirty="0"/>
          </a:p>
        </p:txBody>
      </p:sp>
      <p:sp>
        <p:nvSpPr>
          <p:cNvPr id="15" name="Text Placeholder 6"/>
          <p:cNvSpPr txBox="1">
            <a:spLocks/>
          </p:cNvSpPr>
          <p:nvPr/>
        </p:nvSpPr>
        <p:spPr>
          <a:xfrm>
            <a:off x="3479859" y="2288846"/>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smtClean="0"/>
              <a:t>2</a:t>
            </a:r>
            <a:endParaRPr lang="sv-SE" dirty="0"/>
          </a:p>
        </p:txBody>
      </p:sp>
      <p:sp>
        <p:nvSpPr>
          <p:cNvPr id="16" name="Text Placeholder 6"/>
          <p:cNvSpPr txBox="1">
            <a:spLocks/>
          </p:cNvSpPr>
          <p:nvPr/>
        </p:nvSpPr>
        <p:spPr>
          <a:xfrm>
            <a:off x="4727115" y="5790683"/>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smtClean="0"/>
              <a:t>3</a:t>
            </a:r>
            <a:endParaRPr lang="sv-SE" dirty="0"/>
          </a:p>
        </p:txBody>
      </p:sp>
      <p:sp>
        <p:nvSpPr>
          <p:cNvPr id="17" name="Text Placeholder 6"/>
          <p:cNvSpPr txBox="1">
            <a:spLocks/>
          </p:cNvSpPr>
          <p:nvPr/>
        </p:nvSpPr>
        <p:spPr>
          <a:xfrm>
            <a:off x="2961184" y="6312873"/>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smtClean="0"/>
              <a:t>4</a:t>
            </a:r>
            <a:endParaRPr lang="sv-SE" dirty="0"/>
          </a:p>
        </p:txBody>
      </p:sp>
      <p:cxnSp>
        <p:nvCxnSpPr>
          <p:cNvPr id="19" name="Straight Arrow Connector 18"/>
          <p:cNvCxnSpPr/>
          <p:nvPr/>
        </p:nvCxnSpPr>
        <p:spPr>
          <a:xfrm flipH="1">
            <a:off x="1726512" y="6555394"/>
            <a:ext cx="1234672" cy="50787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 name="Text Placeholder 6"/>
          <p:cNvSpPr txBox="1">
            <a:spLocks/>
          </p:cNvSpPr>
          <p:nvPr/>
        </p:nvSpPr>
        <p:spPr>
          <a:xfrm>
            <a:off x="4971994" y="8573473"/>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defTabSz="685800" rtl="0" eaLnBrk="1" latinLnBrk="0" hangingPunct="1">
              <a:lnSpc>
                <a:spcPct val="90000"/>
              </a:lnSpc>
              <a:spcBef>
                <a:spcPts val="0"/>
              </a:spcBef>
              <a:buFont typeface="Arial" panose="020B0604020202020204" pitchFamily="34" charset="0"/>
              <a:buNone/>
              <a:defRPr sz="1100" b="1"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sv-SE" dirty="0" smtClean="0"/>
              <a:t>5</a:t>
            </a:r>
            <a:endParaRPr lang="sv-SE" dirty="0"/>
          </a:p>
        </p:txBody>
      </p:sp>
    </p:spTree>
    <p:extLst>
      <p:ext uri="{BB962C8B-B14F-4D97-AF65-F5344CB8AC3E}">
        <p14:creationId xmlns:p14="http://schemas.microsoft.com/office/powerpoint/2010/main" val="3388686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304918" y="6595746"/>
            <a:ext cx="5798998" cy="2458204"/>
            <a:chOff x="304918" y="6311535"/>
            <a:chExt cx="5798998" cy="2458204"/>
          </a:xfrm>
        </p:grpSpPr>
        <p:pic>
          <p:nvPicPr>
            <p:cNvPr id="17" name="Picture 16"/>
            <p:cNvPicPr>
              <a:picLocks noChangeAspect="1"/>
            </p:cNvPicPr>
            <p:nvPr/>
          </p:nvPicPr>
          <p:blipFill rotWithShape="1">
            <a:blip r:embed="rId2">
              <a:extLst>
                <a:ext uri="{28A0092B-C50C-407E-A947-70E740481C1C}">
                  <a14:useLocalDpi xmlns:a14="http://schemas.microsoft.com/office/drawing/2010/main" val="0"/>
                </a:ext>
              </a:extLst>
            </a:blip>
            <a:srcRect t="4651" r="16536" b="53508"/>
            <a:stretch/>
          </p:blipFill>
          <p:spPr>
            <a:xfrm>
              <a:off x="304918" y="6311535"/>
              <a:ext cx="5798998" cy="2311207"/>
            </a:xfrm>
            <a:prstGeom prst="rect">
              <a:avLst/>
            </a:prstGeom>
          </p:spPr>
        </p:pic>
        <p:pic>
          <p:nvPicPr>
            <p:cNvPr id="5" name="Picture 4"/>
            <p:cNvPicPr>
              <a:picLocks noChangeAspect="1"/>
            </p:cNvPicPr>
            <p:nvPr/>
          </p:nvPicPr>
          <p:blipFill>
            <a:blip r:embed="rId3"/>
            <a:stretch>
              <a:fillRect/>
            </a:stretch>
          </p:blipFill>
          <p:spPr>
            <a:xfrm>
              <a:off x="4621834" y="8007350"/>
              <a:ext cx="1409700" cy="762389"/>
            </a:xfrm>
            <a:prstGeom prst="rect">
              <a:avLst/>
            </a:prstGeom>
          </p:spPr>
        </p:pic>
      </p:grpSp>
      <p:sp>
        <p:nvSpPr>
          <p:cNvPr id="11" name="Text Placeholder 10"/>
          <p:cNvSpPr>
            <a:spLocks noGrp="1"/>
          </p:cNvSpPr>
          <p:nvPr>
            <p:ph type="body" sz="quarter" idx="39"/>
          </p:nvPr>
        </p:nvSpPr>
        <p:spPr>
          <a:xfrm>
            <a:off x="304918" y="765089"/>
            <a:ext cx="5798999" cy="5816977"/>
          </a:xfrm>
        </p:spPr>
        <p:txBody>
          <a:bodyPr/>
          <a:lstStyle/>
          <a:p>
            <a:r>
              <a:rPr lang="sv-SE" dirty="0"/>
              <a:t>Hela uppsättningen av resultatnoteringar har nu kopplats till de valda </a:t>
            </a:r>
            <a:r>
              <a:rPr lang="sv-SE" dirty="0" smtClean="0"/>
              <a:t>kurstillfällena.</a:t>
            </a:r>
          </a:p>
          <a:p>
            <a:endParaRPr lang="sv-SE" dirty="0"/>
          </a:p>
          <a:p>
            <a:endParaRPr lang="sv-SE" dirty="0" smtClean="0"/>
          </a:p>
          <a:p>
            <a:endParaRPr lang="sv-SE" dirty="0"/>
          </a:p>
          <a:p>
            <a:endParaRPr lang="sv-SE" dirty="0" smtClean="0"/>
          </a:p>
          <a:p>
            <a:endParaRPr lang="sv-SE" dirty="0"/>
          </a:p>
          <a:p>
            <a:endParaRPr lang="sv-SE" dirty="0" smtClean="0"/>
          </a:p>
          <a:p>
            <a:endParaRPr lang="sv-SE" dirty="0"/>
          </a:p>
          <a:p>
            <a:endParaRPr lang="sv-SE" dirty="0" smtClean="0"/>
          </a:p>
          <a:p>
            <a:endParaRPr lang="sv-SE" dirty="0"/>
          </a:p>
          <a:p>
            <a:endParaRPr lang="sv-SE" dirty="0" smtClean="0"/>
          </a:p>
          <a:p>
            <a:endParaRPr lang="sv-SE" dirty="0"/>
          </a:p>
          <a:p>
            <a:endParaRPr lang="sv-SE" dirty="0" smtClean="0"/>
          </a:p>
          <a:p>
            <a:endParaRPr lang="sv-SE" dirty="0"/>
          </a:p>
          <a:p>
            <a:endParaRPr lang="sv-SE" dirty="0" smtClean="0"/>
          </a:p>
          <a:p>
            <a:endParaRPr lang="sv-SE" dirty="0"/>
          </a:p>
          <a:p>
            <a:endParaRPr lang="sv-SE" dirty="0" smtClean="0"/>
          </a:p>
          <a:p>
            <a:endParaRPr lang="sv-SE" dirty="0" smtClean="0"/>
          </a:p>
          <a:p>
            <a:endParaRPr lang="sv-SE" dirty="0" smtClean="0"/>
          </a:p>
          <a:p>
            <a:r>
              <a:rPr lang="sv-SE" sz="1400" b="1" dirty="0" smtClean="0"/>
              <a:t>Ändra eller ta bort koppling</a:t>
            </a:r>
            <a:endParaRPr lang="sv-SE" sz="1400" b="1" dirty="0"/>
          </a:p>
          <a:p>
            <a:r>
              <a:rPr lang="sv-SE" dirty="0" smtClean="0"/>
              <a:t>Du kan välja att ta bort eller lägga till nya resultatnoteringar för respektive kurstillfälle nu, </a:t>
            </a:r>
            <a:r>
              <a:rPr lang="sv-SE" u="sng" dirty="0" smtClean="0"/>
              <a:t>innan</a:t>
            </a:r>
            <a:r>
              <a:rPr lang="sv-SE" dirty="0" smtClean="0"/>
              <a:t> en notering har rapporterats in för en student. </a:t>
            </a:r>
          </a:p>
          <a:p>
            <a:r>
              <a:rPr lang="sv-SE" dirty="0" smtClean="0"/>
              <a:t>Notera att om du ändrar en resultatnotering nu genomförs ändringen för </a:t>
            </a:r>
            <a:r>
              <a:rPr lang="sv-SE" u="sng" dirty="0" smtClean="0"/>
              <a:t>samtliga kurstillfällen som resultatnoteringen är kopplad till. </a:t>
            </a:r>
            <a:endParaRPr lang="sv-SE" i="1" dirty="0"/>
          </a:p>
        </p:txBody>
      </p:sp>
      <p:sp>
        <p:nvSpPr>
          <p:cNvPr id="4" name="Title 3"/>
          <p:cNvSpPr>
            <a:spLocks noGrp="1"/>
          </p:cNvSpPr>
          <p:nvPr>
            <p:ph type="ctrTitle"/>
          </p:nvPr>
        </p:nvSpPr>
        <p:spPr/>
        <p:txBody>
          <a:bodyPr/>
          <a:lstStyle/>
          <a:p>
            <a:r>
              <a:rPr lang="sv-SE" dirty="0"/>
              <a:t>Koppla resultatnoteringar </a:t>
            </a:r>
            <a:r>
              <a:rPr lang="sv-SE" b="0" dirty="0"/>
              <a:t>(forts.)</a:t>
            </a:r>
            <a:endParaRPr lang="sv-SE" dirty="0"/>
          </a:p>
        </p:txBody>
      </p:sp>
      <p:sp>
        <p:nvSpPr>
          <p:cNvPr id="3" name="Slide Number Placeholder 2"/>
          <p:cNvSpPr>
            <a:spLocks noGrp="1"/>
          </p:cNvSpPr>
          <p:nvPr>
            <p:ph type="sldNum" sz="quarter" idx="4294967295"/>
          </p:nvPr>
        </p:nvSpPr>
        <p:spPr>
          <a:xfrm>
            <a:off x="5314950" y="9612313"/>
            <a:ext cx="1543050" cy="336550"/>
          </a:xfrm>
        </p:spPr>
        <p:txBody>
          <a:bodyPr/>
          <a:lstStyle/>
          <a:p>
            <a:fld id="{F3F4DCA2-53CA-48AF-BF1A-13BEFD9BD817}" type="slidenum">
              <a:rPr lang="sv-SE" smtClean="0"/>
              <a:pPr/>
              <a:t>7</a:t>
            </a:fld>
            <a:endParaRPr lang="sv-SE"/>
          </a:p>
        </p:txBody>
      </p:sp>
      <p:pic>
        <p:nvPicPr>
          <p:cNvPr id="12" name="Picture 11"/>
          <p:cNvPicPr>
            <a:picLocks noChangeAspect="1"/>
          </p:cNvPicPr>
          <p:nvPr/>
        </p:nvPicPr>
        <p:blipFill rotWithShape="1">
          <a:blip r:embed="rId2">
            <a:extLst>
              <a:ext uri="{28A0092B-C50C-407E-A947-70E740481C1C}">
                <a14:useLocalDpi xmlns:a14="http://schemas.microsoft.com/office/drawing/2010/main" val="0"/>
              </a:ext>
            </a:extLst>
          </a:blip>
          <a:srcRect t="4651" r="16536" b="30056"/>
          <a:stretch/>
        </p:blipFill>
        <p:spPr>
          <a:xfrm>
            <a:off x="304918" y="1142147"/>
            <a:ext cx="5798998" cy="3606608"/>
          </a:xfrm>
          <a:prstGeom prst="rect">
            <a:avLst/>
          </a:prstGeom>
        </p:spPr>
      </p:pic>
      <p:sp>
        <p:nvSpPr>
          <p:cNvPr id="14" name="Text Placeholder 4"/>
          <p:cNvSpPr txBox="1">
            <a:spLocks/>
          </p:cNvSpPr>
          <p:nvPr/>
        </p:nvSpPr>
        <p:spPr>
          <a:xfrm>
            <a:off x="421767" y="2114940"/>
            <a:ext cx="5344032" cy="900876"/>
          </a:xfrm>
          <a:prstGeom prst="rect">
            <a:avLst/>
          </a:prstGeom>
          <a:ln w="19050">
            <a:solidFill>
              <a:srgbClr val="C8480E"/>
            </a:solidFill>
          </a:ln>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sv-SE" dirty="0"/>
          </a:p>
        </p:txBody>
      </p:sp>
      <p:sp>
        <p:nvSpPr>
          <p:cNvPr id="15" name="Text Placeholder 4"/>
          <p:cNvSpPr txBox="1">
            <a:spLocks/>
          </p:cNvSpPr>
          <p:nvPr/>
        </p:nvSpPr>
        <p:spPr>
          <a:xfrm>
            <a:off x="421767" y="3446792"/>
            <a:ext cx="5344032" cy="927924"/>
          </a:xfrm>
          <a:prstGeom prst="rect">
            <a:avLst/>
          </a:prstGeom>
          <a:ln w="19050">
            <a:solidFill>
              <a:srgbClr val="C8480E"/>
            </a:solidFill>
          </a:ln>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sv-SE"/>
          </a:p>
        </p:txBody>
      </p:sp>
      <p:sp>
        <p:nvSpPr>
          <p:cNvPr id="16" name="Arc 15"/>
          <p:cNvSpPr/>
          <p:nvPr/>
        </p:nvSpPr>
        <p:spPr>
          <a:xfrm>
            <a:off x="5314949" y="2582987"/>
            <a:ext cx="908050" cy="1422400"/>
          </a:xfrm>
          <a:prstGeom prst="arc">
            <a:avLst>
              <a:gd name="adj1" fmla="val 16200000"/>
              <a:gd name="adj2" fmla="val 5331746"/>
            </a:avLst>
          </a:prstGeom>
          <a:ln>
            <a:headEnd type="triangle" w="med" len="med"/>
            <a:tailEnd type="triangle" w="med" len="med"/>
          </a:ln>
        </p:spPr>
        <p:style>
          <a:lnRef idx="1">
            <a:schemeClr val="dk1"/>
          </a:lnRef>
          <a:fillRef idx="0">
            <a:schemeClr val="dk1"/>
          </a:fillRef>
          <a:effectRef idx="0">
            <a:schemeClr val="dk1"/>
          </a:effectRef>
          <a:fontRef idx="minor">
            <a:schemeClr val="tx1"/>
          </a:fontRef>
        </p:style>
        <p:txBody>
          <a:bodyPr rtlCol="0" anchor="ctr"/>
          <a:lstStyle/>
          <a:p>
            <a:pPr algn="ctr"/>
            <a:endParaRPr lang="sv-SE"/>
          </a:p>
        </p:txBody>
      </p:sp>
      <p:sp>
        <p:nvSpPr>
          <p:cNvPr id="20" name="Text Placeholder 4"/>
          <p:cNvSpPr txBox="1">
            <a:spLocks/>
          </p:cNvSpPr>
          <p:nvPr/>
        </p:nvSpPr>
        <p:spPr>
          <a:xfrm>
            <a:off x="4574769" y="8263086"/>
            <a:ext cx="1378356" cy="739879"/>
          </a:xfrm>
          <a:prstGeom prst="rect">
            <a:avLst/>
          </a:prstGeom>
          <a:ln w="19050">
            <a:solidFill>
              <a:srgbClr val="C8480E"/>
            </a:solidFill>
          </a:ln>
        </p:spPr>
        <p:txBody>
          <a:bodyPr/>
          <a:lstStyle>
            <a:lvl1pPr marL="0" indent="0" algn="l" defTabSz="685800" rtl="0" eaLnBrk="1" latinLnBrk="0" hangingPunct="1">
              <a:lnSpc>
                <a:spcPct val="90000"/>
              </a:lnSpc>
              <a:spcBef>
                <a:spcPts val="750"/>
              </a:spcBef>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sv-SE"/>
          </a:p>
        </p:txBody>
      </p:sp>
    </p:spTree>
    <p:extLst>
      <p:ext uri="{BB962C8B-B14F-4D97-AF65-F5344CB8AC3E}">
        <p14:creationId xmlns:p14="http://schemas.microsoft.com/office/powerpoint/2010/main" val="17121036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5376</TotalTime>
  <Words>971</Words>
  <Application>Microsoft Office PowerPoint</Application>
  <PresentationFormat>A4 Paper (210x297 mm)</PresentationFormat>
  <Paragraphs>191</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Om resultatnoteringar (forts.)</vt:lpstr>
      <vt:lpstr>Skapa resultatnoteringar</vt:lpstr>
      <vt:lpstr>Skapa resultatnoteringar (forts.)</vt:lpstr>
      <vt:lpstr>Koppla resultatnoteringar</vt:lpstr>
      <vt:lpstr>Koppla resultatnoteringar (forts.)</vt:lpstr>
      <vt:lpstr>Koppla resultatnoteringar (forts.)</vt:lpstr>
    </vt:vector>
  </TitlesOfParts>
  <Company>Malmö högskola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Guide_Ladok_Administreraresultat Skapa eller kopiera resultatnotering</dc:title>
  <dc:creator>Klara Nordström</dc:creator>
  <cp:lastModifiedBy>Klara Nordström</cp:lastModifiedBy>
  <cp:revision>273</cp:revision>
  <dcterms:created xsi:type="dcterms:W3CDTF">2018-06-20T10:52:41Z</dcterms:created>
  <dcterms:modified xsi:type="dcterms:W3CDTF">2021-08-31T12:31:15Z</dcterms:modified>
</cp:coreProperties>
</file>