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7"/>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480E"/>
    <a:srgbClr val="D9D9D9"/>
    <a:srgbClr val="A6A6A6"/>
    <a:srgbClr val="EEFF15"/>
    <a:srgbClr val="FFFF66"/>
    <a:srgbClr val="FFFF00"/>
    <a:srgbClr val="86C35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9" autoAdjust="0"/>
    <p:restoredTop sz="95282" autoAdjust="0"/>
  </p:normalViewPr>
  <p:slideViewPr>
    <p:cSldViewPr snapToGrid="0">
      <p:cViewPr varScale="1">
        <p:scale>
          <a:sx n="68" d="100"/>
          <a:sy n="68" d="100"/>
        </p:scale>
        <p:origin x="2490" y="66"/>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2022-09-05</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2022-09-05</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9AFFD60-D5AB-41B2-96EF-7F8CDDA286E5}" type="slidenum">
              <a:rPr lang="sv-SE" smtClean="0"/>
              <a:t>2</a:t>
            </a:fld>
            <a:endParaRPr lang="sv-SE"/>
          </a:p>
        </p:txBody>
      </p:sp>
    </p:spTree>
    <p:extLst>
      <p:ext uri="{BB962C8B-B14F-4D97-AF65-F5344CB8AC3E}">
        <p14:creationId xmlns:p14="http://schemas.microsoft.com/office/powerpoint/2010/main" val="218957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4" name="Slide Number Placeholder 3"/>
          <p:cNvSpPr>
            <a:spLocks noGrp="1"/>
          </p:cNvSpPr>
          <p:nvPr>
            <p:ph type="sldNum" sz="quarter" idx="4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90000" anchor="ctr"/>
          <a:lstStyle>
            <a:lvl1pPr algn="ctr">
              <a:defRPr lang="en-US" sz="20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5"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Title 5"/>
          <p:cNvSpPr>
            <a:spLocks noGrp="1"/>
          </p:cNvSpPr>
          <p:nvPr>
            <p:ph type="title"/>
          </p:nvPr>
        </p:nvSpPr>
        <p:spPr>
          <a:xfrm>
            <a:off x="0" y="0"/>
            <a:ext cx="6858000" cy="503435"/>
          </a:xfrm>
          <a:prstGeom prst="rect">
            <a:avLst/>
          </a:prstGeom>
          <a:solidFill>
            <a:srgbClr val="86C35F"/>
          </a:solidFill>
          <a:ln w="6350">
            <a:solidFill>
              <a:srgbClr val="3E9F00"/>
            </a:solidFill>
          </a:ln>
        </p:spPr>
        <p:txBody>
          <a:bodyPr lIns="144000" tIns="90000" bIns="90000" anchor="ctr"/>
          <a:lstStyle>
            <a:lvl1pPr>
              <a:defRPr lang="sv-SE" sz="1400" b="1" baseline="0">
                <a:solidFill>
                  <a:schemeClr val="bg1"/>
                </a:solidFill>
                <a:latin typeface="Arial" panose="020B0604020202020204" pitchFamily="34" charset="0"/>
                <a:cs typeface="Arial" panose="020B0604020202020204" pitchFamily="34" charset="0"/>
              </a:defRPr>
            </a:lvl1pPr>
          </a:lstStyle>
          <a:p>
            <a:pPr marL="0" lvl="0"/>
            <a:r>
              <a:rPr lang="en-US"/>
              <a:t>Click to edit Master title style</a:t>
            </a:r>
            <a:endParaRPr lang="sv-SE"/>
          </a:p>
        </p:txBody>
      </p:sp>
      <p:sp>
        <p:nvSpPr>
          <p:cNvPr id="2" name="Slide Number Placeholder 1"/>
          <p:cNvSpPr>
            <a:spLocks noGrp="1"/>
          </p:cNvSpPr>
          <p:nvPr>
            <p:ph type="sldNum" sz="quarter" idx="4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1435772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4"/>
          </p:nvPr>
        </p:nvSpPr>
        <p:spPr>
          <a:xfrm>
            <a:off x="81527" y="9583448"/>
            <a:ext cx="1543050" cy="352016"/>
          </a:xfrm>
          <a:prstGeom prst="rect">
            <a:avLst/>
          </a:prstGeom>
        </p:spPr>
        <p:txBody>
          <a:bodyPr vert="horz" lIns="91440" tIns="45720" rIns="91440" bIns="45720" rtlCol="0" anchor="ctr"/>
          <a:lstStyle>
            <a:lvl1pPr algn="l">
              <a:defRPr sz="1000">
                <a:solidFill>
                  <a:schemeClr val="bg1"/>
                </a:solidFill>
              </a:defRPr>
            </a:lvl1pPr>
          </a:lstStyle>
          <a:p>
            <a:fld id="{9BBD4751-B039-4BCE-BF0F-DBCB9EB0D7EF}"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2022-09-12</a:t>
            </a:r>
          </a:p>
          <a:p>
            <a:pPr>
              <a:lnSpc>
                <a:spcPct val="100000"/>
              </a:lnSpc>
              <a:spcAft>
                <a:spcPts val="200"/>
              </a:spcAft>
            </a:pPr>
            <a:r>
              <a:rPr lang="sv-SE" sz="1100" b="0" dirty="0"/>
              <a:t>Version av Ladok vid senaste uppdatering</a:t>
            </a:r>
            <a:r>
              <a:rPr lang="sv-SE" sz="1100" b="0"/>
              <a:t>: 2.0.0</a:t>
            </a:r>
            <a:endParaRPr lang="sv-SE" sz="1100" b="0" dirty="0"/>
          </a:p>
        </p:txBody>
      </p:sp>
      <p:pic>
        <p:nvPicPr>
          <p:cNvPr id="17" name="Picture 16"/>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13810"/>
            <a:ext cx="6858000" cy="2197612"/>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Resultat på kurs vid attestering </a:t>
            </a:r>
            <a:br>
              <a:rPr lang="sv-SE" sz="2400" dirty="0">
                <a:solidFill>
                  <a:schemeClr val="tx1"/>
                </a:solidFill>
              </a:rPr>
            </a:br>
            <a:r>
              <a:rPr lang="sv-SE" sz="2400" dirty="0">
                <a:solidFill>
                  <a:schemeClr val="tx1"/>
                </a:solidFill>
              </a:rPr>
              <a:t>av modul </a:t>
            </a:r>
          </a:p>
          <a:p>
            <a:pPr algn="ctr">
              <a:spcBef>
                <a:spcPts val="600"/>
              </a:spcBef>
              <a:spcAft>
                <a:spcPts val="600"/>
              </a:spcAft>
            </a:pPr>
            <a:r>
              <a:rPr lang="sv-SE" sz="1600" b="0" dirty="0">
                <a:solidFill>
                  <a:schemeClr val="tx1"/>
                </a:solidFill>
              </a:rPr>
              <a:t>(”Enda prov”)</a:t>
            </a:r>
            <a:endParaRPr lang="sv-SE" sz="1100" b="0" dirty="0">
              <a:solidFill>
                <a:schemeClr val="tx1"/>
              </a:solidFill>
            </a:endParaRPr>
          </a:p>
        </p:txBody>
      </p:sp>
      <p:sp>
        <p:nvSpPr>
          <p:cNvPr id="13" name="Text Placeholder 4"/>
          <p:cNvSpPr>
            <a:spLocks noGrp="1"/>
          </p:cNvSpPr>
          <p:nvPr>
            <p:ph type="body" sz="quarter" idx="39"/>
          </p:nvPr>
        </p:nvSpPr>
        <p:spPr>
          <a:xfrm>
            <a:off x="427764" y="5034506"/>
            <a:ext cx="5798999" cy="3539430"/>
          </a:xfrm>
        </p:spPr>
        <p:txBody>
          <a:bodyPr/>
          <a:lstStyle/>
          <a:p>
            <a:r>
              <a:rPr lang="sv-SE" sz="1400" b="1" dirty="0"/>
              <a:t>Förberedelser</a:t>
            </a:r>
          </a:p>
          <a:p>
            <a:r>
              <a:rPr lang="sv-SE" dirty="0"/>
              <a:t>För att kunna använda funktionaliteten för att generera resultat på kurs vid attestering av modul behöver följande två steg genomföras:</a:t>
            </a:r>
          </a:p>
          <a:p>
            <a:endParaRPr lang="sv-SE" b="1" dirty="0"/>
          </a:p>
          <a:p>
            <a:pPr marL="228600" indent="-228600">
              <a:buAutoNum type="arabicPeriod"/>
            </a:pPr>
            <a:r>
              <a:rPr lang="sv-SE" b="1" dirty="0"/>
              <a:t>Förberedelser i ”Utbildningsmall”</a:t>
            </a:r>
          </a:p>
          <a:p>
            <a:r>
              <a:rPr lang="sv-SE" dirty="0"/>
              <a:t>Detta görs av personer på lärosätet med behörighet att hantera utbildningsmallar. </a:t>
            </a:r>
          </a:p>
          <a:p>
            <a:r>
              <a:rPr lang="sv-SE" dirty="0"/>
              <a:t>Välj att skapa en ny version av utbildningsmallen som används för kursen i fråga. Lägg till attributet ”Resultat på kurs vid attestering av modul” under ”Tilläggsuppgifter”. Spara. </a:t>
            </a:r>
          </a:p>
          <a:p>
            <a:endParaRPr lang="sv-SE" dirty="0"/>
          </a:p>
          <a:p>
            <a:pPr marL="228600" indent="-228600">
              <a:buFont typeface="+mj-lt"/>
              <a:buAutoNum type="arabicPeriod" startAt="2"/>
            </a:pPr>
            <a:r>
              <a:rPr lang="sv-SE" b="1" dirty="0"/>
              <a:t>Förberedelser i ”Utbildningsinformation” </a:t>
            </a:r>
          </a:p>
          <a:p>
            <a:r>
              <a:rPr lang="sv-SE" dirty="0"/>
              <a:t>Detta görs av person på lärosätet med behörighet att skapa eller ändra kurser i utbildningsinformation. </a:t>
            </a:r>
          </a:p>
          <a:p>
            <a:r>
              <a:rPr lang="sv-SE" dirty="0"/>
              <a:t>Skapa kursen i ”Utbildningsinformation” (</a:t>
            </a:r>
            <a:r>
              <a:rPr lang="sv-SE" i="1" dirty="0"/>
              <a:t>alternativt</a:t>
            </a:r>
            <a:r>
              <a:rPr lang="sv-SE" dirty="0"/>
              <a:t>: om kursen redan är skapad kan istället en ny version av kursen skapas), var noga med att ”Giltig fr.o.m.” anges som </a:t>
            </a:r>
            <a:r>
              <a:rPr lang="sv-SE" i="1" dirty="0"/>
              <a:t>efter</a:t>
            </a:r>
            <a:r>
              <a:rPr lang="sv-SE" dirty="0"/>
              <a:t> det datum versionen av utbildningsmallen är Giltig fr.o.m.. Värdet för attributet ”Resultat på kurs vid attestering av modul” anges som ”Ja”. </a:t>
            </a:r>
          </a:p>
        </p:txBody>
      </p:sp>
      <p:sp>
        <p:nvSpPr>
          <p:cNvPr id="9" name="Content Placeholder 3">
            <a:extLst>
              <a:ext uri="{FF2B5EF4-FFF2-40B4-BE49-F238E27FC236}">
                <a16:creationId xmlns:a16="http://schemas.microsoft.com/office/drawing/2014/main" id="{E7FF4AA9-D86B-478C-AC8B-02FE5CF53E46}"/>
              </a:ext>
            </a:extLst>
          </p:cNvPr>
          <p:cNvSpPr txBox="1">
            <a:spLocks/>
          </p:cNvSpPr>
          <p:nvPr/>
        </p:nvSpPr>
        <p:spPr>
          <a:xfrm>
            <a:off x="-12192" y="1925224"/>
            <a:ext cx="6882384" cy="2648449"/>
          </a:xfrm>
          <a:prstGeom prst="rect">
            <a:avLst/>
          </a:prstGeom>
          <a:solidFill>
            <a:srgbClr val="86C35F">
              <a:alpha val="23922"/>
            </a:srgbClr>
          </a:solidFill>
          <a:ln w="6350">
            <a:solidFill>
              <a:schemeClr val="accent6">
                <a:lumMod val="75000"/>
              </a:schemeClr>
            </a:solidFill>
          </a:ln>
        </p:spPr>
        <p:txBody>
          <a:bodyPr wrap="square" lIns="540000" tIns="216000" rIns="756000" bIns="216000" anchor="t">
            <a:no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spcBef>
                <a:spcPct val="0"/>
              </a:spcBef>
              <a:spcAft>
                <a:spcPts val="600"/>
              </a:spcAft>
            </a:pPr>
            <a:r>
              <a:rPr lang="sv-SE" sz="1100" dirty="0">
                <a:latin typeface="Arial" panose="020B0604020202020204" pitchFamily="34" charset="0"/>
                <a:ea typeface="+mj-ea"/>
                <a:cs typeface="Arial" panose="020B0604020202020204" pitchFamily="34" charset="0"/>
              </a:rPr>
              <a:t>Om en kurs bara har en modul kan ett attribut användas på kursen för att resultat på kurs ska genereras när modulresultat attesteras (även kallat ”Enda prov”). D.v.s. att när modulresultat attesteras på modulen ger studenten får studenten samma resultat på hela kursen. </a:t>
            </a:r>
          </a:p>
          <a:p>
            <a:pPr>
              <a:spcAft>
                <a:spcPts val="300"/>
              </a:spcAft>
            </a:pPr>
            <a:r>
              <a:rPr lang="sv-SE" sz="1100" dirty="0">
                <a:latin typeface="Arial" panose="020B0604020202020204" pitchFamily="34" charset="0"/>
                <a:cs typeface="Arial" panose="020B0604020202020204" pitchFamily="34" charset="0"/>
              </a:rPr>
              <a:t>Detta förutsätter att:</a:t>
            </a:r>
          </a:p>
          <a:p>
            <a:pPr marL="171450" indent="-171450">
              <a:spcAft>
                <a:spcPts val="300"/>
              </a:spcAft>
              <a:buFont typeface="Arial" panose="020B0604020202020204" pitchFamily="34" charset="0"/>
              <a:buChar char="•"/>
            </a:pPr>
            <a:r>
              <a:rPr lang="sv-SE" sz="1100" dirty="0">
                <a:latin typeface="Arial" panose="020B0604020202020204" pitchFamily="34" charset="0"/>
                <a:cs typeface="Arial" panose="020B0604020202020204" pitchFamily="34" charset="0"/>
              </a:rPr>
              <a:t>Kursen endast har en modul</a:t>
            </a:r>
          </a:p>
          <a:p>
            <a:pPr marL="171450" indent="-171450">
              <a:spcAft>
                <a:spcPts val="300"/>
              </a:spcAft>
              <a:buFont typeface="Arial" panose="020B0604020202020204" pitchFamily="34" charset="0"/>
              <a:buChar char="•"/>
            </a:pPr>
            <a:r>
              <a:rPr lang="sv-SE" sz="1100" dirty="0">
                <a:latin typeface="Arial" panose="020B0604020202020204" pitchFamily="34" charset="0"/>
                <a:cs typeface="Arial" panose="020B0604020202020204" pitchFamily="34" charset="0"/>
              </a:rPr>
              <a:t>Modul och kurs har samma omfattning och betygsskala</a:t>
            </a:r>
          </a:p>
          <a:p>
            <a:pPr marL="171450" indent="-171450">
              <a:spcAft>
                <a:spcPts val="300"/>
              </a:spcAft>
              <a:buFont typeface="Arial" panose="020B0604020202020204" pitchFamily="34" charset="0"/>
              <a:buChar char="•"/>
            </a:pPr>
            <a:r>
              <a:rPr lang="sv-SE" sz="1100" dirty="0">
                <a:latin typeface="Arial" panose="020B0604020202020204" pitchFamily="34" charset="0"/>
                <a:cs typeface="Arial" panose="020B0604020202020204" pitchFamily="34" charset="0"/>
              </a:rPr>
              <a:t>Titel </a:t>
            </a:r>
            <a:r>
              <a:rPr lang="sv-SE" sz="1100" u="sng" dirty="0">
                <a:latin typeface="Arial" panose="020B0604020202020204" pitchFamily="34" charset="0"/>
                <a:cs typeface="Arial" panose="020B0604020202020204" pitchFamily="34" charset="0"/>
              </a:rPr>
              <a:t>inte</a:t>
            </a:r>
            <a:r>
              <a:rPr lang="sv-SE" sz="1100" dirty="0">
                <a:latin typeface="Arial" panose="020B0604020202020204" pitchFamily="34" charset="0"/>
                <a:cs typeface="Arial" panose="020B0604020202020204" pitchFamily="34" charset="0"/>
              </a:rPr>
              <a:t> ska anges på kurs (titel kan anges på modul)</a:t>
            </a:r>
          </a:p>
          <a:p>
            <a:pPr marL="171450" indent="-171450">
              <a:spcAft>
                <a:spcPts val="300"/>
              </a:spcAft>
              <a:buFont typeface="Arial" panose="020B0604020202020204" pitchFamily="34" charset="0"/>
              <a:buChar char="•"/>
            </a:pPr>
            <a:endParaRPr lang="sv-SE" sz="1100" dirty="0">
              <a:latin typeface="Arial" panose="020B0604020202020204" pitchFamily="34" charset="0"/>
              <a:cs typeface="Arial" panose="020B0604020202020204" pitchFamily="34" charset="0"/>
            </a:endParaRPr>
          </a:p>
          <a:p>
            <a:pPr>
              <a:spcAft>
                <a:spcPts val="300"/>
              </a:spcAft>
            </a:pPr>
            <a:r>
              <a:rPr lang="sv-SE" sz="1100" i="1" dirty="0">
                <a:latin typeface="Arial" panose="020B0604020202020204" pitchFamily="34" charset="0"/>
                <a:cs typeface="Arial" panose="020B0604020202020204" pitchFamily="34" charset="0"/>
              </a:rPr>
              <a:t>Jämförelsevis</a:t>
            </a:r>
            <a:r>
              <a:rPr lang="sv-SE" sz="1100" dirty="0">
                <a:latin typeface="Arial" panose="020B0604020202020204" pitchFamily="34" charset="0"/>
                <a:cs typeface="Arial" panose="020B0604020202020204" pitchFamily="34" charset="0"/>
              </a:rPr>
              <a:t>: Har en kurs med endast en modul </a:t>
            </a:r>
            <a:r>
              <a:rPr lang="sv-SE" sz="1100" u="sng" dirty="0">
                <a:latin typeface="Arial" panose="020B0604020202020204" pitchFamily="34" charset="0"/>
                <a:cs typeface="Arial" panose="020B0604020202020204" pitchFamily="34" charset="0"/>
              </a:rPr>
              <a:t>inte</a:t>
            </a:r>
            <a:r>
              <a:rPr lang="sv-SE" sz="1100" dirty="0">
                <a:latin typeface="Arial" panose="020B0604020202020204" pitchFamily="34" charset="0"/>
                <a:cs typeface="Arial" panose="020B0604020202020204" pitchFamily="34" charset="0"/>
              </a:rPr>
              <a:t> detta attribut behöver resultat </a:t>
            </a:r>
            <a:r>
              <a:rPr lang="sv-SE" sz="1100" i="1" dirty="0">
                <a:latin typeface="Arial" panose="020B0604020202020204" pitchFamily="34" charset="0"/>
                <a:cs typeface="Arial" panose="020B0604020202020204" pitchFamily="34" charset="0"/>
              </a:rPr>
              <a:t>först</a:t>
            </a:r>
            <a:r>
              <a:rPr lang="sv-SE" sz="1100" dirty="0">
                <a:latin typeface="Arial" panose="020B0604020202020204" pitchFamily="34" charset="0"/>
                <a:cs typeface="Arial" panose="020B0604020202020204" pitchFamily="34" charset="0"/>
              </a:rPr>
              <a:t> rapporteras och attesteras på modulen och </a:t>
            </a:r>
            <a:r>
              <a:rPr lang="sv-SE" sz="1100" i="1" dirty="0">
                <a:latin typeface="Arial" panose="020B0604020202020204" pitchFamily="34" charset="0"/>
                <a:cs typeface="Arial" panose="020B0604020202020204" pitchFamily="34" charset="0"/>
              </a:rPr>
              <a:t>sedan</a:t>
            </a:r>
            <a:r>
              <a:rPr lang="sv-SE" sz="1100" dirty="0">
                <a:latin typeface="Arial" panose="020B0604020202020204" pitchFamily="34" charset="0"/>
                <a:cs typeface="Arial" panose="020B0604020202020204" pitchFamily="34" charset="0"/>
              </a:rPr>
              <a:t> rapporteras och attesteras igen för resultat på kurs.</a:t>
            </a:r>
          </a:p>
        </p:txBody>
      </p:sp>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D0AB0D4D-B26F-4A31-9B5A-589D89699164}"/>
              </a:ext>
            </a:extLst>
          </p:cNvPr>
          <p:cNvPicPr>
            <a:picLocks noChangeAspect="1"/>
          </p:cNvPicPr>
          <p:nvPr/>
        </p:nvPicPr>
        <p:blipFill>
          <a:blip r:embed="rId3"/>
          <a:stretch>
            <a:fillRect/>
          </a:stretch>
        </p:blipFill>
        <p:spPr>
          <a:xfrm>
            <a:off x="0" y="1685207"/>
            <a:ext cx="6858000" cy="2400300"/>
          </a:xfrm>
          <a:prstGeom prst="rect">
            <a:avLst/>
          </a:prstGeom>
        </p:spPr>
      </p:pic>
      <p:pic>
        <p:nvPicPr>
          <p:cNvPr id="5" name="Picture 4"/>
          <p:cNvPicPr>
            <a:picLocks noChangeAspect="1"/>
          </p:cNvPicPr>
          <p:nvPr/>
        </p:nvPicPr>
        <p:blipFill>
          <a:blip r:embed="rId4"/>
          <a:stretch>
            <a:fillRect/>
          </a:stretch>
        </p:blipFill>
        <p:spPr>
          <a:xfrm>
            <a:off x="57150" y="6385468"/>
            <a:ext cx="6590393" cy="2790044"/>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1" name="Text Placeholder 10"/>
          <p:cNvSpPr>
            <a:spLocks noGrp="1"/>
          </p:cNvSpPr>
          <p:nvPr>
            <p:ph type="body" sz="quarter" idx="39"/>
          </p:nvPr>
        </p:nvSpPr>
        <p:spPr>
          <a:xfrm>
            <a:off x="304918" y="765089"/>
            <a:ext cx="5798999" cy="5539978"/>
          </a:xfrm>
        </p:spPr>
        <p:txBody>
          <a:bodyPr/>
          <a:lstStyle/>
          <a:p>
            <a:r>
              <a:rPr lang="sv-SE" b="1" dirty="0"/>
              <a:t>I kursöversikten</a:t>
            </a:r>
          </a:p>
          <a:p>
            <a:r>
              <a:rPr lang="sv-SE" dirty="0"/>
              <a:t>Om attestering av modulresultat även resultat på kurs så visas information om detta i översikten i flikarna ”Rapportera” och ”Attestera”. I kolumnen ”Mer information” visas texten ”Enda prov”, genom att klicka på texten visas mer information om vad det innebär.</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b="1" dirty="0"/>
              <a:t>Vid rapportering eller attestering</a:t>
            </a:r>
          </a:p>
          <a:p>
            <a:r>
              <a:rPr lang="sv-SE" dirty="0"/>
              <a:t>När resultat på modulen klarmarkeras respektive attesteras visas i information om att resultat på modul även gäller för resultat på kurs. </a:t>
            </a:r>
          </a:p>
          <a:p>
            <a:pPr marL="171450" indent="-171450">
              <a:buFont typeface="Arial" panose="020B0604020202020204" pitchFamily="34" charset="0"/>
              <a:buChar char="•"/>
            </a:pPr>
            <a:r>
              <a:rPr lang="sv-SE" dirty="0"/>
              <a:t>Underkänt betyg kan inte rapporteras in på kurs, så om en student får underkänt betyg på modulen kommer detta resultat </a:t>
            </a:r>
            <a:r>
              <a:rPr lang="sv-SE" u="sng" dirty="0"/>
              <a:t>inte</a:t>
            </a:r>
            <a:r>
              <a:rPr lang="sv-SE" dirty="0"/>
              <a:t> generera resultat på kurs. </a:t>
            </a:r>
          </a:p>
          <a:p>
            <a:pPr marL="171450" indent="-171450">
              <a:buFont typeface="Arial" panose="020B0604020202020204" pitchFamily="34" charset="0"/>
              <a:buChar char="•"/>
            </a:pPr>
            <a:r>
              <a:rPr lang="sv-SE" dirty="0"/>
              <a:t>Studenter med avbrott kan inte få resultat på modulen, eftersom det inte är möjligt för en student att få ett samlat resultat på hela kursen om hen har avbrott på den.</a:t>
            </a:r>
          </a:p>
        </p:txBody>
      </p:sp>
      <p:sp>
        <p:nvSpPr>
          <p:cNvPr id="4" name="Title 3"/>
          <p:cNvSpPr>
            <a:spLocks noGrp="1"/>
          </p:cNvSpPr>
          <p:nvPr>
            <p:ph type="ctrTitle"/>
          </p:nvPr>
        </p:nvSpPr>
        <p:spPr/>
        <p:txBody>
          <a:bodyPr/>
          <a:lstStyle/>
          <a:p>
            <a:r>
              <a:rPr lang="sv-SE" dirty="0"/>
              <a:t>Enda prov vid rapportering av resultat på modul</a:t>
            </a:r>
          </a:p>
        </p:txBody>
      </p:sp>
      <p:sp>
        <p:nvSpPr>
          <p:cNvPr id="3" name="Slide Number Placeholder 2"/>
          <p:cNvSpPr>
            <a:spLocks noGrp="1"/>
          </p:cNvSpPr>
          <p:nvPr>
            <p:ph type="sldNum" sz="quarter" idx="4294967295"/>
          </p:nvPr>
        </p:nvSpPr>
        <p:spPr>
          <a:xfrm>
            <a:off x="0" y="9583738"/>
            <a:ext cx="1543050" cy="352425"/>
          </a:xfrm>
        </p:spPr>
        <p:txBody>
          <a:bodyPr/>
          <a:lstStyle/>
          <a:p>
            <a:fld id="{9BBD4751-B039-4BCE-BF0F-DBCB9EB0D7EF}" type="slidenum">
              <a:rPr lang="sv-SE" smtClean="0"/>
              <a:t>2</a:t>
            </a:fld>
            <a:endParaRPr lang="sv-SE"/>
          </a:p>
        </p:txBody>
      </p:sp>
      <p:sp>
        <p:nvSpPr>
          <p:cNvPr id="15" name="Text Placeholder 4"/>
          <p:cNvSpPr txBox="1">
            <a:spLocks/>
          </p:cNvSpPr>
          <p:nvPr/>
        </p:nvSpPr>
        <p:spPr>
          <a:xfrm>
            <a:off x="57150" y="8757221"/>
            <a:ext cx="6590393" cy="414936"/>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
        <p:nvSpPr>
          <p:cNvPr id="16" name="Text Placeholder 4"/>
          <p:cNvSpPr txBox="1">
            <a:spLocks/>
          </p:cNvSpPr>
          <p:nvPr/>
        </p:nvSpPr>
        <p:spPr>
          <a:xfrm>
            <a:off x="5049380" y="3316497"/>
            <a:ext cx="831589" cy="313659"/>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sp>
        <p:nvSpPr>
          <p:cNvPr id="9" name="Slide Number Placeholder 2">
            <a:extLst>
              <a:ext uri="{FF2B5EF4-FFF2-40B4-BE49-F238E27FC236}">
                <a16:creationId xmlns:a16="http://schemas.microsoft.com/office/drawing/2014/main" id="{45CCC091-360B-4B76-80A1-19A30B42D6E7}"/>
              </a:ext>
            </a:extLst>
          </p:cNvPr>
          <p:cNvSpPr>
            <a:spLocks noGrp="1"/>
          </p:cNvSpPr>
          <p:nvPr>
            <p:ph type="sldNum" sz="quarter" idx="40"/>
          </p:nvPr>
        </p:nvSpPr>
        <p:spPr>
          <a:xfrm>
            <a:off x="5134197" y="9611834"/>
            <a:ext cx="1543050" cy="336698"/>
          </a:xfrm>
        </p:spPr>
        <p:txBody>
          <a:bodyPr/>
          <a:lstStyle/>
          <a:p>
            <a:pPr algn="r"/>
            <a:fld id="{F3F4DCA2-53CA-48AF-BF1A-13BEFD9BD817}" type="slidenum">
              <a:rPr lang="sv-SE" smtClean="0"/>
              <a:pPr algn="r"/>
              <a:t>2</a:t>
            </a:fld>
            <a:endParaRPr lang="sv-SE"/>
          </a:p>
        </p:txBody>
      </p:sp>
    </p:spTree>
    <p:extLst>
      <p:ext uri="{BB962C8B-B14F-4D97-AF65-F5344CB8AC3E}">
        <p14:creationId xmlns:p14="http://schemas.microsoft.com/office/powerpoint/2010/main" val="1996845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5404</TotalTime>
  <Words>447</Words>
  <Application>Microsoft Office PowerPoint</Application>
  <PresentationFormat>A4 (210 x 297 mm)</PresentationFormat>
  <Paragraphs>45</Paragraphs>
  <Slides>2</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Office Theme</vt:lpstr>
      <vt:lpstr>PowerPoint-presentation</vt:lpstr>
      <vt:lpstr>Enda prov vid rapportering av resultat på modul</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Guide_Ladok_Administreraresultat Enda prov</dc:title>
  <dc:creator>Klara Nordström</dc:creator>
  <cp:lastModifiedBy>Klara Nordström</cp:lastModifiedBy>
  <cp:revision>264</cp:revision>
  <dcterms:created xsi:type="dcterms:W3CDTF">2018-06-20T10:52:41Z</dcterms:created>
  <dcterms:modified xsi:type="dcterms:W3CDTF">2022-09-05T10:32:48Z</dcterms:modified>
</cp:coreProperties>
</file>