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1" r:id="rId3"/>
    <p:sldId id="262" r:id="rId4"/>
    <p:sldId id="266" r:id="rId5"/>
    <p:sldId id="259" r:id="rId6"/>
    <p:sldId id="263" r:id="rId7"/>
    <p:sldId id="264" r:id="rId8"/>
    <p:sldId id="265" r:id="rId9"/>
  </p:sldIdLst>
  <p:sldSz cx="6858000" cy="9906000" type="A4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797E139-AAC5-40D8-B8EF-13F2AB4AA005}">
          <p14:sldIdLst>
            <p14:sldId id="256"/>
            <p14:sldId id="261"/>
            <p14:sldId id="262"/>
            <p14:sldId id="266"/>
            <p14:sldId id="259"/>
            <p14:sldId id="263"/>
            <p14:sldId id="264"/>
            <p14:sldId id="26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ara Nordström" initials="KN" lastIdx="1" clrIdx="0">
    <p:extLst>
      <p:ext uri="{19B8F6BF-5375-455C-9EA6-DF929625EA0E}">
        <p15:presenceInfo xmlns:p15="http://schemas.microsoft.com/office/powerpoint/2012/main" userId="S-1-5-21-4037045010-400650230-750724493-2243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BFBF"/>
    <a:srgbClr val="F2F2F2"/>
    <a:srgbClr val="5C5C5C"/>
    <a:srgbClr val="920000"/>
    <a:srgbClr val="C1E0AE"/>
    <a:srgbClr val="86C35F"/>
    <a:srgbClr val="BF9754"/>
    <a:srgbClr val="A6A6A6"/>
    <a:srgbClr val="EEFF15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690" autoAdjust="0"/>
    <p:restoredTop sz="94660"/>
  </p:normalViewPr>
  <p:slideViewPr>
    <p:cSldViewPr snapToGrid="0">
      <p:cViewPr varScale="1">
        <p:scale>
          <a:sx n="89" d="100"/>
          <a:sy n="89" d="100"/>
        </p:scale>
        <p:origin x="3312" y="9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355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12E102-E4AC-401B-B5A6-542E137A5E22}" type="datetimeFigureOut">
              <a:rPr lang="sv-SE" smtClean="0"/>
              <a:t>2019-09-12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CB90B7-C313-46B5-8300-A74AF3E11FE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086679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81B39A-0E09-43A4-96B3-675F6809E503}" type="datetimeFigureOut">
              <a:rPr lang="sv-SE" smtClean="0"/>
              <a:t>2019-09-12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AFFD60-D5AB-41B2-96EF-7F8CDDA286E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2879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AFFD60-D5AB-41B2-96EF-7F8CDDA286E5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5553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0" y="9606337"/>
            <a:ext cx="6858000" cy="30623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/>
          <a:lstStyle/>
          <a:p>
            <a:pPr lvl="0" indent="0">
              <a:lnSpc>
                <a:spcPct val="90000"/>
              </a:lnSpc>
              <a:spcBef>
                <a:spcPts val="1231"/>
              </a:spcBef>
              <a:buFont typeface="Arial" panose="020B0604020202020204" pitchFamily="34" charset="0"/>
              <a:buNone/>
            </a:pPr>
            <a:endParaRPr lang="sv-SE" sz="3446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9"/>
          </p:nvPr>
        </p:nvSpPr>
        <p:spPr>
          <a:xfrm>
            <a:off x="304918" y="765089"/>
            <a:ext cx="5798999" cy="1246495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858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287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3716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6858000" cy="503434"/>
          </a:xfrm>
          <a:prstGeom prst="rect">
            <a:avLst/>
          </a:prstGeom>
          <a:solidFill>
            <a:srgbClr val="86C35F"/>
          </a:solidFill>
          <a:ln w="6350">
            <a:solidFill>
              <a:srgbClr val="3E9F00"/>
            </a:solidFill>
          </a:ln>
        </p:spPr>
        <p:txBody>
          <a:bodyPr lIns="144000" tIns="90000" bIns="90000" anchor="ctr"/>
          <a:lstStyle>
            <a:lvl1pPr>
              <a:defRPr lang="en-US" sz="1400" b="1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Text Placeholder 33"/>
          <p:cNvSpPr>
            <a:spLocks noGrp="1"/>
          </p:cNvSpPr>
          <p:nvPr>
            <p:ph type="body" sz="quarter" idx="27" hasCustomPrompt="1"/>
          </p:nvPr>
        </p:nvSpPr>
        <p:spPr>
          <a:xfrm>
            <a:off x="7063868" y="857464"/>
            <a:ext cx="592167" cy="349228"/>
          </a:xfrm>
          <a:prstGeom prst="rect">
            <a:avLst/>
          </a:prstGeom>
          <a:ln w="19050">
            <a:solidFill>
              <a:srgbClr val="C8480E"/>
            </a:solidFill>
          </a:ln>
        </p:spPr>
        <p:txBody>
          <a:bodyPr/>
          <a:lstStyle>
            <a:lvl1pPr marL="0" indent="0">
              <a:buNone/>
              <a:defRPr sz="11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sv-SE" dirty="0" smtClean="0"/>
              <a:t> </a:t>
            </a:r>
            <a:endParaRPr lang="sv-SE" dirty="0"/>
          </a:p>
        </p:txBody>
      </p:sp>
      <p:sp>
        <p:nvSpPr>
          <p:cNvPr id="14" name="Text Placeholder 35"/>
          <p:cNvSpPr>
            <a:spLocks noGrp="1"/>
          </p:cNvSpPr>
          <p:nvPr>
            <p:ph type="body" sz="quarter" idx="28" hasCustomPrompt="1"/>
          </p:nvPr>
        </p:nvSpPr>
        <p:spPr>
          <a:xfrm>
            <a:off x="7063867" y="415675"/>
            <a:ext cx="592167" cy="261610"/>
          </a:xfrm>
          <a:prstGeom prst="rect">
            <a:avLst/>
          </a:prstGeom>
          <a:solidFill>
            <a:srgbClr val="FBDF8D"/>
          </a:solidFill>
          <a:ln w="6350">
            <a:solidFill>
              <a:srgbClr val="FBC114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none"/>
        </p:style>
        <p:txBody>
          <a:bodyPr wrap="square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 </a:t>
            </a:r>
            <a:endParaRPr lang="sv-SE" dirty="0"/>
          </a:p>
        </p:txBody>
      </p:sp>
      <p:sp>
        <p:nvSpPr>
          <p:cNvPr id="15" name="Text Placeholder 45"/>
          <p:cNvSpPr>
            <a:spLocks noGrp="1"/>
          </p:cNvSpPr>
          <p:nvPr>
            <p:ph type="body" sz="quarter" idx="34" hasCustomPrompt="1"/>
          </p:nvPr>
        </p:nvSpPr>
        <p:spPr>
          <a:xfrm>
            <a:off x="7385756" y="1"/>
            <a:ext cx="270279" cy="24252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ctr">
              <a:spcBef>
                <a:spcPts val="0"/>
              </a:spcBef>
              <a:buNone/>
              <a:defRPr sz="11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sv-SE" dirty="0" smtClean="0"/>
              <a:t>x</a:t>
            </a:r>
            <a:endParaRPr lang="sv-SE" dirty="0"/>
          </a:p>
        </p:txBody>
      </p:sp>
      <p:sp>
        <p:nvSpPr>
          <p:cNvPr id="16" name="Text Placeholder 45"/>
          <p:cNvSpPr>
            <a:spLocks noGrp="1"/>
          </p:cNvSpPr>
          <p:nvPr>
            <p:ph type="body" sz="quarter" idx="35" hasCustomPrompt="1"/>
          </p:nvPr>
        </p:nvSpPr>
        <p:spPr>
          <a:xfrm>
            <a:off x="7021055" y="1"/>
            <a:ext cx="270279" cy="24252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buNone/>
              <a:defRPr sz="11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sv-SE" dirty="0" smtClean="0"/>
              <a:t>x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37" hasCustomPrompt="1"/>
          </p:nvPr>
        </p:nvSpPr>
        <p:spPr>
          <a:xfrm>
            <a:off x="7063868" y="1310391"/>
            <a:ext cx="592167" cy="3510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square" lIns="144000" tIns="90000" bIns="90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132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264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396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528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 </a:t>
            </a:r>
            <a:endParaRPr lang="sv-SE" dirty="0"/>
          </a:p>
        </p:txBody>
      </p:sp>
      <p:sp>
        <p:nvSpPr>
          <p:cNvPr id="18" name="Text Placeholder 7"/>
          <p:cNvSpPr>
            <a:spLocks noGrp="1"/>
          </p:cNvSpPr>
          <p:nvPr>
            <p:ph type="body" sz="quarter" idx="38" hasCustomPrompt="1"/>
          </p:nvPr>
        </p:nvSpPr>
        <p:spPr>
          <a:xfrm>
            <a:off x="7063868" y="1762178"/>
            <a:ext cx="592167" cy="35103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30000"/>
              </a:prstClr>
            </a:outerShdw>
          </a:effectLst>
        </p:spPr>
        <p:txBody>
          <a:bodyPr wrap="square" lIns="144000" tIns="90000" bIns="90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132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264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396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528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 </a:t>
            </a:r>
            <a:endParaRPr lang="sv-S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0"/>
          </p:nvPr>
        </p:nvSpPr>
        <p:spPr/>
        <p:txBody>
          <a:bodyPr/>
          <a:lstStyle/>
          <a:p>
            <a:fld id="{F3F4DCA2-53CA-48AF-BF1A-13BEFD9BD81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86262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9606337"/>
            <a:ext cx="6858000" cy="30623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/>
          <a:lstStyle/>
          <a:p>
            <a:pPr lvl="0" indent="0">
              <a:lnSpc>
                <a:spcPct val="90000"/>
              </a:lnSpc>
              <a:spcBef>
                <a:spcPts val="1231"/>
              </a:spcBef>
              <a:buFont typeface="Arial" panose="020B0604020202020204" pitchFamily="34" charset="0"/>
              <a:buNone/>
            </a:pPr>
            <a:endParaRPr lang="sv-SE" sz="3446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1"/>
            <a:ext cx="6858000" cy="9612912"/>
          </a:xfrm>
          <a:prstGeom prst="rect">
            <a:avLst/>
          </a:prstGeom>
          <a:solidFill>
            <a:srgbClr val="86C35F"/>
          </a:solidFill>
          <a:ln w="6350">
            <a:solidFill>
              <a:srgbClr val="3E9F00"/>
            </a:solidFill>
          </a:ln>
        </p:spPr>
        <p:txBody>
          <a:bodyPr lIns="144000" tIns="90000" bIns="3672000" anchor="ctr"/>
          <a:lstStyle>
            <a:lvl1pPr algn="ctr">
              <a:defRPr lang="en-US" sz="1800" b="1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/>
            <a:r>
              <a:rPr lang="en-US" dirty="0" err="1" smtClean="0"/>
              <a:t>Avsnittsbrytning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4DCA2-53CA-48AF-BF1A-13BEFD9BD81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49038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5134197" y="9611834"/>
            <a:ext cx="1543050" cy="3366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3F4DCA2-53CA-48AF-BF1A-13BEFD9BD81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0839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confluence.its.umu.se/confluence/display/ITL/FAQ%3A+Utbytesstudier" TargetMode="External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5.xml"/><Relationship Id="rId5" Type="http://schemas.openxmlformats.org/officeDocument/2006/relationships/slide" Target="slide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7915" y="329445"/>
            <a:ext cx="2899186" cy="1341701"/>
          </a:xfrm>
          <a:prstGeom prst="rect">
            <a:avLst/>
          </a:prstGeom>
        </p:spPr>
      </p:pic>
      <p:sp>
        <p:nvSpPr>
          <p:cNvPr id="6" name="Text Placeholder 10"/>
          <p:cNvSpPr txBox="1">
            <a:spLocks/>
          </p:cNvSpPr>
          <p:nvPr/>
        </p:nvSpPr>
        <p:spPr>
          <a:xfrm>
            <a:off x="0" y="9403642"/>
            <a:ext cx="6858000" cy="514157"/>
          </a:xfrm>
          <a:prstGeom prst="rect">
            <a:avLst/>
          </a:prstGeom>
          <a:solidFill>
            <a:srgbClr val="86C35F"/>
          </a:solidFill>
          <a:ln w="6350">
            <a:solidFill>
              <a:srgbClr val="3E9F00"/>
            </a:solidFill>
          </a:ln>
        </p:spPr>
        <p:txBody>
          <a:bodyPr lIns="144000" tIns="90000" bIns="90000" anchor="ctr"/>
          <a:lstStyle>
            <a:lvl1pPr defTabSz="685800">
              <a:lnSpc>
                <a:spcPct val="90000"/>
              </a:lnSpc>
              <a:spcBef>
                <a:spcPct val="0"/>
              </a:spcBef>
              <a:buNone/>
              <a:defRPr lang="en-US" sz="1200" b="1" baseline="0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sv-SE" sz="1100" b="0" dirty="0"/>
              <a:t>Senast uppdaterad: </a:t>
            </a:r>
            <a:r>
              <a:rPr lang="sv-SE" sz="1100" b="0" dirty="0" smtClean="0"/>
              <a:t>2019-09-12</a:t>
            </a:r>
            <a:endParaRPr lang="sv-SE" sz="1100" b="0" dirty="0"/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sv-SE" sz="1100" b="0" dirty="0" smtClean="0"/>
              <a:t>Version </a:t>
            </a:r>
            <a:r>
              <a:rPr lang="sv-SE" sz="1100" b="0" dirty="0"/>
              <a:t>av Ladok vid senaste uppdatering: </a:t>
            </a:r>
            <a:r>
              <a:rPr lang="sv-SE" sz="1100" b="0" dirty="0" smtClean="0"/>
              <a:t>1.31.0</a:t>
            </a:r>
            <a:endParaRPr lang="sv-SE" sz="1100" b="0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5745" y="9500295"/>
            <a:ext cx="1062037" cy="340500"/>
          </a:xfrm>
          <a:prstGeom prst="rect">
            <a:avLst/>
          </a:prstGeom>
        </p:spPr>
      </p:pic>
      <p:sp>
        <p:nvSpPr>
          <p:cNvPr id="8" name="Text Placeholder 10"/>
          <p:cNvSpPr txBox="1">
            <a:spLocks/>
          </p:cNvSpPr>
          <p:nvPr/>
        </p:nvSpPr>
        <p:spPr>
          <a:xfrm>
            <a:off x="0" y="-9525"/>
            <a:ext cx="6858000" cy="1904954"/>
          </a:xfrm>
          <a:prstGeom prst="rect">
            <a:avLst/>
          </a:prstGeom>
          <a:noFill/>
          <a:ln w="6350">
            <a:noFill/>
          </a:ln>
        </p:spPr>
        <p:txBody>
          <a:bodyPr lIns="144000" tIns="90000" bIns="90000" anchor="ctr"/>
          <a:lstStyle>
            <a:lvl1pPr defTabSz="685800">
              <a:lnSpc>
                <a:spcPct val="90000"/>
              </a:lnSpc>
              <a:spcBef>
                <a:spcPct val="0"/>
              </a:spcBef>
              <a:buNone/>
              <a:defRPr lang="en-US" sz="1200" b="1" baseline="0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sv-SE" sz="2400" dirty="0" smtClean="0">
                <a:solidFill>
                  <a:schemeClr val="tx1"/>
                </a:solidFill>
              </a:rPr>
              <a:t>Utbytesstudier (utresande) </a:t>
            </a:r>
            <a:br>
              <a:rPr lang="sv-SE" sz="2400" dirty="0" smtClean="0">
                <a:solidFill>
                  <a:schemeClr val="tx1"/>
                </a:solidFill>
              </a:rPr>
            </a:br>
            <a:r>
              <a:rPr lang="sv-SE" sz="2400" dirty="0" smtClean="0">
                <a:solidFill>
                  <a:schemeClr val="tx1"/>
                </a:solidFill>
              </a:rPr>
              <a:t>över flera terminer</a:t>
            </a:r>
            <a:endParaRPr lang="sv-SE" b="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537146" y="1839956"/>
            <a:ext cx="6046534" cy="9618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  <a:tabLst>
                <a:tab pos="4840288" algn="l"/>
              </a:tabLst>
            </a:pPr>
            <a:r>
              <a:rPr lang="sv-S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I denna guide visas </a:t>
            </a:r>
            <a:r>
              <a:rPr lang="sv-SE" sz="1100" dirty="0">
                <a:latin typeface="Arial" panose="020B0604020202020204" pitchFamily="34" charset="0"/>
                <a:cs typeface="Arial" panose="020B0604020202020204" pitchFamily="34" charset="0"/>
              </a:rPr>
              <a:t>två </a:t>
            </a:r>
            <a:r>
              <a:rPr lang="sv-S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tillvägagångssätt* att lägga upp utbytesåtaganden, med tillhörande tillfällen, som sträcker sig över flera terminer: </a:t>
            </a:r>
          </a:p>
          <a:p>
            <a:pPr marL="228600" indent="-228600" defTabSz="950913">
              <a:spcAft>
                <a:spcPts val="300"/>
              </a:spcAft>
              <a:buFont typeface="Arial" panose="020B0604020202020204" pitchFamily="34" charset="0"/>
              <a:buChar char="•"/>
              <a:tabLst>
                <a:tab pos="4668838" algn="l"/>
                <a:tab pos="5024438" algn="l"/>
              </a:tabLst>
            </a:pPr>
            <a:r>
              <a:rPr lang="sv-SE" sz="1100" b="1" dirty="0" smtClean="0">
                <a:latin typeface="Arial" panose="020B0604020202020204" pitchFamily="34" charset="0"/>
                <a:cs typeface="Arial" panose="020B0604020202020204" pitchFamily="34" charset="0"/>
                <a:hlinkClick r:id="rId5" action="ppaction://hlinksldjump"/>
              </a:rPr>
              <a:t>Ett tillfälle </a:t>
            </a:r>
            <a:r>
              <a:rPr lang="sv-SE" sz="1100" dirty="0" smtClean="0">
                <a:latin typeface="Arial" panose="020B0604020202020204" pitchFamily="34" charset="0"/>
                <a:cs typeface="Arial" panose="020B0604020202020204" pitchFamily="34" charset="0"/>
                <a:hlinkClick r:id="rId5" action="ppaction://hlinksldjump"/>
              </a:rPr>
              <a:t>för utbytesåtagande, med </a:t>
            </a:r>
            <a:r>
              <a:rPr lang="sv-SE" sz="1100" b="1" dirty="0" smtClean="0">
                <a:latin typeface="Arial" panose="020B0604020202020204" pitchFamily="34" charset="0"/>
                <a:cs typeface="Arial" panose="020B0604020202020204" pitchFamily="34" charset="0"/>
                <a:hlinkClick r:id="rId5" action="ppaction://hlinksldjump"/>
              </a:rPr>
              <a:t>två studieperioder	</a:t>
            </a:r>
            <a:r>
              <a:rPr lang="sv-SE" sz="1100" dirty="0" smtClean="0">
                <a:latin typeface="Arial" panose="020B0604020202020204" pitchFamily="34" charset="0"/>
                <a:cs typeface="Arial" panose="020B0604020202020204" pitchFamily="34" charset="0"/>
                <a:hlinkClick r:id="rId5" action="ppaction://hlinksldjump"/>
              </a:rPr>
              <a:t>sida 2-4</a:t>
            </a:r>
            <a:endParaRPr lang="sv-SE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 defTabSz="950913">
              <a:spcAft>
                <a:spcPts val="300"/>
              </a:spcAft>
              <a:buFont typeface="Arial" panose="020B0604020202020204" pitchFamily="34" charset="0"/>
              <a:buChar char="•"/>
              <a:tabLst>
                <a:tab pos="4668838" algn="l"/>
                <a:tab pos="5024438" algn="l"/>
              </a:tabLst>
            </a:pPr>
            <a:r>
              <a:rPr lang="sv-SE" sz="1100" b="1" dirty="0" smtClean="0">
                <a:latin typeface="Arial" panose="020B0604020202020204" pitchFamily="34" charset="0"/>
                <a:cs typeface="Arial" panose="020B0604020202020204" pitchFamily="34" charset="0"/>
                <a:hlinkClick r:id="rId6" action="ppaction://hlinksldjump"/>
              </a:rPr>
              <a:t>Två tillfällen </a:t>
            </a:r>
            <a:r>
              <a:rPr lang="sv-SE" sz="1100" dirty="0" smtClean="0">
                <a:latin typeface="Arial" panose="020B0604020202020204" pitchFamily="34" charset="0"/>
                <a:cs typeface="Arial" panose="020B0604020202020204" pitchFamily="34" charset="0"/>
                <a:hlinkClick r:id="rId6" action="ppaction://hlinksldjump"/>
              </a:rPr>
              <a:t>för utbytesåtaganden,</a:t>
            </a:r>
            <a:r>
              <a:rPr lang="sv-SE" sz="1100" b="1" dirty="0" smtClean="0">
                <a:latin typeface="Arial" panose="020B0604020202020204" pitchFamily="34" charset="0"/>
                <a:cs typeface="Arial" panose="020B0604020202020204" pitchFamily="34" charset="0"/>
                <a:hlinkClick r:id="rId6" action="ppaction://hlinksldjump"/>
              </a:rPr>
              <a:t> </a:t>
            </a:r>
            <a:r>
              <a:rPr lang="sv-SE" sz="1100" dirty="0" smtClean="0">
                <a:latin typeface="Arial" panose="020B0604020202020204" pitchFamily="34" charset="0"/>
                <a:cs typeface="Arial" panose="020B0604020202020204" pitchFamily="34" charset="0"/>
                <a:hlinkClick r:id="rId6" action="ppaction://hlinksldjump"/>
              </a:rPr>
              <a:t>med </a:t>
            </a:r>
            <a:r>
              <a:rPr lang="sv-SE" sz="1100" b="1" dirty="0" smtClean="0">
                <a:latin typeface="Arial" panose="020B0604020202020204" pitchFamily="34" charset="0"/>
                <a:cs typeface="Arial" panose="020B0604020202020204" pitchFamily="34" charset="0"/>
                <a:hlinkClick r:id="rId6" action="ppaction://hlinksldjump"/>
              </a:rPr>
              <a:t>en studieperiod vardera	</a:t>
            </a:r>
            <a:r>
              <a:rPr lang="sv-SE" sz="1100" dirty="0" smtClean="0">
                <a:latin typeface="Arial" panose="020B0604020202020204" pitchFamily="34" charset="0"/>
                <a:cs typeface="Arial" panose="020B0604020202020204" pitchFamily="34" charset="0"/>
                <a:hlinkClick r:id="rId6" action="ppaction://hlinksldjump"/>
              </a:rPr>
              <a:t>sida 5-8</a:t>
            </a:r>
            <a:endParaRPr lang="sv-SE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304918" y="3405331"/>
            <a:ext cx="613295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421032" y="3631307"/>
            <a:ext cx="5900724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sv-S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Förberedelse: Förväntat deltagande på utbytestillfälle </a:t>
            </a:r>
          </a:p>
          <a:p>
            <a:pPr>
              <a:spcAft>
                <a:spcPts val="300"/>
              </a:spcAft>
            </a:pPr>
            <a:r>
              <a:rPr lang="sv-SE" sz="11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Innan</a:t>
            </a:r>
            <a:r>
              <a:rPr lang="sv-S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ett deltagande på utbytesåtagande kan läggas in behöver studenten ha ett förväntat deltagande på ett utbytestillfälle (av typen utresande) på ett utbytesavtal.</a:t>
            </a:r>
          </a:p>
          <a:p>
            <a:pPr>
              <a:spcAft>
                <a:spcPts val="300"/>
              </a:spcAft>
            </a:pPr>
            <a:endParaRPr lang="sv-SE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300"/>
              </a:spcAft>
              <a:buAutoNum type="arabicPeriod"/>
            </a:pPr>
            <a:r>
              <a:rPr lang="sv-SE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Ett utbytesavtal behöver förberedas </a:t>
            </a:r>
            <a:r>
              <a:rPr lang="sv-S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i utbildningsinformation, och läggas i status ”komplett”</a:t>
            </a:r>
          </a:p>
          <a:p>
            <a:pPr marL="228600" indent="-228600">
              <a:spcAft>
                <a:spcPts val="300"/>
              </a:spcAft>
              <a:buAutoNum type="arabicPeriod"/>
            </a:pPr>
            <a:r>
              <a:rPr lang="sv-S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Ett tillfälle av typen ”Utresande” avseende två terminer behöver också skapas för utbytesavtalet i utbildningsinformation, och läggas i status ”komplett”</a:t>
            </a:r>
          </a:p>
          <a:p>
            <a:pPr marL="228600" indent="-228600">
              <a:spcAft>
                <a:spcPts val="300"/>
              </a:spcAft>
              <a:buAutoNum type="arabicPeriod"/>
            </a:pPr>
            <a:r>
              <a:rPr lang="sv-S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I studentens studiedeltagande-flik och läggs sedan ett förväntat deltagande in på utbytestillfället, antingen som en ny studieplan eller som en kurspaketering inom ett program eller ämne på forskarnivå.</a:t>
            </a:r>
          </a:p>
          <a:p>
            <a:pPr>
              <a:spcAft>
                <a:spcPts val="300"/>
              </a:spcAft>
            </a:pPr>
            <a:endParaRPr lang="sv-S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918" y="6025350"/>
            <a:ext cx="6278762" cy="2938774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25912" y="7940660"/>
            <a:ext cx="6443830" cy="1120117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086522" y="5822991"/>
            <a:ext cx="86062" cy="2117669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537146" y="2977555"/>
            <a:ext cx="57846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  <a:tabLst>
                <a:tab pos="4840288" algn="l"/>
              </a:tabLst>
            </a:pPr>
            <a:r>
              <a:rPr lang="sv-SE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* Vilket tillvägagångssätt som används är upp till lärosätet att besluta. Se </a:t>
            </a:r>
            <a:r>
              <a:rPr lang="sv-SE" sz="900" i="1" dirty="0" smtClean="0"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Ladokvägledningen</a:t>
            </a:r>
            <a:r>
              <a:rPr lang="sv-SE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för mer </a:t>
            </a:r>
            <a:r>
              <a:rPr lang="sv-SE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information</a:t>
            </a:r>
            <a:r>
              <a:rPr lang="sv-SE" sz="9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(inloggning </a:t>
            </a:r>
            <a:r>
              <a:rPr lang="sv-SE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krävs).</a:t>
            </a:r>
          </a:p>
        </p:txBody>
      </p:sp>
    </p:spTree>
    <p:extLst>
      <p:ext uri="{BB962C8B-B14F-4D97-AF65-F5344CB8AC3E}">
        <p14:creationId xmlns:p14="http://schemas.microsoft.com/office/powerpoint/2010/main" val="275081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39"/>
          </p:nvPr>
        </p:nvSpPr>
        <p:spPr>
          <a:xfrm>
            <a:off x="304918" y="765089"/>
            <a:ext cx="5798999" cy="8271335"/>
          </a:xfrm>
        </p:spPr>
        <p:txBody>
          <a:bodyPr/>
          <a:lstStyle/>
          <a:p>
            <a:r>
              <a:rPr lang="sv-SE" b="1" dirty="0"/>
              <a:t>Handhavande:</a:t>
            </a:r>
          </a:p>
          <a:p>
            <a:pPr marL="228600" indent="-228600">
              <a:buAutoNum type="arabicPeriod"/>
            </a:pPr>
            <a:r>
              <a:rPr lang="sv-SE" dirty="0"/>
              <a:t>I raden för utbytestillfället: Klicka på ”Välj” → ”Lägg till individuellt tillfälle”</a:t>
            </a:r>
          </a:p>
          <a:p>
            <a:pPr marL="228600" indent="-228600">
              <a:buAutoNum type="arabicPeriod"/>
            </a:pPr>
            <a:endParaRPr lang="sv-SE" dirty="0"/>
          </a:p>
          <a:p>
            <a:pPr marL="228600" indent="-228600">
              <a:buAutoNum type="arabicPeriod"/>
            </a:pPr>
            <a:endParaRPr lang="sv-SE" dirty="0"/>
          </a:p>
          <a:p>
            <a:pPr marL="228600" indent="-228600">
              <a:buAutoNum type="arabicPeriod"/>
            </a:pPr>
            <a:endParaRPr lang="sv-SE" dirty="0"/>
          </a:p>
          <a:p>
            <a:pPr marL="228600" indent="-228600">
              <a:buAutoNum type="arabicPeriod"/>
            </a:pPr>
            <a:endParaRPr lang="sv-SE" dirty="0"/>
          </a:p>
          <a:p>
            <a:pPr marL="228600" indent="-228600">
              <a:buAutoNum type="arabicPeriod"/>
            </a:pPr>
            <a:endParaRPr lang="sv-SE" dirty="0"/>
          </a:p>
          <a:p>
            <a:pPr marL="228600" indent="-228600">
              <a:buAutoNum type="arabicPeriod"/>
            </a:pPr>
            <a:endParaRPr lang="sv-SE" dirty="0"/>
          </a:p>
          <a:p>
            <a:pPr marL="228600" indent="-228600">
              <a:buAutoNum type="arabicPeriod"/>
            </a:pPr>
            <a:endParaRPr lang="sv-SE" dirty="0"/>
          </a:p>
          <a:p>
            <a:pPr marL="228600" indent="-228600">
              <a:buAutoNum type="arabicPeriod"/>
            </a:pPr>
            <a:endParaRPr lang="sv-SE" dirty="0"/>
          </a:p>
          <a:p>
            <a:pPr marL="228600" indent="-228600">
              <a:spcAft>
                <a:spcPts val="300"/>
              </a:spcAft>
              <a:buAutoNum type="arabicPeriod"/>
            </a:pPr>
            <a:r>
              <a:rPr lang="sv-SE" dirty="0" smtClean="0"/>
              <a:t>I </a:t>
            </a:r>
            <a:r>
              <a:rPr lang="sv-SE" dirty="0"/>
              <a:t>dialogrutan som öppnas väljer du om du vill:</a:t>
            </a:r>
          </a:p>
          <a:p>
            <a:pPr marL="571500" lvl="1" indent="-2286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sv-SE" dirty="0"/>
              <a:t>Använda ett befintligt utbytesåtagande att skapa ett individuellt tillfälle för</a:t>
            </a:r>
          </a:p>
          <a:p>
            <a:pPr marL="571500" lvl="1" indent="-228600">
              <a:buFont typeface="Arial" panose="020B0604020202020204" pitchFamily="34" charset="0"/>
              <a:buChar char="•"/>
            </a:pPr>
            <a:r>
              <a:rPr lang="sv-SE" dirty="0"/>
              <a:t>Skapa ett individuellt åtagande och skapa ett individuellt tillfälle för det </a:t>
            </a:r>
          </a:p>
          <a:p>
            <a:pPr marL="228600" indent="-228600">
              <a:buFont typeface="+mj-lt"/>
              <a:buAutoNum type="arabicPeriod"/>
            </a:pPr>
            <a:r>
              <a:rPr lang="sv-SE" dirty="0"/>
              <a:t>I detta exempel används ett befintligt utbytesåtagande, sök fram och välj det.</a:t>
            </a:r>
          </a:p>
          <a:p>
            <a:pPr marL="228600" indent="-228600">
              <a:buFont typeface="+mj-lt"/>
              <a:buAutoNum type="arabicPeriod"/>
            </a:pPr>
            <a:endParaRPr lang="sv-SE" dirty="0"/>
          </a:p>
          <a:p>
            <a:pPr marL="228600" indent="-228600">
              <a:buFont typeface="+mj-lt"/>
              <a:buAutoNum type="arabicPeriod"/>
            </a:pPr>
            <a:endParaRPr lang="sv-SE" dirty="0"/>
          </a:p>
          <a:p>
            <a:pPr marL="228600" indent="-228600">
              <a:buFont typeface="+mj-lt"/>
              <a:buAutoNum type="arabicPeriod"/>
            </a:pPr>
            <a:endParaRPr lang="sv-SE" dirty="0"/>
          </a:p>
          <a:p>
            <a:pPr marL="228600" indent="-228600">
              <a:buFont typeface="+mj-lt"/>
              <a:buAutoNum type="arabicPeriod"/>
            </a:pPr>
            <a:endParaRPr lang="sv-SE" dirty="0"/>
          </a:p>
          <a:p>
            <a:pPr marL="228600" indent="-228600">
              <a:buFont typeface="+mj-lt"/>
              <a:buAutoNum type="arabicPeriod"/>
            </a:pPr>
            <a:endParaRPr lang="sv-SE" dirty="0"/>
          </a:p>
          <a:p>
            <a:pPr marL="228600" indent="-228600">
              <a:buFont typeface="+mj-lt"/>
              <a:buAutoNum type="arabicPeriod"/>
            </a:pPr>
            <a:endParaRPr lang="sv-SE" dirty="0"/>
          </a:p>
          <a:p>
            <a:pPr marL="228600" indent="-228600">
              <a:buFont typeface="+mj-lt"/>
              <a:buAutoNum type="arabicPeriod"/>
            </a:pPr>
            <a:endParaRPr lang="sv-SE" dirty="0"/>
          </a:p>
          <a:p>
            <a:pPr marL="228600" indent="-228600">
              <a:buFont typeface="+mj-lt"/>
              <a:buAutoNum type="arabicPeriod"/>
            </a:pPr>
            <a:endParaRPr lang="sv-SE" dirty="0"/>
          </a:p>
          <a:p>
            <a:pPr marL="228600" indent="-228600">
              <a:buFont typeface="+mj-lt"/>
              <a:buAutoNum type="arabicPeriod"/>
            </a:pPr>
            <a:endParaRPr lang="sv-SE" dirty="0"/>
          </a:p>
          <a:p>
            <a:pPr marL="228600" indent="-228600">
              <a:buFont typeface="+mj-lt"/>
              <a:buAutoNum type="arabicPeriod"/>
            </a:pPr>
            <a:endParaRPr lang="sv-SE" dirty="0"/>
          </a:p>
          <a:p>
            <a:pPr marL="228600" indent="-228600">
              <a:buFont typeface="+mj-lt"/>
              <a:buAutoNum type="arabicPeriod"/>
            </a:pPr>
            <a:endParaRPr lang="sv-SE" dirty="0"/>
          </a:p>
          <a:p>
            <a:pPr marL="228600" indent="-228600">
              <a:buFont typeface="+mj-lt"/>
              <a:buAutoNum type="arabicPeriod"/>
            </a:pPr>
            <a:endParaRPr lang="sv-SE" dirty="0"/>
          </a:p>
          <a:p>
            <a:pPr marL="228600" indent="-228600">
              <a:buFont typeface="+mj-lt"/>
              <a:buAutoNum type="arabicPeriod"/>
            </a:pPr>
            <a:endParaRPr lang="sv-SE" dirty="0"/>
          </a:p>
          <a:p>
            <a:pPr marL="228600" indent="-228600">
              <a:buFont typeface="+mj-lt"/>
              <a:buAutoNum type="arabicPeriod"/>
            </a:pPr>
            <a:endParaRPr lang="sv-SE" dirty="0"/>
          </a:p>
          <a:p>
            <a:pPr marL="228600" indent="-228600">
              <a:buFont typeface="+mj-lt"/>
              <a:buAutoNum type="arabicPeriod"/>
            </a:pPr>
            <a:endParaRPr lang="sv-SE" dirty="0"/>
          </a:p>
          <a:p>
            <a:pPr marL="228600" indent="-228600">
              <a:buFont typeface="+mj-lt"/>
              <a:buAutoNum type="arabicPeriod"/>
            </a:pPr>
            <a:endParaRPr lang="sv-SE" dirty="0" smtClean="0"/>
          </a:p>
          <a:p>
            <a:pPr marL="228600" indent="-228600">
              <a:buFont typeface="+mj-lt"/>
              <a:buAutoNum type="arabicPeriod"/>
            </a:pPr>
            <a:endParaRPr lang="sv-SE" dirty="0"/>
          </a:p>
          <a:p>
            <a:pPr marL="228600" indent="-228600">
              <a:buFont typeface="+mj-lt"/>
              <a:buAutoNum type="arabicPeriod"/>
            </a:pPr>
            <a:endParaRPr lang="sv-SE" sz="2400" dirty="0" smtClean="0"/>
          </a:p>
          <a:p>
            <a:pPr marL="228600" indent="-228600">
              <a:buFont typeface="+mj-lt"/>
              <a:buAutoNum type="arabicPeriod"/>
            </a:pPr>
            <a:r>
              <a:rPr lang="sv-SE" dirty="0" smtClean="0"/>
              <a:t>Gå </a:t>
            </a:r>
            <a:r>
              <a:rPr lang="sv-SE" dirty="0"/>
              <a:t>vidare till nästa sida i </a:t>
            </a:r>
            <a:r>
              <a:rPr lang="sv-SE" dirty="0" smtClean="0"/>
              <a:t>dialogrutan</a:t>
            </a:r>
            <a:endParaRPr lang="sv-SE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Ett tillfälle </a:t>
            </a:r>
            <a:r>
              <a:rPr lang="sv-SE" b="0" dirty="0"/>
              <a:t>för </a:t>
            </a:r>
            <a:r>
              <a:rPr lang="sv-SE" b="0" dirty="0" smtClean="0"/>
              <a:t>utbytesåtagande, </a:t>
            </a:r>
            <a:r>
              <a:rPr lang="sv-SE" b="0" dirty="0"/>
              <a:t>med </a:t>
            </a:r>
            <a:r>
              <a:rPr lang="sv-SE" dirty="0"/>
              <a:t>två studieperioder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5314950" y="9612313"/>
            <a:ext cx="1543050" cy="336550"/>
          </a:xfrm>
        </p:spPr>
        <p:txBody>
          <a:bodyPr/>
          <a:lstStyle/>
          <a:p>
            <a:fld id="{F3F4DCA2-53CA-48AF-BF1A-13BEFD9BD817}" type="slidenum">
              <a:rPr lang="sv-SE" smtClean="0"/>
              <a:pPr/>
              <a:t>2</a:t>
            </a:fld>
            <a:endParaRPr lang="sv-SE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02"/>
          <a:stretch/>
        </p:blipFill>
        <p:spPr>
          <a:xfrm>
            <a:off x="661261" y="5108485"/>
            <a:ext cx="5002306" cy="3325512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30000"/>
              </a:prstClr>
            </a:outerShdw>
          </a:effectLst>
        </p:spPr>
      </p:pic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943" b="3790"/>
          <a:stretch/>
        </p:blipFill>
        <p:spPr>
          <a:xfrm>
            <a:off x="304918" y="1338003"/>
            <a:ext cx="5966790" cy="1609865"/>
          </a:xfrm>
          <a:prstGeom prst="rect">
            <a:avLst/>
          </a:prstGeom>
        </p:spPr>
      </p:pic>
      <p:sp>
        <p:nvSpPr>
          <p:cNvPr id="22" name="Text Placeholder 7"/>
          <p:cNvSpPr>
            <a:spLocks noGrp="1"/>
          </p:cNvSpPr>
          <p:nvPr>
            <p:ph type="body" sz="quarter" idx="35"/>
          </p:nvPr>
        </p:nvSpPr>
        <p:spPr>
          <a:xfrm>
            <a:off x="5951335" y="2018948"/>
            <a:ext cx="270279" cy="242521"/>
          </a:xfrm>
        </p:spPr>
        <p:txBody>
          <a:bodyPr/>
          <a:lstStyle/>
          <a:p>
            <a:r>
              <a:rPr lang="sv-SE" dirty="0" smtClean="0"/>
              <a:t>1</a:t>
            </a:r>
            <a:endParaRPr lang="sv-SE" dirty="0"/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5314950" y="2261469"/>
            <a:ext cx="636385" cy="4934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 Placeholder 7"/>
          <p:cNvSpPr>
            <a:spLocks noGrp="1"/>
          </p:cNvSpPr>
          <p:nvPr>
            <p:ph type="body" sz="quarter" idx="35"/>
          </p:nvPr>
        </p:nvSpPr>
        <p:spPr>
          <a:xfrm>
            <a:off x="304918" y="6917171"/>
            <a:ext cx="270279" cy="242521"/>
          </a:xfrm>
        </p:spPr>
        <p:txBody>
          <a:bodyPr/>
          <a:lstStyle/>
          <a:p>
            <a:r>
              <a:rPr lang="sv-SE" dirty="0" smtClean="0"/>
              <a:t>2</a:t>
            </a:r>
            <a:endParaRPr lang="sv-SE" dirty="0"/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575197" y="6422318"/>
            <a:ext cx="157940" cy="4948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575197" y="7159692"/>
            <a:ext cx="157940" cy="5858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Text Placeholder 7"/>
          <p:cNvSpPr>
            <a:spLocks noGrp="1"/>
          </p:cNvSpPr>
          <p:nvPr>
            <p:ph type="body" sz="quarter" idx="35"/>
          </p:nvPr>
        </p:nvSpPr>
        <p:spPr>
          <a:xfrm>
            <a:off x="3591985" y="6795910"/>
            <a:ext cx="270279" cy="242521"/>
          </a:xfrm>
        </p:spPr>
        <p:txBody>
          <a:bodyPr/>
          <a:lstStyle/>
          <a:p>
            <a:r>
              <a:rPr lang="sv-SE" dirty="0" smtClean="0"/>
              <a:t>3</a:t>
            </a:r>
            <a:endParaRPr lang="sv-SE" dirty="0"/>
          </a:p>
        </p:txBody>
      </p:sp>
      <p:sp>
        <p:nvSpPr>
          <p:cNvPr id="13" name="Text Placeholder 35"/>
          <p:cNvSpPr txBox="1">
            <a:spLocks/>
          </p:cNvSpPr>
          <p:nvPr/>
        </p:nvSpPr>
        <p:spPr>
          <a:xfrm>
            <a:off x="618229" y="4196299"/>
            <a:ext cx="5649325" cy="5203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square" lIns="144000" tIns="90000" bIns="90000">
            <a:sp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b="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1320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2640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93960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25280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/>
            <a:r>
              <a:rPr lang="sv-SE" dirty="0"/>
              <a:t>Utbytesåtagandet eller det individuella åtagandet </a:t>
            </a:r>
            <a:r>
              <a:rPr lang="sv-SE" dirty="0" smtClean="0"/>
              <a:t>bör </a:t>
            </a:r>
            <a:r>
              <a:rPr lang="sv-SE" dirty="0"/>
              <a:t>ha en omfattning som </a:t>
            </a:r>
            <a:r>
              <a:rPr lang="sv-SE" dirty="0" smtClean="0"/>
              <a:t>motsvarar </a:t>
            </a:r>
            <a:r>
              <a:rPr lang="sv-SE" u="sng" dirty="0" smtClean="0"/>
              <a:t>hela</a:t>
            </a:r>
            <a:r>
              <a:rPr lang="sv-SE" dirty="0" smtClean="0"/>
              <a:t> studentens utbytesstudier, i detta fallet 60 </a:t>
            </a:r>
            <a:r>
              <a:rPr lang="sv-SE" dirty="0" err="1" smtClean="0"/>
              <a:t>hp</a:t>
            </a:r>
            <a:r>
              <a:rPr lang="sv-SE" dirty="0" smtClean="0"/>
              <a:t> (</a:t>
            </a:r>
            <a:r>
              <a:rPr lang="sv-SE" dirty="0"/>
              <a:t>2 terminers </a:t>
            </a:r>
            <a:r>
              <a:rPr lang="sv-SE" dirty="0" smtClean="0"/>
              <a:t>heltidsstudier)  </a:t>
            </a:r>
            <a:endParaRPr lang="sv-SE" dirty="0"/>
          </a:p>
        </p:txBody>
      </p:sp>
      <p:sp>
        <p:nvSpPr>
          <p:cNvPr id="14" name="Oval 13"/>
          <p:cNvSpPr/>
          <p:nvPr/>
        </p:nvSpPr>
        <p:spPr>
          <a:xfrm>
            <a:off x="520699" y="4122084"/>
            <a:ext cx="186615" cy="186615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endParaRPr lang="sv-S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35"/>
          </p:nvPr>
        </p:nvSpPr>
        <p:spPr>
          <a:xfrm>
            <a:off x="5587276" y="8159204"/>
            <a:ext cx="270279" cy="242521"/>
          </a:xfrm>
        </p:spPr>
        <p:txBody>
          <a:bodyPr/>
          <a:lstStyle/>
          <a:p>
            <a:r>
              <a:rPr lang="sv-SE" dirty="0" smtClean="0"/>
              <a:t>4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32899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774" y="3458178"/>
            <a:ext cx="5260181" cy="4991549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30000"/>
              </a:prstClr>
            </a:outerShdw>
          </a:effectLst>
        </p:spPr>
      </p:pic>
      <p:sp>
        <p:nvSpPr>
          <p:cNvPr id="16" name="Text Placeholder 4"/>
          <p:cNvSpPr>
            <a:spLocks noGrp="1"/>
          </p:cNvSpPr>
          <p:nvPr>
            <p:ph type="body" sz="quarter" idx="27"/>
          </p:nvPr>
        </p:nvSpPr>
        <p:spPr>
          <a:xfrm>
            <a:off x="425532" y="4161073"/>
            <a:ext cx="5249423" cy="3858348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9"/>
          </p:nvPr>
        </p:nvSpPr>
        <p:spPr>
          <a:xfrm>
            <a:off x="304918" y="765089"/>
            <a:ext cx="5798999" cy="2508379"/>
          </a:xfrm>
        </p:spPr>
        <p:txBody>
          <a:bodyPr/>
          <a:lstStyle/>
          <a:p>
            <a:pPr marL="228600" indent="-228600">
              <a:spcAft>
                <a:spcPts val="300"/>
              </a:spcAft>
              <a:buFont typeface="+mj-lt"/>
              <a:buAutoNum type="arabicPeriod" startAt="5"/>
            </a:pPr>
            <a:r>
              <a:rPr lang="sv-SE" dirty="0"/>
              <a:t>På nästa sida i dialogrutan ges information om utbytesåtagandet. </a:t>
            </a:r>
          </a:p>
          <a:p>
            <a:pPr marL="571500" lvl="1" indent="-2286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sv-SE" b="1" dirty="0"/>
              <a:t>OM </a:t>
            </a:r>
            <a:r>
              <a:rPr lang="sv-SE" dirty="0"/>
              <a:t>du har valt ett utbytesåtagande kan du inte ändra informationen här. Gå vidare till nästa sida</a:t>
            </a:r>
          </a:p>
          <a:p>
            <a:pPr marL="571500" lvl="1" indent="-228600">
              <a:buFont typeface="Arial" panose="020B0604020202020204" pitchFamily="34" charset="0"/>
              <a:buChar char="•"/>
            </a:pPr>
            <a:r>
              <a:rPr lang="sv-SE" b="1" dirty="0"/>
              <a:t>OM</a:t>
            </a:r>
            <a:r>
              <a:rPr lang="sv-SE" dirty="0"/>
              <a:t> du valt att skapa ett individuellt utbytesåtagande anger du information om åtagandet nu. Gå sedan vidare till nästa sida.</a:t>
            </a:r>
          </a:p>
          <a:p>
            <a:pPr marL="228600" indent="-228600">
              <a:buFont typeface="+mj-lt"/>
              <a:buAutoNum type="arabicPeriod" startAt="6"/>
            </a:pPr>
            <a:r>
              <a:rPr lang="sv-SE" dirty="0"/>
              <a:t>På nästa sida i dialogrutan anger du information om det individuella tillfället, fält markerade med </a:t>
            </a:r>
            <a:r>
              <a:rPr lang="sv-SE" dirty="0">
                <a:solidFill>
                  <a:srgbClr val="FF0000"/>
                </a:solidFill>
              </a:rPr>
              <a:t>* </a:t>
            </a:r>
            <a:r>
              <a:rPr lang="sv-SE" dirty="0"/>
              <a:t>är obligatoriska att fylla i. </a:t>
            </a:r>
            <a:endParaRPr lang="sv-SE" dirty="0" smtClean="0"/>
          </a:p>
          <a:p>
            <a:pPr marL="228600" indent="-228600">
              <a:buFont typeface="+mj-lt"/>
              <a:buAutoNum type="arabicPeriod" startAt="6"/>
            </a:pPr>
            <a:r>
              <a:rPr lang="sv-SE" dirty="0" smtClean="0"/>
              <a:t>Fyll i information om </a:t>
            </a:r>
            <a:r>
              <a:rPr lang="sv-SE" b="1" dirty="0" smtClean="0"/>
              <a:t>den första terminen/perioden </a:t>
            </a:r>
            <a:r>
              <a:rPr lang="sv-SE" dirty="0" smtClean="0"/>
              <a:t>studenten studerar (i detta exempel HT2019 och omfattning: 30 </a:t>
            </a:r>
            <a:r>
              <a:rPr lang="sv-SE" dirty="0" err="1" smtClean="0"/>
              <a:t>hp</a:t>
            </a:r>
            <a:r>
              <a:rPr lang="sv-SE" dirty="0"/>
              <a:t>)</a:t>
            </a:r>
            <a:endParaRPr lang="sv-SE" dirty="0" smtClean="0"/>
          </a:p>
          <a:p>
            <a:pPr marL="228600" indent="-228600">
              <a:buFont typeface="+mj-lt"/>
              <a:buAutoNum type="arabicPeriod" startAt="6"/>
            </a:pPr>
            <a:r>
              <a:rPr lang="sv-SE" dirty="0" smtClean="0"/>
              <a:t>Välj att </a:t>
            </a:r>
            <a:r>
              <a:rPr lang="sv-SE" b="1" dirty="0" smtClean="0"/>
              <a:t>lägga till en ny studieperiod</a:t>
            </a:r>
            <a:r>
              <a:rPr lang="sv-SE" dirty="0" smtClean="0"/>
              <a:t>. Här fyller du i information om </a:t>
            </a:r>
            <a:r>
              <a:rPr lang="sv-SE" b="1" dirty="0" smtClean="0"/>
              <a:t>efterföljande termin/period</a:t>
            </a:r>
            <a:r>
              <a:rPr lang="sv-SE" dirty="0" smtClean="0"/>
              <a:t> (i detta exempel VT2020, och omfattning: 30 </a:t>
            </a:r>
            <a:r>
              <a:rPr lang="sv-SE" dirty="0" err="1" smtClean="0"/>
              <a:t>hp</a:t>
            </a:r>
            <a:r>
              <a:rPr lang="sv-SE" dirty="0" smtClean="0"/>
              <a:t>)</a:t>
            </a:r>
          </a:p>
          <a:p>
            <a:pPr marL="228600" indent="-228600">
              <a:buFont typeface="+mj-lt"/>
              <a:buAutoNum type="arabicPeriod" startAt="6"/>
            </a:pPr>
            <a:r>
              <a:rPr lang="sv-SE" dirty="0" smtClean="0"/>
              <a:t>Gå vidare till nästa sida</a:t>
            </a:r>
            <a:endParaRPr lang="sv-SE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Ett tillfälle </a:t>
            </a:r>
            <a:r>
              <a:rPr lang="sv-SE" b="0" dirty="0"/>
              <a:t>för </a:t>
            </a:r>
            <a:r>
              <a:rPr lang="sv-SE" b="0" dirty="0" smtClean="0"/>
              <a:t>utbytesåtagande, </a:t>
            </a:r>
            <a:r>
              <a:rPr lang="sv-SE" b="0" dirty="0"/>
              <a:t>med </a:t>
            </a:r>
            <a:r>
              <a:rPr lang="sv-SE" dirty="0"/>
              <a:t>två </a:t>
            </a:r>
            <a:r>
              <a:rPr lang="sv-SE" dirty="0" smtClean="0"/>
              <a:t>studieperioder </a:t>
            </a:r>
            <a:r>
              <a:rPr lang="sv-SE" b="0" dirty="0" smtClean="0"/>
              <a:t>(forts.)</a:t>
            </a:r>
            <a:endParaRPr lang="sv-S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5314950" y="9612313"/>
            <a:ext cx="1543050" cy="336550"/>
          </a:xfrm>
        </p:spPr>
        <p:txBody>
          <a:bodyPr/>
          <a:lstStyle/>
          <a:p>
            <a:fld id="{F3F4DCA2-53CA-48AF-BF1A-13BEFD9BD817}" type="slidenum">
              <a:rPr lang="sv-SE" smtClean="0"/>
              <a:pPr/>
              <a:t>3</a:t>
            </a:fld>
            <a:endParaRPr lang="sv-SE"/>
          </a:p>
        </p:txBody>
      </p:sp>
      <p:sp>
        <p:nvSpPr>
          <p:cNvPr id="15" name="Text Placeholder 7"/>
          <p:cNvSpPr txBox="1">
            <a:spLocks/>
          </p:cNvSpPr>
          <p:nvPr/>
        </p:nvSpPr>
        <p:spPr>
          <a:xfrm>
            <a:off x="3758756" y="3730767"/>
            <a:ext cx="270279" cy="24252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 smtClean="0"/>
              <a:t>6</a:t>
            </a:r>
            <a:endParaRPr lang="sv-SE" dirty="0"/>
          </a:p>
        </p:txBody>
      </p:sp>
      <p:sp>
        <p:nvSpPr>
          <p:cNvPr id="21" name="Text Placeholder 7"/>
          <p:cNvSpPr txBox="1">
            <a:spLocks/>
          </p:cNvSpPr>
          <p:nvPr/>
        </p:nvSpPr>
        <p:spPr>
          <a:xfrm>
            <a:off x="1435105" y="7722688"/>
            <a:ext cx="270279" cy="24252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 smtClean="0"/>
              <a:t>8</a:t>
            </a:r>
            <a:endParaRPr lang="sv-SE" dirty="0"/>
          </a:p>
        </p:txBody>
      </p:sp>
      <p:cxnSp>
        <p:nvCxnSpPr>
          <p:cNvPr id="23" name="Straight Arrow Connector 22"/>
          <p:cNvCxnSpPr>
            <a:stCxn id="21" idx="0"/>
          </p:cNvCxnSpPr>
          <p:nvPr/>
        </p:nvCxnSpPr>
        <p:spPr>
          <a:xfrm flipV="1">
            <a:off x="1570245" y="6282965"/>
            <a:ext cx="135139" cy="14397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 Placeholder 7"/>
          <p:cNvSpPr>
            <a:spLocks noGrp="1"/>
          </p:cNvSpPr>
          <p:nvPr>
            <p:ph type="body" sz="quarter" idx="35"/>
          </p:nvPr>
        </p:nvSpPr>
        <p:spPr>
          <a:xfrm>
            <a:off x="5685713" y="8207206"/>
            <a:ext cx="270279" cy="242521"/>
          </a:xfrm>
        </p:spPr>
        <p:txBody>
          <a:bodyPr/>
          <a:lstStyle/>
          <a:p>
            <a:r>
              <a:rPr lang="sv-SE" dirty="0" smtClean="0"/>
              <a:t>9</a:t>
            </a:r>
            <a:endParaRPr lang="sv-SE" dirty="0"/>
          </a:p>
        </p:txBody>
      </p:sp>
      <p:sp>
        <p:nvSpPr>
          <p:cNvPr id="28" name="Text Placeholder 7"/>
          <p:cNvSpPr txBox="1">
            <a:spLocks/>
          </p:cNvSpPr>
          <p:nvPr/>
        </p:nvSpPr>
        <p:spPr>
          <a:xfrm>
            <a:off x="4866794" y="4483803"/>
            <a:ext cx="270279" cy="24252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 smtClean="0"/>
              <a:t>7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1502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39"/>
          </p:nvPr>
        </p:nvSpPr>
        <p:spPr>
          <a:xfrm>
            <a:off x="304918" y="765089"/>
            <a:ext cx="5798999" cy="4955203"/>
          </a:xfrm>
        </p:spPr>
        <p:txBody>
          <a:bodyPr/>
          <a:lstStyle/>
          <a:p>
            <a:pPr marL="228600" indent="-228600">
              <a:buFont typeface="+mj-lt"/>
              <a:buAutoNum type="arabicPeriod" startAt="10"/>
            </a:pPr>
            <a:r>
              <a:rPr lang="sv-SE" dirty="0" smtClean="0"/>
              <a:t>Fyll i information om beslutsfattare och –datum. Gå till nästa sida.</a:t>
            </a:r>
          </a:p>
          <a:p>
            <a:pPr marL="228600" indent="-228600">
              <a:buFont typeface="+mj-lt"/>
              <a:buAutoNum type="arabicPeriod" startAt="10"/>
            </a:pPr>
            <a:r>
              <a:rPr lang="sv-SE" dirty="0" smtClean="0"/>
              <a:t>Bekräfta. Dialogrutan stängs.</a:t>
            </a:r>
          </a:p>
          <a:p>
            <a:pPr marL="228600" indent="-228600">
              <a:buFont typeface="+mj-lt"/>
              <a:buAutoNum type="arabicPeriod" startAt="10"/>
            </a:pPr>
            <a:endParaRPr lang="sv-SE" dirty="0"/>
          </a:p>
          <a:p>
            <a:pPr marL="228600" indent="-228600">
              <a:buFont typeface="+mj-lt"/>
              <a:buAutoNum type="arabicPeriod" startAt="10"/>
            </a:pPr>
            <a:endParaRPr lang="sv-SE" dirty="0" smtClean="0"/>
          </a:p>
          <a:p>
            <a:pPr marL="228600" indent="-228600">
              <a:buFont typeface="+mj-lt"/>
              <a:buAutoNum type="arabicPeriod" startAt="10"/>
            </a:pPr>
            <a:endParaRPr lang="sv-SE" dirty="0"/>
          </a:p>
          <a:p>
            <a:pPr marL="228600" indent="-228600">
              <a:buFont typeface="+mj-lt"/>
              <a:buAutoNum type="arabicPeriod" startAt="10"/>
            </a:pPr>
            <a:endParaRPr lang="sv-SE" dirty="0" smtClean="0"/>
          </a:p>
          <a:p>
            <a:pPr marL="228600" indent="-228600">
              <a:buFont typeface="+mj-lt"/>
              <a:buAutoNum type="arabicPeriod" startAt="10"/>
            </a:pPr>
            <a:endParaRPr lang="sv-SE" dirty="0"/>
          </a:p>
          <a:p>
            <a:pPr marL="228600" indent="-228600">
              <a:buFont typeface="+mj-lt"/>
              <a:buAutoNum type="arabicPeriod" startAt="10"/>
            </a:pPr>
            <a:endParaRPr lang="sv-SE" dirty="0" smtClean="0"/>
          </a:p>
          <a:p>
            <a:pPr marL="228600" indent="-228600">
              <a:buFont typeface="+mj-lt"/>
              <a:buAutoNum type="arabicPeriod" startAt="10"/>
            </a:pPr>
            <a:endParaRPr lang="sv-SE" dirty="0"/>
          </a:p>
          <a:p>
            <a:pPr marL="228600" indent="-228600">
              <a:buFont typeface="+mj-lt"/>
              <a:buAutoNum type="arabicPeriod" startAt="10"/>
            </a:pPr>
            <a:endParaRPr lang="sv-SE" dirty="0" smtClean="0"/>
          </a:p>
          <a:p>
            <a:pPr marL="228600" indent="-228600">
              <a:buFont typeface="+mj-lt"/>
              <a:buAutoNum type="arabicPeriod" startAt="10"/>
            </a:pPr>
            <a:endParaRPr lang="sv-SE" dirty="0"/>
          </a:p>
          <a:p>
            <a:pPr marL="228600" indent="-228600">
              <a:buFont typeface="+mj-lt"/>
              <a:buAutoNum type="arabicPeriod" startAt="10"/>
            </a:pPr>
            <a:endParaRPr lang="sv-SE" dirty="0" smtClean="0"/>
          </a:p>
          <a:p>
            <a:pPr marL="228600" indent="-228600">
              <a:buFont typeface="+mj-lt"/>
              <a:buAutoNum type="arabicPeriod" startAt="10"/>
            </a:pPr>
            <a:endParaRPr lang="sv-SE" dirty="0"/>
          </a:p>
          <a:p>
            <a:pPr marL="228600" indent="-228600">
              <a:buFont typeface="+mj-lt"/>
              <a:buAutoNum type="arabicPeriod" startAt="10"/>
            </a:pPr>
            <a:endParaRPr lang="sv-SE" dirty="0" smtClean="0"/>
          </a:p>
          <a:p>
            <a:pPr marL="228600" indent="-228600">
              <a:buFont typeface="+mj-lt"/>
              <a:buAutoNum type="arabicPeriod" startAt="10"/>
            </a:pPr>
            <a:endParaRPr lang="sv-SE" dirty="0" smtClean="0"/>
          </a:p>
          <a:p>
            <a:pPr marL="228600" indent="-228600">
              <a:buFont typeface="+mj-lt"/>
              <a:buAutoNum type="arabicPeriod" startAt="10"/>
            </a:pPr>
            <a:endParaRPr lang="sv-SE" dirty="0" smtClean="0"/>
          </a:p>
          <a:p>
            <a:r>
              <a:rPr lang="sv-SE" dirty="0" smtClean="0"/>
              <a:t>Studenten har nu ett förväntat deltagande på ett individuellt tillfälle för utbytesåtagandet eller för det individuella utbytesåtagandet. </a:t>
            </a:r>
          </a:p>
          <a:p>
            <a:r>
              <a:rPr lang="sv-SE" dirty="0" smtClean="0"/>
              <a:t>Tillfället är uppdelat på två studieperioder. Studenten kan alltså registrera sig på den första studieperioden när den terminen/perioden startar, och sedan på den andra studieperioden när den terminen/perioden startar.</a:t>
            </a:r>
            <a:endParaRPr lang="sv-SE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Ett tillfälle </a:t>
            </a:r>
            <a:r>
              <a:rPr lang="sv-SE" b="0" dirty="0"/>
              <a:t>för </a:t>
            </a:r>
            <a:r>
              <a:rPr lang="sv-SE" b="0" dirty="0" smtClean="0"/>
              <a:t>utbytesåtagande, </a:t>
            </a:r>
            <a:r>
              <a:rPr lang="sv-SE" b="0" dirty="0"/>
              <a:t>med </a:t>
            </a:r>
            <a:r>
              <a:rPr lang="sv-SE" dirty="0"/>
              <a:t>två </a:t>
            </a:r>
            <a:r>
              <a:rPr lang="sv-SE" dirty="0" smtClean="0"/>
              <a:t>studieperioder </a:t>
            </a:r>
            <a:r>
              <a:rPr lang="sv-SE" b="0" dirty="0" smtClean="0"/>
              <a:t>(forts.)</a:t>
            </a:r>
            <a:endParaRPr lang="sv-S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5314950" y="9612313"/>
            <a:ext cx="1543050" cy="336550"/>
          </a:xfrm>
        </p:spPr>
        <p:txBody>
          <a:bodyPr/>
          <a:lstStyle/>
          <a:p>
            <a:fld id="{F3F4DCA2-53CA-48AF-BF1A-13BEFD9BD817}" type="slidenum">
              <a:rPr lang="sv-SE" smtClean="0"/>
              <a:pPr/>
              <a:t>4</a:t>
            </a:fld>
            <a:endParaRPr lang="sv-SE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124" y="5741808"/>
            <a:ext cx="6615953" cy="1830628"/>
          </a:xfrm>
          <a:prstGeom prst="rect">
            <a:avLst/>
          </a:prstGeom>
        </p:spPr>
      </p:pic>
      <p:sp>
        <p:nvSpPr>
          <p:cNvPr id="26" name="Text Placeholder 4"/>
          <p:cNvSpPr>
            <a:spLocks noGrp="1"/>
          </p:cNvSpPr>
          <p:nvPr>
            <p:ph type="body" sz="quarter" idx="27"/>
          </p:nvPr>
        </p:nvSpPr>
        <p:spPr>
          <a:xfrm>
            <a:off x="272644" y="6703058"/>
            <a:ext cx="6364824" cy="853831"/>
          </a:xfrm>
        </p:spPr>
        <p:txBody>
          <a:bodyPr/>
          <a:lstStyle/>
          <a:p>
            <a:endParaRPr lang="sv-SE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670" y="1357105"/>
            <a:ext cx="4819426" cy="2568503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30000"/>
              </a:prstClr>
            </a:outerShdw>
          </a:effectLst>
        </p:spPr>
      </p:pic>
      <p:sp>
        <p:nvSpPr>
          <p:cNvPr id="17" name="Text Placeholder 7"/>
          <p:cNvSpPr>
            <a:spLocks noGrp="1"/>
          </p:cNvSpPr>
          <p:nvPr>
            <p:ph type="body" sz="quarter" idx="35"/>
          </p:nvPr>
        </p:nvSpPr>
        <p:spPr>
          <a:xfrm>
            <a:off x="2522964" y="2457973"/>
            <a:ext cx="370843" cy="306739"/>
          </a:xfrm>
        </p:spPr>
        <p:txBody>
          <a:bodyPr/>
          <a:lstStyle/>
          <a:p>
            <a:r>
              <a:rPr lang="sv-SE" dirty="0" smtClean="0"/>
              <a:t>10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909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078" b="23686"/>
          <a:stretch/>
        </p:blipFill>
        <p:spPr>
          <a:xfrm>
            <a:off x="656889" y="6576245"/>
            <a:ext cx="5014087" cy="2404017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30000"/>
              </a:prstClr>
            </a:outerShdw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39"/>
          </p:nvPr>
        </p:nvSpPr>
        <p:spPr>
          <a:xfrm>
            <a:off x="304918" y="1857404"/>
            <a:ext cx="5798999" cy="4031873"/>
          </a:xfrm>
        </p:spPr>
        <p:txBody>
          <a:bodyPr/>
          <a:lstStyle/>
          <a:p>
            <a:r>
              <a:rPr lang="sv-SE" b="1" dirty="0" smtClean="0"/>
              <a:t>Handhavande</a:t>
            </a:r>
          </a:p>
          <a:p>
            <a:pPr marL="228600" indent="-228600">
              <a:buAutoNum type="arabicPeriod"/>
            </a:pPr>
            <a:r>
              <a:rPr lang="sv-SE" dirty="0" smtClean="0"/>
              <a:t>I </a:t>
            </a:r>
            <a:r>
              <a:rPr lang="sv-SE" dirty="0"/>
              <a:t>raden för utbytestillfället: Klicka på ”Välj” → ”Lägg till individuellt tillfälle”</a:t>
            </a:r>
          </a:p>
          <a:p>
            <a:pPr marL="228600" indent="-228600">
              <a:buAutoNum type="arabicPeriod"/>
            </a:pPr>
            <a:endParaRPr lang="sv-SE" dirty="0"/>
          </a:p>
          <a:p>
            <a:pPr marL="228600" indent="-228600">
              <a:buAutoNum type="arabicPeriod"/>
            </a:pPr>
            <a:endParaRPr lang="sv-SE" sz="1800" dirty="0"/>
          </a:p>
          <a:p>
            <a:pPr marL="228600" indent="-228600">
              <a:buAutoNum type="arabicPeriod"/>
            </a:pPr>
            <a:endParaRPr lang="sv-SE" dirty="0"/>
          </a:p>
          <a:p>
            <a:pPr marL="228600" indent="-228600">
              <a:buAutoNum type="arabicPeriod"/>
            </a:pPr>
            <a:endParaRPr lang="sv-SE" dirty="0"/>
          </a:p>
          <a:p>
            <a:pPr marL="228600" indent="-228600">
              <a:buAutoNum type="arabicPeriod"/>
            </a:pPr>
            <a:endParaRPr lang="sv-SE" dirty="0"/>
          </a:p>
          <a:p>
            <a:pPr marL="228600" indent="-228600">
              <a:buAutoNum type="arabicPeriod"/>
            </a:pPr>
            <a:endParaRPr lang="sv-SE" sz="800" dirty="0"/>
          </a:p>
          <a:p>
            <a:pPr marL="228600" indent="-228600">
              <a:buAutoNum type="arabicPeriod"/>
            </a:pPr>
            <a:endParaRPr lang="sv-SE" sz="800" dirty="0"/>
          </a:p>
          <a:p>
            <a:pPr marL="228600" indent="-228600">
              <a:buAutoNum type="arabicPeriod"/>
            </a:pPr>
            <a:endParaRPr lang="sv-SE" sz="1600" dirty="0"/>
          </a:p>
          <a:p>
            <a:pPr marL="228600" indent="-228600">
              <a:spcAft>
                <a:spcPts val="300"/>
              </a:spcAft>
              <a:buAutoNum type="arabicPeriod"/>
            </a:pPr>
            <a:r>
              <a:rPr lang="sv-SE" dirty="0"/>
              <a:t>I dialogrutan som öppnas väljer du om du vill:</a:t>
            </a:r>
          </a:p>
          <a:p>
            <a:pPr marL="571500" lvl="1" indent="-228600">
              <a:spcAft>
                <a:spcPts val="300"/>
              </a:spcAft>
              <a:buFont typeface="+mj-lt"/>
              <a:buAutoNum type="alphaUcPeriod"/>
            </a:pPr>
            <a:r>
              <a:rPr lang="sv-SE" dirty="0"/>
              <a:t>Använda ett befintligt utbytesåtagande att skapa ett individuellt tillfälle för</a:t>
            </a:r>
          </a:p>
          <a:p>
            <a:pPr marL="571500" lvl="1" indent="-228600">
              <a:buFont typeface="+mj-lt"/>
              <a:buAutoNum type="alphaUcPeriod"/>
            </a:pPr>
            <a:r>
              <a:rPr lang="sv-SE" dirty="0"/>
              <a:t>Skapa ett individuellt åtagande och skapa ett individuellt tillfälle för det </a:t>
            </a:r>
          </a:p>
          <a:p>
            <a:pPr marL="228600" indent="-228600">
              <a:buFont typeface="+mj-lt"/>
              <a:buAutoNum type="arabicPeriod"/>
            </a:pPr>
            <a:r>
              <a:rPr lang="sv-SE" dirty="0"/>
              <a:t>I detta exempel används ett </a:t>
            </a:r>
            <a:r>
              <a:rPr lang="sv-SE" dirty="0" smtClean="0"/>
              <a:t>individuellt utbytesåtagande. </a:t>
            </a:r>
            <a:r>
              <a:rPr lang="sv-SE" dirty="0"/>
              <a:t>V</a:t>
            </a:r>
            <a:r>
              <a:rPr lang="sv-SE" dirty="0" smtClean="0"/>
              <a:t>älj i dessa fall den typ av kurs och typ av tillfälle som stämmer överens med studentens </a:t>
            </a:r>
            <a:r>
              <a:rPr lang="sv-SE" dirty="0" smtClean="0"/>
              <a:t>studier samt fältet ”Med planerad start”</a:t>
            </a:r>
            <a:endParaRPr lang="sv-SE" dirty="0"/>
          </a:p>
          <a:p>
            <a:endParaRPr lang="sv-SE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Två tillfällen </a:t>
            </a:r>
            <a:r>
              <a:rPr lang="sv-SE" b="0" dirty="0"/>
              <a:t>för </a:t>
            </a:r>
            <a:r>
              <a:rPr lang="sv-SE" b="0" dirty="0" smtClean="0"/>
              <a:t>utbytesåtaganden, </a:t>
            </a:r>
            <a:r>
              <a:rPr lang="sv-SE" b="0" dirty="0"/>
              <a:t>med </a:t>
            </a:r>
            <a:r>
              <a:rPr lang="sv-SE" dirty="0"/>
              <a:t>en studieperiod </a:t>
            </a:r>
            <a:r>
              <a:rPr lang="sv-SE" b="0" dirty="0"/>
              <a:t>vardera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5314950" y="9612313"/>
            <a:ext cx="1543050" cy="336550"/>
          </a:xfrm>
        </p:spPr>
        <p:txBody>
          <a:bodyPr/>
          <a:lstStyle/>
          <a:p>
            <a:fld id="{F3F4DCA2-53CA-48AF-BF1A-13BEFD9BD817}" type="slidenum">
              <a:rPr lang="sv-SE" smtClean="0"/>
              <a:pPr/>
              <a:t>5</a:t>
            </a:fld>
            <a:endParaRPr lang="sv-SE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943" b="3790"/>
          <a:stretch/>
        </p:blipFill>
        <p:spPr>
          <a:xfrm>
            <a:off x="304918" y="2430260"/>
            <a:ext cx="5966790" cy="1609865"/>
          </a:xfrm>
          <a:prstGeom prst="rect">
            <a:avLst/>
          </a:prstGeom>
        </p:spPr>
      </p:pic>
      <p:sp>
        <p:nvSpPr>
          <p:cNvPr id="13" name="Text Placeholder 7"/>
          <p:cNvSpPr txBox="1">
            <a:spLocks/>
          </p:cNvSpPr>
          <p:nvPr/>
        </p:nvSpPr>
        <p:spPr>
          <a:xfrm>
            <a:off x="5951335" y="3111205"/>
            <a:ext cx="270279" cy="24252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mtClean="0"/>
              <a:t>1</a:t>
            </a:r>
            <a:endParaRPr lang="sv-SE" dirty="0"/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5314950" y="3353726"/>
            <a:ext cx="636385" cy="4934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 Placeholder 6"/>
          <p:cNvSpPr txBox="1">
            <a:spLocks/>
          </p:cNvSpPr>
          <p:nvPr/>
        </p:nvSpPr>
        <p:spPr>
          <a:xfrm>
            <a:off x="4741889" y="8483819"/>
            <a:ext cx="270279" cy="24252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 smtClean="0"/>
              <a:t>3</a:t>
            </a:r>
            <a:endParaRPr lang="sv-SE" dirty="0"/>
          </a:p>
        </p:txBody>
      </p:sp>
      <p:sp>
        <p:nvSpPr>
          <p:cNvPr id="21" name="Text Placeholder 6"/>
          <p:cNvSpPr txBox="1">
            <a:spLocks/>
          </p:cNvSpPr>
          <p:nvPr/>
        </p:nvSpPr>
        <p:spPr>
          <a:xfrm>
            <a:off x="272644" y="7901003"/>
            <a:ext cx="270279" cy="24252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 smtClean="0"/>
              <a:t>2</a:t>
            </a:r>
            <a:endParaRPr lang="sv-SE" dirty="0"/>
          </a:p>
        </p:txBody>
      </p:sp>
      <p:cxnSp>
        <p:nvCxnSpPr>
          <p:cNvPr id="23" name="Straight Arrow Connector 22"/>
          <p:cNvCxnSpPr>
            <a:stCxn id="21" idx="3"/>
          </p:cNvCxnSpPr>
          <p:nvPr/>
        </p:nvCxnSpPr>
        <p:spPr>
          <a:xfrm>
            <a:off x="542923" y="8022264"/>
            <a:ext cx="204670" cy="61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8" idx="1"/>
          </p:cNvCxnSpPr>
          <p:nvPr/>
        </p:nvCxnSpPr>
        <p:spPr>
          <a:xfrm flipH="1" flipV="1">
            <a:off x="4013604" y="8457345"/>
            <a:ext cx="728285" cy="1477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8" idx="1"/>
          </p:cNvCxnSpPr>
          <p:nvPr/>
        </p:nvCxnSpPr>
        <p:spPr>
          <a:xfrm flipH="1">
            <a:off x="2947595" y="8605080"/>
            <a:ext cx="1794294" cy="1477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Text Placeholder 35"/>
          <p:cNvSpPr txBox="1">
            <a:spLocks/>
          </p:cNvSpPr>
          <p:nvPr/>
        </p:nvSpPr>
        <p:spPr>
          <a:xfrm>
            <a:off x="618229" y="847379"/>
            <a:ext cx="5649325" cy="9358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square" lIns="144000" tIns="90000" bIns="90000">
            <a:sp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b="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1320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2640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93960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25280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>
              <a:spcAft>
                <a:spcPts val="300"/>
              </a:spcAft>
            </a:pPr>
            <a:r>
              <a:rPr lang="sv-SE" dirty="0" smtClean="0"/>
              <a:t>Detta tillvägagångssätt fungerar när :</a:t>
            </a:r>
          </a:p>
          <a:p>
            <a:pPr marL="171450" lvl="1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sv-SE" b="1" dirty="0" smtClean="0"/>
              <a:t>Individuella utbytesåtaganden </a:t>
            </a:r>
            <a:r>
              <a:rPr lang="sv-SE" dirty="0" smtClean="0"/>
              <a:t>används</a:t>
            </a:r>
            <a:endParaRPr lang="sv-SE" dirty="0"/>
          </a:p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sv-SE" b="1" u="sng" dirty="0" smtClean="0"/>
              <a:t>Två olika</a:t>
            </a:r>
            <a:r>
              <a:rPr lang="sv-SE" b="1" dirty="0" smtClean="0"/>
              <a:t> utbytesåtaganden </a:t>
            </a:r>
            <a:r>
              <a:rPr lang="sv-SE" dirty="0" smtClean="0"/>
              <a:t>är förberedda i ”Utbildningsinformation” och används för studenten</a:t>
            </a:r>
          </a:p>
        </p:txBody>
      </p:sp>
      <p:sp>
        <p:nvSpPr>
          <p:cNvPr id="32" name="Oval 31"/>
          <p:cNvSpPr/>
          <p:nvPr/>
        </p:nvSpPr>
        <p:spPr>
          <a:xfrm>
            <a:off x="520699" y="773164"/>
            <a:ext cx="186615" cy="186615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endParaRPr lang="sv-S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Placeholder 35"/>
          <p:cNvSpPr txBox="1">
            <a:spLocks/>
          </p:cNvSpPr>
          <p:nvPr/>
        </p:nvSpPr>
        <p:spPr>
          <a:xfrm>
            <a:off x="618229" y="5839562"/>
            <a:ext cx="5649325" cy="5203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square" lIns="144000" tIns="90000" bIns="90000">
            <a:sp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b="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1320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2640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93960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25280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/>
            <a:r>
              <a:rPr lang="sv-SE" dirty="0"/>
              <a:t>Utbytesåtagandet eller det individuella åtagandet </a:t>
            </a:r>
            <a:r>
              <a:rPr lang="sv-SE" dirty="0" smtClean="0"/>
              <a:t>bör ha en omfattning </a:t>
            </a:r>
            <a:r>
              <a:rPr lang="sv-SE" dirty="0"/>
              <a:t>som gäller för den </a:t>
            </a:r>
            <a:r>
              <a:rPr lang="sv-SE" u="sng" dirty="0"/>
              <a:t>första</a:t>
            </a:r>
            <a:r>
              <a:rPr lang="sv-SE" dirty="0"/>
              <a:t> terminen/perioden för </a:t>
            </a:r>
            <a:r>
              <a:rPr lang="sv-SE" dirty="0" smtClean="0"/>
              <a:t>utbytesstudierna.</a:t>
            </a:r>
            <a:endParaRPr lang="sv-SE" dirty="0"/>
          </a:p>
        </p:txBody>
      </p:sp>
      <p:sp>
        <p:nvSpPr>
          <p:cNvPr id="19" name="Oval 18"/>
          <p:cNvSpPr/>
          <p:nvPr/>
        </p:nvSpPr>
        <p:spPr>
          <a:xfrm>
            <a:off x="520699" y="5765347"/>
            <a:ext cx="186615" cy="186615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endParaRPr lang="sv-S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262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39"/>
          </p:nvPr>
        </p:nvSpPr>
        <p:spPr>
          <a:xfrm>
            <a:off x="304918" y="765089"/>
            <a:ext cx="5798999" cy="1600438"/>
          </a:xfrm>
        </p:spPr>
        <p:txBody>
          <a:bodyPr/>
          <a:lstStyle/>
          <a:p>
            <a:pPr marL="228600" indent="-228600">
              <a:buFont typeface="+mj-lt"/>
              <a:buAutoNum type="arabicPeriod" startAt="4"/>
            </a:pPr>
            <a:r>
              <a:rPr lang="sv-SE" dirty="0"/>
              <a:t>Gå vidare till nästa sida i dialogrutan</a:t>
            </a:r>
          </a:p>
          <a:p>
            <a:pPr marL="228600" indent="-228600">
              <a:spcAft>
                <a:spcPts val="300"/>
              </a:spcAft>
              <a:buFont typeface="+mj-lt"/>
              <a:buAutoNum type="arabicPeriod" startAt="5"/>
            </a:pPr>
            <a:r>
              <a:rPr lang="sv-SE" dirty="0"/>
              <a:t>På nästa sida i dialogrutan ges information om </a:t>
            </a:r>
            <a:r>
              <a:rPr lang="sv-SE" dirty="0" smtClean="0"/>
              <a:t>utbytesåtagandet: </a:t>
            </a:r>
            <a:endParaRPr lang="sv-SE" dirty="0"/>
          </a:p>
          <a:p>
            <a:pPr marL="571500" lvl="1" indent="-2286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sv-SE" b="1" dirty="0"/>
              <a:t>OM </a:t>
            </a:r>
            <a:r>
              <a:rPr lang="sv-SE" dirty="0"/>
              <a:t>du har valt ett utbytesåtagande kan du inte ändra informationen här. Gå vidare till nästa </a:t>
            </a:r>
            <a:r>
              <a:rPr lang="sv-SE" dirty="0" smtClean="0"/>
              <a:t>sida </a:t>
            </a:r>
            <a:r>
              <a:rPr lang="sv-SE" dirty="0"/>
              <a:t>i dialogrutan.</a:t>
            </a:r>
          </a:p>
          <a:p>
            <a:pPr marL="571500" lvl="1" indent="-228600">
              <a:buFont typeface="Arial" panose="020B0604020202020204" pitchFamily="34" charset="0"/>
              <a:buChar char="•"/>
            </a:pPr>
            <a:r>
              <a:rPr lang="sv-SE" b="1" dirty="0" smtClean="0"/>
              <a:t>OM</a:t>
            </a:r>
            <a:r>
              <a:rPr lang="sv-SE" dirty="0" smtClean="0"/>
              <a:t> </a:t>
            </a:r>
            <a:r>
              <a:rPr lang="sv-SE" dirty="0"/>
              <a:t>du valt att skapa ett individuellt utbytesåtagande anger du information om åtagandet nu</a:t>
            </a:r>
            <a:r>
              <a:rPr lang="sv-SE" dirty="0" smtClean="0"/>
              <a:t>. Fyll i den information som stämmer överens med vad studenten ska studera under den första terminen/perioden. Fält markerade med</a:t>
            </a:r>
            <a:r>
              <a:rPr lang="sv-SE" dirty="0" smtClean="0">
                <a:solidFill>
                  <a:srgbClr val="FF0000"/>
                </a:solidFill>
              </a:rPr>
              <a:t> *</a:t>
            </a:r>
            <a:r>
              <a:rPr lang="sv-SE" dirty="0" smtClean="0"/>
              <a:t> är obligatoriska att fylla i. Gå sedan vidare till nästa sida i dialogrutan.</a:t>
            </a: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Två tillfällen </a:t>
            </a:r>
            <a:r>
              <a:rPr lang="sv-SE" b="0" dirty="0"/>
              <a:t>för </a:t>
            </a:r>
            <a:r>
              <a:rPr lang="sv-SE" b="0" dirty="0" smtClean="0"/>
              <a:t>utbytesåtaganden, </a:t>
            </a:r>
            <a:r>
              <a:rPr lang="sv-SE" b="0" dirty="0"/>
              <a:t>med </a:t>
            </a:r>
            <a:r>
              <a:rPr lang="sv-SE" dirty="0"/>
              <a:t>en studieperiod </a:t>
            </a:r>
            <a:r>
              <a:rPr lang="sv-SE" b="0" dirty="0" smtClean="0"/>
              <a:t>vardera (</a:t>
            </a:r>
            <a:r>
              <a:rPr lang="sv-SE" b="0" dirty="0"/>
              <a:t>forts</a:t>
            </a:r>
            <a:r>
              <a:rPr lang="sv-SE" b="0" dirty="0" smtClean="0"/>
              <a:t>.)</a:t>
            </a:r>
            <a:endParaRPr lang="sv-SE" b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5314950" y="9612313"/>
            <a:ext cx="1543050" cy="336550"/>
          </a:xfrm>
        </p:spPr>
        <p:txBody>
          <a:bodyPr/>
          <a:lstStyle/>
          <a:p>
            <a:fld id="{F3F4DCA2-53CA-48AF-BF1A-13BEFD9BD817}" type="slidenum">
              <a:rPr lang="sv-SE" smtClean="0"/>
              <a:pPr/>
              <a:t>6</a:t>
            </a:fld>
            <a:endParaRPr lang="sv-SE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791" y="2500876"/>
            <a:ext cx="5799081" cy="5775411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30000"/>
              </a:prstClr>
            </a:outerShdw>
          </a:effectLst>
        </p:spPr>
      </p:pic>
      <p:sp>
        <p:nvSpPr>
          <p:cNvPr id="19" name="Text Placeholder 6"/>
          <p:cNvSpPr>
            <a:spLocks noGrp="1"/>
          </p:cNvSpPr>
          <p:nvPr>
            <p:ph type="body" sz="quarter" idx="34"/>
          </p:nvPr>
        </p:nvSpPr>
        <p:spPr>
          <a:xfrm>
            <a:off x="5044671" y="5675034"/>
            <a:ext cx="270279" cy="242521"/>
          </a:xfrm>
        </p:spPr>
        <p:txBody>
          <a:bodyPr/>
          <a:lstStyle/>
          <a:p>
            <a:r>
              <a:rPr lang="sv-SE" dirty="0" smtClean="0"/>
              <a:t>5</a:t>
            </a:r>
            <a:endParaRPr lang="sv-SE" dirty="0"/>
          </a:p>
        </p:txBody>
      </p:sp>
      <p:cxnSp>
        <p:nvCxnSpPr>
          <p:cNvPr id="5" name="Straight Arrow Connector 4"/>
          <p:cNvCxnSpPr>
            <a:stCxn id="19" idx="1"/>
          </p:cNvCxnSpPr>
          <p:nvPr/>
        </p:nvCxnSpPr>
        <p:spPr>
          <a:xfrm flipH="1" flipV="1">
            <a:off x="3855948" y="4627194"/>
            <a:ext cx="1188723" cy="11691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9" idx="1"/>
          </p:cNvCxnSpPr>
          <p:nvPr/>
        </p:nvCxnSpPr>
        <p:spPr>
          <a:xfrm flipH="1" flipV="1">
            <a:off x="3855948" y="4979416"/>
            <a:ext cx="1188723" cy="8168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9" idx="1"/>
          </p:cNvCxnSpPr>
          <p:nvPr/>
        </p:nvCxnSpPr>
        <p:spPr>
          <a:xfrm flipH="1" flipV="1">
            <a:off x="3855948" y="5335794"/>
            <a:ext cx="1188723" cy="4605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9" idx="1"/>
          </p:cNvCxnSpPr>
          <p:nvPr/>
        </p:nvCxnSpPr>
        <p:spPr>
          <a:xfrm flipH="1" flipV="1">
            <a:off x="2834639" y="5707732"/>
            <a:ext cx="2210032" cy="885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9" idx="1"/>
          </p:cNvCxnSpPr>
          <p:nvPr/>
        </p:nvCxnSpPr>
        <p:spPr>
          <a:xfrm flipH="1">
            <a:off x="3429001" y="5796295"/>
            <a:ext cx="1615670" cy="2616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9" idx="1"/>
          </p:cNvCxnSpPr>
          <p:nvPr/>
        </p:nvCxnSpPr>
        <p:spPr>
          <a:xfrm flipH="1">
            <a:off x="3603813" y="5796295"/>
            <a:ext cx="1440858" cy="8495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1314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5"/>
          <a:stretch/>
        </p:blipFill>
        <p:spPr>
          <a:xfrm>
            <a:off x="422577" y="2188901"/>
            <a:ext cx="5784586" cy="5775411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30000"/>
              </a:prstClr>
            </a:outerShdw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39"/>
          </p:nvPr>
        </p:nvSpPr>
        <p:spPr>
          <a:xfrm>
            <a:off x="304918" y="765089"/>
            <a:ext cx="5798999" cy="8325356"/>
          </a:xfrm>
        </p:spPr>
        <p:txBody>
          <a:bodyPr/>
          <a:lstStyle/>
          <a:p>
            <a:pPr marL="228600" indent="-228600">
              <a:spcAft>
                <a:spcPts val="300"/>
              </a:spcAft>
              <a:buFont typeface="+mj-lt"/>
              <a:buAutoNum type="arabicPeriod" startAt="6"/>
            </a:pPr>
            <a:r>
              <a:rPr lang="sv-SE" dirty="0"/>
              <a:t>Ange information om det individuella </a:t>
            </a:r>
            <a:r>
              <a:rPr lang="sv-SE" dirty="0" smtClean="0"/>
              <a:t>tillfället </a:t>
            </a:r>
            <a:r>
              <a:rPr lang="sv-SE" dirty="0"/>
              <a:t>med information som stämmer överens med vad studenten ska </a:t>
            </a:r>
            <a:r>
              <a:rPr lang="sv-SE" dirty="0" smtClean="0"/>
              <a:t>delta på </a:t>
            </a:r>
            <a:r>
              <a:rPr lang="sv-SE" dirty="0"/>
              <a:t>under den första terminen/perioden. Fält markerade med</a:t>
            </a:r>
            <a:r>
              <a:rPr lang="sv-SE" dirty="0">
                <a:solidFill>
                  <a:srgbClr val="FF0000"/>
                </a:solidFill>
              </a:rPr>
              <a:t> *</a:t>
            </a:r>
            <a:r>
              <a:rPr lang="sv-SE" dirty="0"/>
              <a:t> är obligatoriska att fylla i</a:t>
            </a:r>
            <a:r>
              <a:rPr lang="sv-SE" dirty="0" smtClean="0"/>
              <a:t>.</a:t>
            </a:r>
          </a:p>
          <a:p>
            <a:pPr marL="571500" lvl="1" indent="-2286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sv-SE" dirty="0" smtClean="0"/>
              <a:t>Studieperiod: ange den första terminen/perioden (i detta exempel HT2019)</a:t>
            </a:r>
          </a:p>
          <a:p>
            <a:pPr marL="571500" lvl="1" indent="-228600">
              <a:buFont typeface="Arial" panose="020B0604020202020204" pitchFamily="34" charset="0"/>
              <a:buChar char="•"/>
            </a:pPr>
            <a:r>
              <a:rPr lang="sv-SE" dirty="0" smtClean="0"/>
              <a:t>Periodens högskolepoäng: ange den omfattning som motsvarar den första terminen/perioden av studentens utbytesstudier (i detta exempel 30 </a:t>
            </a:r>
            <a:r>
              <a:rPr lang="sv-SE" dirty="0" err="1" smtClean="0"/>
              <a:t>hp</a:t>
            </a:r>
            <a:r>
              <a:rPr lang="sv-SE" dirty="0" smtClean="0"/>
              <a:t>)</a:t>
            </a:r>
          </a:p>
          <a:p>
            <a:pPr marL="571500" lvl="1" indent="-228600">
              <a:buFont typeface="Arial" panose="020B0604020202020204" pitchFamily="34" charset="0"/>
              <a:buChar char="•"/>
            </a:pPr>
            <a:endParaRPr lang="sv-SE" dirty="0"/>
          </a:p>
          <a:p>
            <a:pPr marL="571500" lvl="1" indent="-228600">
              <a:buFont typeface="Arial" panose="020B0604020202020204" pitchFamily="34" charset="0"/>
              <a:buChar char="•"/>
            </a:pPr>
            <a:endParaRPr lang="sv-SE" dirty="0" smtClean="0"/>
          </a:p>
          <a:p>
            <a:pPr marL="571500" lvl="1" indent="-228600">
              <a:buFont typeface="Arial" panose="020B0604020202020204" pitchFamily="34" charset="0"/>
              <a:buChar char="•"/>
            </a:pPr>
            <a:endParaRPr lang="sv-SE" dirty="0"/>
          </a:p>
          <a:p>
            <a:pPr marL="571500" lvl="1" indent="-228600">
              <a:buFont typeface="Arial" panose="020B0604020202020204" pitchFamily="34" charset="0"/>
              <a:buChar char="•"/>
            </a:pPr>
            <a:endParaRPr lang="sv-SE" dirty="0" smtClean="0"/>
          </a:p>
          <a:p>
            <a:pPr marL="571500" lvl="1" indent="-228600">
              <a:buFont typeface="Arial" panose="020B0604020202020204" pitchFamily="34" charset="0"/>
              <a:buChar char="•"/>
            </a:pPr>
            <a:endParaRPr lang="sv-SE" dirty="0"/>
          </a:p>
          <a:p>
            <a:pPr marL="571500" lvl="1" indent="-228600">
              <a:buFont typeface="Arial" panose="020B0604020202020204" pitchFamily="34" charset="0"/>
              <a:buChar char="•"/>
            </a:pPr>
            <a:endParaRPr lang="sv-SE" dirty="0" smtClean="0"/>
          </a:p>
          <a:p>
            <a:pPr marL="571500" lvl="1" indent="-228600">
              <a:buFont typeface="Arial" panose="020B0604020202020204" pitchFamily="34" charset="0"/>
              <a:buChar char="•"/>
            </a:pPr>
            <a:endParaRPr lang="sv-SE" dirty="0"/>
          </a:p>
          <a:p>
            <a:pPr marL="571500" lvl="1" indent="-228600">
              <a:buFont typeface="Arial" panose="020B0604020202020204" pitchFamily="34" charset="0"/>
              <a:buChar char="•"/>
            </a:pPr>
            <a:endParaRPr lang="sv-SE" dirty="0" smtClean="0"/>
          </a:p>
          <a:p>
            <a:pPr marL="571500" lvl="1" indent="-228600">
              <a:buFont typeface="Arial" panose="020B0604020202020204" pitchFamily="34" charset="0"/>
              <a:buChar char="•"/>
            </a:pPr>
            <a:endParaRPr lang="sv-SE" dirty="0"/>
          </a:p>
          <a:p>
            <a:pPr marL="571500" lvl="1" indent="-228600">
              <a:buFont typeface="Arial" panose="020B0604020202020204" pitchFamily="34" charset="0"/>
              <a:buChar char="•"/>
            </a:pPr>
            <a:endParaRPr lang="sv-SE" dirty="0" smtClean="0"/>
          </a:p>
          <a:p>
            <a:pPr marL="571500" lvl="1" indent="-228600">
              <a:buFont typeface="Arial" panose="020B0604020202020204" pitchFamily="34" charset="0"/>
              <a:buChar char="•"/>
            </a:pPr>
            <a:endParaRPr lang="sv-SE" dirty="0"/>
          </a:p>
          <a:p>
            <a:pPr marL="571500" lvl="1" indent="-228600">
              <a:buFont typeface="Arial" panose="020B0604020202020204" pitchFamily="34" charset="0"/>
              <a:buChar char="•"/>
            </a:pPr>
            <a:endParaRPr lang="sv-SE" dirty="0" smtClean="0"/>
          </a:p>
          <a:p>
            <a:pPr marL="571500" lvl="1" indent="-228600">
              <a:buFont typeface="Arial" panose="020B0604020202020204" pitchFamily="34" charset="0"/>
              <a:buChar char="•"/>
            </a:pPr>
            <a:endParaRPr lang="sv-SE" dirty="0"/>
          </a:p>
          <a:p>
            <a:pPr marL="571500" lvl="1" indent="-228600">
              <a:buFont typeface="Arial" panose="020B0604020202020204" pitchFamily="34" charset="0"/>
              <a:buChar char="•"/>
            </a:pPr>
            <a:endParaRPr lang="sv-SE" dirty="0" smtClean="0"/>
          </a:p>
          <a:p>
            <a:pPr marL="571500" lvl="1" indent="-228600">
              <a:buFont typeface="Arial" panose="020B0604020202020204" pitchFamily="34" charset="0"/>
              <a:buChar char="•"/>
            </a:pPr>
            <a:endParaRPr lang="sv-SE" dirty="0"/>
          </a:p>
          <a:p>
            <a:pPr marL="571500" lvl="1" indent="-228600">
              <a:buFont typeface="Arial" panose="020B0604020202020204" pitchFamily="34" charset="0"/>
              <a:buChar char="•"/>
            </a:pPr>
            <a:endParaRPr lang="sv-SE" dirty="0" smtClean="0"/>
          </a:p>
          <a:p>
            <a:pPr marL="571500" lvl="1" indent="-228600">
              <a:buFont typeface="Arial" panose="020B0604020202020204" pitchFamily="34" charset="0"/>
              <a:buChar char="•"/>
            </a:pPr>
            <a:endParaRPr lang="sv-SE" dirty="0"/>
          </a:p>
          <a:p>
            <a:pPr marL="571500" lvl="1" indent="-228600">
              <a:buFont typeface="Arial" panose="020B0604020202020204" pitchFamily="34" charset="0"/>
              <a:buChar char="•"/>
            </a:pPr>
            <a:endParaRPr lang="sv-SE" dirty="0" smtClean="0"/>
          </a:p>
          <a:p>
            <a:pPr marL="571500" lvl="1" indent="-228600">
              <a:buFont typeface="Arial" panose="020B0604020202020204" pitchFamily="34" charset="0"/>
              <a:buChar char="•"/>
            </a:pPr>
            <a:endParaRPr lang="sv-SE" dirty="0"/>
          </a:p>
          <a:p>
            <a:pPr marL="571500" lvl="1" indent="-228600">
              <a:buFont typeface="Arial" panose="020B0604020202020204" pitchFamily="34" charset="0"/>
              <a:buChar char="•"/>
            </a:pPr>
            <a:endParaRPr lang="sv-SE" dirty="0" smtClean="0"/>
          </a:p>
          <a:p>
            <a:pPr marL="571500" lvl="1" indent="-228600">
              <a:buFont typeface="Arial" panose="020B0604020202020204" pitchFamily="34" charset="0"/>
              <a:buChar char="•"/>
            </a:pPr>
            <a:endParaRPr lang="sv-SE" dirty="0"/>
          </a:p>
          <a:p>
            <a:pPr marL="571500" lvl="1" indent="-228600">
              <a:buFont typeface="Arial" panose="020B0604020202020204" pitchFamily="34" charset="0"/>
              <a:buChar char="•"/>
            </a:pPr>
            <a:endParaRPr lang="sv-SE" dirty="0" smtClean="0"/>
          </a:p>
          <a:p>
            <a:pPr marL="571500" lvl="1" indent="-228600">
              <a:buFont typeface="Arial" panose="020B0604020202020204" pitchFamily="34" charset="0"/>
              <a:buChar char="•"/>
            </a:pPr>
            <a:endParaRPr lang="sv-SE" dirty="0"/>
          </a:p>
          <a:p>
            <a:pPr marL="571500" lvl="1" indent="-228600">
              <a:buFont typeface="Arial" panose="020B0604020202020204" pitchFamily="34" charset="0"/>
              <a:buChar char="•"/>
            </a:pPr>
            <a:endParaRPr lang="sv-SE" dirty="0" smtClean="0"/>
          </a:p>
          <a:p>
            <a:pPr marL="571500" lvl="1" indent="-228600">
              <a:buFont typeface="Arial" panose="020B0604020202020204" pitchFamily="34" charset="0"/>
              <a:buChar char="•"/>
            </a:pPr>
            <a:endParaRPr lang="sv-SE" dirty="0"/>
          </a:p>
          <a:p>
            <a:pPr marL="571500" lvl="1" indent="-228600">
              <a:buFont typeface="Arial" panose="020B0604020202020204" pitchFamily="34" charset="0"/>
              <a:buChar char="•"/>
            </a:pPr>
            <a:endParaRPr lang="sv-SE" dirty="0"/>
          </a:p>
          <a:p>
            <a:pPr marL="228600" indent="-228600">
              <a:buFont typeface="+mj-lt"/>
              <a:buAutoNum type="arabicPeriod" startAt="6"/>
            </a:pPr>
            <a:r>
              <a:rPr lang="sv-SE" dirty="0" smtClean="0"/>
              <a:t> Gå vidare till nästa sida.</a:t>
            </a:r>
          </a:p>
          <a:p>
            <a:pPr marL="228600" indent="-228600">
              <a:buFont typeface="+mj-lt"/>
              <a:buAutoNum type="arabicPeriod" startAt="6"/>
            </a:pPr>
            <a:r>
              <a:rPr lang="sv-SE" dirty="0"/>
              <a:t>Gå till nästa sida och ange beslutsfattare och –datum. </a:t>
            </a:r>
            <a:endParaRPr lang="sv-SE" dirty="0" smtClean="0"/>
          </a:p>
          <a:p>
            <a:pPr marL="228600" indent="-228600">
              <a:buFont typeface="+mj-lt"/>
              <a:buAutoNum type="arabicPeriod" startAt="6"/>
            </a:pPr>
            <a:r>
              <a:rPr lang="sv-SE" dirty="0" smtClean="0"/>
              <a:t>Bekräfta </a:t>
            </a:r>
            <a:r>
              <a:rPr lang="sv-SE" dirty="0"/>
              <a:t>sedan i dialogrutan</a:t>
            </a:r>
            <a:r>
              <a:rPr lang="sv-SE" dirty="0" smtClean="0"/>
              <a:t>.</a:t>
            </a:r>
            <a:endParaRPr lang="sv-SE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Två tillfällen </a:t>
            </a:r>
            <a:r>
              <a:rPr lang="sv-SE" b="0" dirty="0"/>
              <a:t>för </a:t>
            </a:r>
            <a:r>
              <a:rPr lang="sv-SE" b="0" dirty="0" smtClean="0"/>
              <a:t>utbytesåtaganden, </a:t>
            </a:r>
            <a:r>
              <a:rPr lang="sv-SE" b="0" dirty="0"/>
              <a:t>med </a:t>
            </a:r>
            <a:r>
              <a:rPr lang="sv-SE" dirty="0"/>
              <a:t>en studieperiod </a:t>
            </a:r>
            <a:r>
              <a:rPr lang="sv-SE" b="0" dirty="0"/>
              <a:t>vardera (forts.)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5314950" y="9612313"/>
            <a:ext cx="1543050" cy="336550"/>
          </a:xfrm>
        </p:spPr>
        <p:txBody>
          <a:bodyPr/>
          <a:lstStyle/>
          <a:p>
            <a:fld id="{F3F4DCA2-53CA-48AF-BF1A-13BEFD9BD817}" type="slidenum">
              <a:rPr lang="sv-SE" smtClean="0"/>
              <a:pPr/>
              <a:t>7</a:t>
            </a:fld>
            <a:endParaRPr lang="sv-SE"/>
          </a:p>
        </p:txBody>
      </p:sp>
      <p:sp>
        <p:nvSpPr>
          <p:cNvPr id="13" name="Text Placeholder 4"/>
          <p:cNvSpPr txBox="1">
            <a:spLocks/>
          </p:cNvSpPr>
          <p:nvPr/>
        </p:nvSpPr>
        <p:spPr>
          <a:xfrm>
            <a:off x="527125" y="5601583"/>
            <a:ext cx="4883969" cy="1057397"/>
          </a:xfrm>
          <a:prstGeom prst="rect">
            <a:avLst/>
          </a:prstGeom>
          <a:ln w="19050">
            <a:solidFill>
              <a:srgbClr val="C8480E"/>
            </a:solidFill>
          </a:ln>
        </p:spPr>
        <p:txBody>
          <a:bodyPr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1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/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35"/>
          </p:nvPr>
        </p:nvSpPr>
        <p:spPr>
          <a:xfrm>
            <a:off x="4665130" y="4768417"/>
            <a:ext cx="270279" cy="242521"/>
          </a:xfrm>
        </p:spPr>
        <p:txBody>
          <a:bodyPr/>
          <a:lstStyle/>
          <a:p>
            <a:r>
              <a:rPr lang="sv-SE" dirty="0" smtClean="0"/>
              <a:t>6</a:t>
            </a:r>
            <a:endParaRPr lang="sv-SE" dirty="0"/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35"/>
          </p:nvPr>
        </p:nvSpPr>
        <p:spPr>
          <a:xfrm>
            <a:off x="6252241" y="7652195"/>
            <a:ext cx="270279" cy="242521"/>
          </a:xfrm>
        </p:spPr>
        <p:txBody>
          <a:bodyPr/>
          <a:lstStyle/>
          <a:p>
            <a:r>
              <a:rPr lang="sv-SE" dirty="0" smtClean="0"/>
              <a:t>7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9247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539" y="1934768"/>
            <a:ext cx="6572922" cy="1734263"/>
          </a:xfrm>
          <a:prstGeom prst="rect">
            <a:avLst/>
          </a:prstGeom>
        </p:spPr>
      </p:pic>
      <p:sp>
        <p:nvSpPr>
          <p:cNvPr id="11" name="Text Placeholder 10"/>
          <p:cNvSpPr>
            <a:spLocks noGrp="1"/>
          </p:cNvSpPr>
          <p:nvPr>
            <p:ph type="body" sz="quarter" idx="39"/>
          </p:nvPr>
        </p:nvSpPr>
        <p:spPr>
          <a:xfrm>
            <a:off x="304918" y="765089"/>
            <a:ext cx="5798999" cy="4308872"/>
          </a:xfrm>
        </p:spPr>
        <p:txBody>
          <a:bodyPr/>
          <a:lstStyle/>
          <a:p>
            <a:pPr marL="228600" indent="-228600">
              <a:buFont typeface="+mj-lt"/>
              <a:buAutoNum type="arabicPeriod" startAt="10"/>
            </a:pPr>
            <a:r>
              <a:rPr lang="sv-SE" dirty="0"/>
              <a:t>Studenten </a:t>
            </a:r>
            <a:r>
              <a:rPr lang="sv-SE" dirty="0" smtClean="0"/>
              <a:t>får nu </a:t>
            </a:r>
            <a:r>
              <a:rPr lang="sv-SE" dirty="0"/>
              <a:t>ett förväntat deltagande på </a:t>
            </a:r>
            <a:r>
              <a:rPr lang="sv-SE" dirty="0" smtClean="0"/>
              <a:t>det individuella </a:t>
            </a:r>
            <a:r>
              <a:rPr lang="sv-SE" dirty="0"/>
              <a:t>tillfälle </a:t>
            </a:r>
            <a:r>
              <a:rPr lang="sv-SE" dirty="0" smtClean="0"/>
              <a:t>du nyss skapat. Detta avser den </a:t>
            </a:r>
            <a:r>
              <a:rPr lang="sv-SE" u="sng" dirty="0" smtClean="0"/>
              <a:t>första</a:t>
            </a:r>
            <a:r>
              <a:rPr lang="sv-SE" dirty="0" smtClean="0"/>
              <a:t> terminen/perioden av studentens utbytesstudier.</a:t>
            </a:r>
          </a:p>
          <a:p>
            <a:pPr marL="228600" indent="-228600">
              <a:buFont typeface="+mj-lt"/>
              <a:buAutoNum type="arabicPeriod" startAt="10"/>
            </a:pPr>
            <a:r>
              <a:rPr lang="sv-SE" dirty="0" smtClean="0"/>
              <a:t>Nu behöver du skapa ytterligare ett </a:t>
            </a:r>
            <a:r>
              <a:rPr lang="sv-SE" dirty="0"/>
              <a:t>förväntat deltagande på </a:t>
            </a:r>
            <a:r>
              <a:rPr lang="sv-SE" dirty="0" smtClean="0"/>
              <a:t>ett individuellt tillfälle, </a:t>
            </a:r>
            <a:r>
              <a:rPr lang="sv-SE" u="sng" dirty="0" smtClean="0"/>
              <a:t>men som avser den andra </a:t>
            </a:r>
            <a:r>
              <a:rPr lang="sv-SE" u="sng" dirty="0"/>
              <a:t>terminen/perioden</a:t>
            </a:r>
            <a:r>
              <a:rPr lang="sv-SE" dirty="0"/>
              <a:t> av studentens utbytesstudier</a:t>
            </a:r>
            <a:r>
              <a:rPr lang="sv-SE" dirty="0" smtClean="0"/>
              <a:t>. Upprepa alltså steg 1-9, men med uppgifter för den </a:t>
            </a:r>
            <a:r>
              <a:rPr lang="sv-SE" dirty="0"/>
              <a:t>andra terminen/perioden</a:t>
            </a:r>
            <a:r>
              <a:rPr lang="sv-SE" dirty="0" smtClean="0"/>
              <a:t>.</a:t>
            </a:r>
          </a:p>
          <a:p>
            <a:pPr marL="228600" indent="-228600">
              <a:buFont typeface="+mj-lt"/>
              <a:buAutoNum type="arabicPeriod" startAt="10"/>
            </a:pPr>
            <a:endParaRPr lang="sv-SE" dirty="0"/>
          </a:p>
          <a:p>
            <a:pPr marL="228600" indent="-228600">
              <a:buFont typeface="+mj-lt"/>
              <a:buAutoNum type="arabicPeriod" startAt="10"/>
            </a:pPr>
            <a:endParaRPr lang="sv-SE" dirty="0" smtClean="0"/>
          </a:p>
          <a:p>
            <a:pPr marL="228600" indent="-228600">
              <a:buFont typeface="+mj-lt"/>
              <a:buAutoNum type="arabicPeriod" startAt="10"/>
            </a:pPr>
            <a:endParaRPr lang="sv-SE" dirty="0"/>
          </a:p>
          <a:p>
            <a:pPr marL="228600" indent="-228600">
              <a:buFont typeface="+mj-lt"/>
              <a:buAutoNum type="arabicPeriod" startAt="10"/>
            </a:pPr>
            <a:endParaRPr lang="sv-SE" dirty="0" smtClean="0"/>
          </a:p>
          <a:p>
            <a:pPr marL="228600" indent="-228600">
              <a:buFont typeface="+mj-lt"/>
              <a:buAutoNum type="arabicPeriod" startAt="10"/>
            </a:pPr>
            <a:endParaRPr lang="sv-SE" dirty="0"/>
          </a:p>
          <a:p>
            <a:pPr marL="228600" indent="-228600">
              <a:buFont typeface="+mj-lt"/>
              <a:buAutoNum type="arabicPeriod" startAt="10"/>
            </a:pPr>
            <a:endParaRPr lang="sv-SE" dirty="0" smtClean="0"/>
          </a:p>
          <a:p>
            <a:pPr marL="228600" indent="-228600">
              <a:buFont typeface="+mj-lt"/>
              <a:buAutoNum type="arabicPeriod" startAt="10"/>
            </a:pPr>
            <a:endParaRPr lang="sv-SE" dirty="0"/>
          </a:p>
          <a:p>
            <a:pPr marL="228600" indent="-228600">
              <a:buFont typeface="+mj-lt"/>
              <a:buAutoNum type="arabicPeriod" startAt="10"/>
            </a:pPr>
            <a:endParaRPr lang="sv-SE" dirty="0" smtClean="0"/>
          </a:p>
          <a:p>
            <a:pPr marL="228600" indent="-228600">
              <a:buFont typeface="+mj-lt"/>
              <a:buAutoNum type="arabicPeriod" startAt="10"/>
            </a:pPr>
            <a:endParaRPr lang="sv-SE" dirty="0"/>
          </a:p>
          <a:p>
            <a:pPr marL="228600" indent="-228600">
              <a:buFont typeface="+mj-lt"/>
              <a:buAutoNum type="arabicPeriod" startAt="10"/>
            </a:pPr>
            <a:endParaRPr lang="sv-SE" dirty="0"/>
          </a:p>
          <a:p>
            <a:r>
              <a:rPr lang="sv-SE" dirty="0" smtClean="0"/>
              <a:t>När du genomfört steg 1-9 igen har studenten fått ett förväntat deltagande på </a:t>
            </a:r>
            <a:r>
              <a:rPr lang="sv-SE" b="1" dirty="0" smtClean="0"/>
              <a:t>två</a:t>
            </a:r>
            <a:r>
              <a:rPr lang="sv-SE" dirty="0" smtClean="0"/>
              <a:t> individuella tillfällen, med </a:t>
            </a:r>
            <a:r>
              <a:rPr lang="sv-SE" b="1" dirty="0"/>
              <a:t>en</a:t>
            </a:r>
            <a:r>
              <a:rPr lang="sv-SE" dirty="0"/>
              <a:t> studieperiod </a:t>
            </a:r>
            <a:r>
              <a:rPr lang="sv-SE" dirty="0" smtClean="0"/>
              <a:t>vardera. </a:t>
            </a:r>
          </a:p>
          <a:p>
            <a:r>
              <a:rPr lang="sv-SE" dirty="0"/>
              <a:t>Studenten kan alltså </a:t>
            </a:r>
            <a:r>
              <a:rPr lang="sv-SE" dirty="0" smtClean="0"/>
              <a:t>registreras på det </a:t>
            </a:r>
            <a:r>
              <a:rPr lang="sv-SE" dirty="0"/>
              <a:t>första </a:t>
            </a:r>
            <a:r>
              <a:rPr lang="sv-SE" dirty="0" smtClean="0"/>
              <a:t>tillfället när </a:t>
            </a:r>
            <a:r>
              <a:rPr lang="sv-SE" dirty="0"/>
              <a:t>den terminen/perioden startar, och sedan på </a:t>
            </a:r>
            <a:r>
              <a:rPr lang="sv-SE" dirty="0" smtClean="0"/>
              <a:t>det </a:t>
            </a:r>
            <a:r>
              <a:rPr lang="sv-SE" dirty="0"/>
              <a:t>andra </a:t>
            </a:r>
            <a:r>
              <a:rPr lang="sv-SE" dirty="0" smtClean="0"/>
              <a:t>tillfället när </a:t>
            </a:r>
            <a:r>
              <a:rPr lang="sv-SE" dirty="0"/>
              <a:t>den terminen/perioden startar</a:t>
            </a:r>
            <a:r>
              <a:rPr lang="sv-SE" dirty="0" smtClean="0"/>
              <a:t>.</a:t>
            </a:r>
            <a:endParaRPr lang="sv-SE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Två tillfällen </a:t>
            </a:r>
            <a:r>
              <a:rPr lang="sv-SE" b="0" dirty="0"/>
              <a:t>för </a:t>
            </a:r>
            <a:r>
              <a:rPr lang="sv-SE" b="0" dirty="0" smtClean="0"/>
              <a:t>utbytesåtaganden, </a:t>
            </a:r>
            <a:r>
              <a:rPr lang="sv-SE" b="0" dirty="0"/>
              <a:t>med </a:t>
            </a:r>
            <a:r>
              <a:rPr lang="sv-SE" dirty="0"/>
              <a:t>en studieperiod </a:t>
            </a:r>
            <a:r>
              <a:rPr lang="sv-SE" b="0" dirty="0"/>
              <a:t>vardera (forts.)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5314950" y="9612313"/>
            <a:ext cx="1543050" cy="336550"/>
          </a:xfrm>
        </p:spPr>
        <p:txBody>
          <a:bodyPr/>
          <a:lstStyle/>
          <a:p>
            <a:fld id="{F3F4DCA2-53CA-48AF-BF1A-13BEFD9BD817}" type="slidenum">
              <a:rPr lang="sv-SE" smtClean="0"/>
              <a:pPr/>
              <a:t>8</a:t>
            </a:fld>
            <a:endParaRPr lang="sv-SE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539" y="5111122"/>
            <a:ext cx="6572922" cy="1842995"/>
          </a:xfrm>
          <a:prstGeom prst="rect">
            <a:avLst/>
          </a:prstGeom>
        </p:spPr>
      </p:pic>
      <p:sp>
        <p:nvSpPr>
          <p:cNvPr id="15" name="Text Placeholder 4"/>
          <p:cNvSpPr>
            <a:spLocks noGrp="1"/>
          </p:cNvSpPr>
          <p:nvPr>
            <p:ph type="body" sz="quarter" idx="27"/>
          </p:nvPr>
        </p:nvSpPr>
        <p:spPr>
          <a:xfrm>
            <a:off x="198686" y="6075649"/>
            <a:ext cx="6029992" cy="878467"/>
          </a:xfrm>
        </p:spPr>
        <p:txBody>
          <a:bodyPr/>
          <a:lstStyle/>
          <a:p>
            <a:endParaRPr lang="sv-SE"/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35"/>
          </p:nvPr>
        </p:nvSpPr>
        <p:spPr>
          <a:xfrm>
            <a:off x="1964961" y="2890109"/>
            <a:ext cx="347934" cy="244682"/>
          </a:xfrm>
        </p:spPr>
        <p:txBody>
          <a:bodyPr/>
          <a:lstStyle/>
          <a:p>
            <a:r>
              <a:rPr lang="sv-SE" dirty="0" smtClean="0"/>
              <a:t>10</a:t>
            </a:r>
            <a:endParaRPr lang="sv-SE" dirty="0"/>
          </a:p>
        </p:txBody>
      </p:sp>
      <p:sp>
        <p:nvSpPr>
          <p:cNvPr id="18" name="Text Placeholder 7"/>
          <p:cNvSpPr>
            <a:spLocks noGrp="1"/>
          </p:cNvSpPr>
          <p:nvPr>
            <p:ph type="body" sz="quarter" idx="35"/>
          </p:nvPr>
        </p:nvSpPr>
        <p:spPr>
          <a:xfrm>
            <a:off x="6281467" y="2621990"/>
            <a:ext cx="347934" cy="244682"/>
          </a:xfrm>
        </p:spPr>
        <p:txBody>
          <a:bodyPr/>
          <a:lstStyle/>
          <a:p>
            <a:r>
              <a:rPr lang="sv-SE" dirty="0" smtClean="0"/>
              <a:t>11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2623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10059</TotalTime>
  <Words>966</Words>
  <Application>Microsoft Office PowerPoint</Application>
  <PresentationFormat>A4 Paper (210x297 mm)</PresentationFormat>
  <Paragraphs>175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Ett tillfälle för utbytesåtagande, med två studieperioder</vt:lpstr>
      <vt:lpstr>Ett tillfälle för utbytesåtagande, med två studieperioder (forts.)</vt:lpstr>
      <vt:lpstr>Ett tillfälle för utbytesåtagande, med två studieperioder (forts.)</vt:lpstr>
      <vt:lpstr>Två tillfällen för utbytesåtaganden, med en studieperiod vardera</vt:lpstr>
      <vt:lpstr>Två tillfällen för utbytesåtaganden, med en studieperiod vardera (forts.)</vt:lpstr>
      <vt:lpstr>Två tillfällen för utbytesåtaganden, med en studieperiod vardera (forts.)</vt:lpstr>
      <vt:lpstr>Två tillfällen för utbytesåtaganden, med en studieperiod vardera (forts.)</vt:lpstr>
    </vt:vector>
  </TitlesOfParts>
  <Company>Malmö högskola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Guide_Ladok_Utbytesstudier Flera terminer</dc:title>
  <dc:creator>Klara Nordström</dc:creator>
  <cp:lastModifiedBy>Klara Nordström</cp:lastModifiedBy>
  <cp:revision>309</cp:revision>
  <dcterms:created xsi:type="dcterms:W3CDTF">2018-06-20T10:52:41Z</dcterms:created>
  <dcterms:modified xsi:type="dcterms:W3CDTF">2019-09-12T11:12:33Z</dcterms:modified>
</cp:coreProperties>
</file>