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777777"/>
    <a:srgbClr val="C8480E"/>
    <a:srgbClr val="D9D9D9"/>
    <a:srgbClr val="A6A6A6"/>
    <a:srgbClr val="EEFF15"/>
    <a:srgbClr val="FFFF66"/>
    <a:srgbClr val="FFFF00"/>
    <a:srgbClr val="86C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6830" autoAdjust="0"/>
  </p:normalViewPr>
  <p:slideViewPr>
    <p:cSldViewPr snapToGrid="0">
      <p:cViewPr>
        <p:scale>
          <a:sx n="75" d="100"/>
          <a:sy n="75" d="100"/>
        </p:scale>
        <p:origin x="3594" y="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2023-10-02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80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866718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3BA285B-379F-0F72-F728-E25550A8628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779116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98BA66B4-3317-D4A8-3680-C53E04AD4FE4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" y="630119"/>
            <a:ext cx="6857999" cy="605496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noFill/>
          </a:ln>
        </p:spPr>
        <p:txBody>
          <a:bodyPr lIns="396000" tIns="216000" rIns="720000" bIns="216000" anchor="t">
            <a:spAutoFit/>
          </a:bodyPr>
          <a:lstStyle>
            <a:lvl1pPr marL="0" indent="0"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marL="0" lvl="0">
              <a:lnSpc>
                <a:spcPct val="100000"/>
              </a:lnSpc>
              <a:spcBef>
                <a:spcPts val="600"/>
              </a:spcBef>
            </a:pPr>
            <a:r>
              <a:rPr lang="sv-SE" noProof="0" dirty="0"/>
              <a:t>Ev. beskrivning av nytt kapitel</a:t>
            </a:r>
          </a:p>
        </p:txBody>
      </p:sp>
    </p:spTree>
    <p:extLst>
      <p:ext uri="{BB962C8B-B14F-4D97-AF65-F5344CB8AC3E}">
        <p14:creationId xmlns:p14="http://schemas.microsoft.com/office/powerpoint/2010/main" val="95433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27" y="9583448"/>
            <a:ext cx="1543050" cy="352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 32">
            <a:extLst>
              <a:ext uri="{FF2B5EF4-FFF2-40B4-BE49-F238E27FC236}">
                <a16:creationId xmlns:a16="http://schemas.microsoft.com/office/drawing/2014/main" id="{DCFD82C2-4923-282F-B932-4FFB1E49D0F9}"/>
              </a:ext>
            </a:extLst>
          </p:cNvPr>
          <p:cNvGrpSpPr/>
          <p:nvPr/>
        </p:nvGrpSpPr>
        <p:grpSpPr>
          <a:xfrm>
            <a:off x="0" y="5261718"/>
            <a:ext cx="6858000" cy="2351854"/>
            <a:chOff x="31806" y="5780487"/>
            <a:chExt cx="6858000" cy="2351854"/>
          </a:xfrm>
        </p:grpSpPr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B7C98E81-48F0-67BD-0B4C-49B1621AC2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1072"/>
            <a:stretch/>
          </p:blipFill>
          <p:spPr>
            <a:xfrm>
              <a:off x="31806" y="5780487"/>
              <a:ext cx="6858000" cy="2272244"/>
            </a:xfrm>
            <a:prstGeom prst="rect">
              <a:avLst/>
            </a:prstGeom>
          </p:spPr>
        </p:pic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CCB7BDC5-8F16-B284-9397-963997A2BB0B}"/>
                </a:ext>
              </a:extLst>
            </p:cNvPr>
            <p:cNvSpPr/>
            <p:nvPr/>
          </p:nvSpPr>
          <p:spPr>
            <a:xfrm>
              <a:off x="99060" y="7286625"/>
              <a:ext cx="6790745" cy="845716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D6C8D298-769F-484A-F477-2CA8FFBA6A16}"/>
              </a:ext>
            </a:extLst>
          </p:cNvPr>
          <p:cNvSpPr txBox="1">
            <a:spLocks/>
          </p:cNvSpPr>
          <p:nvPr/>
        </p:nvSpPr>
        <p:spPr>
          <a:xfrm>
            <a:off x="0" y="9413466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</a:t>
            </a:r>
            <a:r>
              <a:rPr lang="sv-SE" sz="1100" b="0"/>
              <a:t>: 2023-10-09</a:t>
            </a:r>
            <a:br>
              <a:rPr lang="sv-SE" sz="1100" b="0" dirty="0"/>
            </a:br>
            <a:r>
              <a:rPr lang="sv-SE" sz="1100" b="0" dirty="0"/>
              <a:t>Version av Ladok vid senaste uppdatering</a:t>
            </a:r>
            <a:r>
              <a:rPr lang="sv-SE" sz="1100" b="0"/>
              <a:t>: 2.27.0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-2904" y="0"/>
            <a:ext cx="6858000" cy="2450592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>
                <a:solidFill>
                  <a:schemeClr val="tx1"/>
                </a:solidFill>
              </a:rPr>
              <a:t>Kortkommandon, tangentbordsstyrning  </a:t>
            </a:r>
            <a:br>
              <a:rPr lang="sv-SE" sz="2800" dirty="0">
                <a:solidFill>
                  <a:schemeClr val="tx1"/>
                </a:solidFill>
              </a:rPr>
            </a:br>
            <a:r>
              <a:rPr lang="sv-SE" sz="2800" dirty="0">
                <a:solidFill>
                  <a:schemeClr val="tx1"/>
                </a:solidFill>
              </a:rPr>
              <a:t>och andra tips</a:t>
            </a:r>
            <a:endParaRPr lang="sv-SE" sz="1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15">
            <a:extLst>
              <a:ext uri="{FF2B5EF4-FFF2-40B4-BE49-F238E27FC236}">
                <a16:creationId xmlns:a16="http://schemas.microsoft.com/office/drawing/2014/main" id="{326E0D52-A5D4-66CB-0085-7ACDAC7CC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38590"/>
              </p:ext>
            </p:extLst>
          </p:nvPr>
        </p:nvGraphicFramePr>
        <p:xfrm>
          <a:off x="558205" y="2354185"/>
          <a:ext cx="5735782" cy="1168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81535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754247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58119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Tips: sortering, anpassning och sidhjälp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897821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Kortkommandon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10424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Tangentbordsstyrning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75313"/>
                  </a:ext>
                </a:extLst>
              </a:tr>
            </a:tbl>
          </a:graphicData>
        </a:graphic>
      </p:graphicFrame>
      <p:sp>
        <p:nvSpPr>
          <p:cNvPr id="13" name="Platshållare för text 9">
            <a:extLst>
              <a:ext uri="{FF2B5EF4-FFF2-40B4-BE49-F238E27FC236}">
                <a16:creationId xmlns:a16="http://schemas.microsoft.com/office/drawing/2014/main" id="{C38FF53C-7425-88A7-FE17-5ECEA995CBF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3966056"/>
            <a:ext cx="5798999" cy="677108"/>
          </a:xfrm>
        </p:spPr>
        <p:txBody>
          <a:bodyPr/>
          <a:lstStyle/>
          <a:p>
            <a:r>
              <a:rPr lang="sv-SE" b="1" dirty="0"/>
              <a:t>Tips: Sortering, anpassning och sidhjälp</a:t>
            </a:r>
          </a:p>
          <a:p>
            <a:r>
              <a:rPr lang="sv-SE" dirty="0"/>
              <a:t>Använd tipsen nedan för anpassa Ladok till dina behov. Funktionerna finns på flera sidor i Ladok, dock inte alla.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8B4D345-6276-82F2-EF65-1484304A4C82}"/>
              </a:ext>
            </a:extLst>
          </p:cNvPr>
          <p:cNvSpPr/>
          <p:nvPr/>
        </p:nvSpPr>
        <p:spPr>
          <a:xfrm>
            <a:off x="3750200" y="4643164"/>
            <a:ext cx="3008742" cy="838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Sidhjälp</a:t>
            </a:r>
          </a:p>
          <a:p>
            <a:pPr algn="ctr"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Här kan du hitta hjälp i hur du använder sidan. Det kan t.ex. vara en förklaring till innehåll på sidan eller en kort lathund.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9374514-6FC5-B680-6F47-7508BAD068C1}"/>
              </a:ext>
            </a:extLst>
          </p:cNvPr>
          <p:cNvSpPr/>
          <p:nvPr/>
        </p:nvSpPr>
        <p:spPr>
          <a:xfrm>
            <a:off x="3632835" y="7165930"/>
            <a:ext cx="3008742" cy="1055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 sökfält och kolumner</a:t>
            </a:r>
          </a:p>
          <a:p>
            <a:pPr algn="ctr"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Välj vilka sökfält och kolumner du vill se på sidan. Tänk på att vissa sökfält och kolumner inte visas per default, utan du behöver aktivt välja att visa dem.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2EFE531-898A-DA49-EBEC-927169A18D3A}"/>
              </a:ext>
            </a:extLst>
          </p:cNvPr>
          <p:cNvSpPr/>
          <p:nvPr/>
        </p:nvSpPr>
        <p:spPr>
          <a:xfrm>
            <a:off x="99060" y="7165930"/>
            <a:ext cx="3008742" cy="121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Sortera</a:t>
            </a:r>
          </a:p>
          <a:p>
            <a:pPr algn="ctr"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Sortera listan med pilarna i kolumnrubrikerna. </a:t>
            </a:r>
          </a:p>
          <a:p>
            <a:pPr algn="ctr"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du först klickar på en kolumn och sedan håller inne Ctrl + klickar på en annan kolumn så kan du sortera i första hand, i andra hand osv. </a:t>
            </a:r>
          </a:p>
        </p:txBody>
      </p: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073F42E6-DCD8-54DC-2B13-6F6955E46715}"/>
              </a:ext>
            </a:extLst>
          </p:cNvPr>
          <p:cNvCxnSpPr>
            <a:cxnSpLocks/>
          </p:cNvCxnSpPr>
          <p:nvPr/>
        </p:nvCxnSpPr>
        <p:spPr>
          <a:xfrm>
            <a:off x="6378575" y="5481813"/>
            <a:ext cx="148702" cy="4577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FB047771-9026-923A-CDEE-42E7BF124DB3}"/>
              </a:ext>
            </a:extLst>
          </p:cNvPr>
          <p:cNvCxnSpPr>
            <a:cxnSpLocks/>
          </p:cNvCxnSpPr>
          <p:nvPr/>
        </p:nvCxnSpPr>
        <p:spPr>
          <a:xfrm flipV="1">
            <a:off x="6059973" y="6121840"/>
            <a:ext cx="0" cy="10498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F31F674C-F3B5-295A-1714-83F5DCAA0057}"/>
              </a:ext>
            </a:extLst>
          </p:cNvPr>
          <p:cNvCxnSpPr>
            <a:cxnSpLocks/>
          </p:cNvCxnSpPr>
          <p:nvPr/>
        </p:nvCxnSpPr>
        <p:spPr>
          <a:xfrm flipV="1">
            <a:off x="5574198" y="6545703"/>
            <a:ext cx="0" cy="6202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koppling 33">
            <a:extLst>
              <a:ext uri="{FF2B5EF4-FFF2-40B4-BE49-F238E27FC236}">
                <a16:creationId xmlns:a16="http://schemas.microsoft.com/office/drawing/2014/main" id="{8BEA5CBA-1591-9589-B974-2577A6FFCCD5}"/>
              </a:ext>
            </a:extLst>
          </p:cNvPr>
          <p:cNvCxnSpPr>
            <a:cxnSpLocks/>
          </p:cNvCxnSpPr>
          <p:nvPr/>
        </p:nvCxnSpPr>
        <p:spPr>
          <a:xfrm flipH="1" flipV="1">
            <a:off x="1038225" y="6755253"/>
            <a:ext cx="266122" cy="4106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CA2D9D-F1AA-E284-6A18-A4627A28A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Kortkommandon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BC7B778-94BC-5238-13A2-1C8C120176C8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2</a:t>
            </a:fld>
            <a:endParaRPr lang="sv-SE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D146533F-F5AD-DA9D-794B-66566BC89094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1300558"/>
          </a:xfrm>
        </p:spPr>
        <p:txBody>
          <a:bodyPr/>
          <a:lstStyle/>
          <a:p>
            <a:r>
              <a:rPr lang="sv-SE" b="1" dirty="0"/>
              <a:t>Kortkommandon beror på webbläsare</a:t>
            </a:r>
          </a:p>
          <a:p>
            <a:r>
              <a:rPr lang="sv-SE" dirty="0"/>
              <a:t>Du kan arbeta i Ladok på samma sätt som på andra webbsidor, t.ex. använda flera webbläsarflikar eller använda kortkommandon. Vilka kortkommandon som fungerar beror på vilken webbläsare du använder. De kortkommandon som finns i denna guide fungerar i Chrome och Mozilla Firefox.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994A1681-BAAF-E440-5129-EBBBC5458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5961"/>
              </p:ext>
            </p:extLst>
          </p:nvPr>
        </p:nvGraphicFramePr>
        <p:xfrm>
          <a:off x="331631" y="2285053"/>
          <a:ext cx="6194737" cy="5786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92469">
                  <a:extLst>
                    <a:ext uri="{9D8B030D-6E8A-4147-A177-3AD203B41FA5}">
                      <a16:colId xmlns:a16="http://schemas.microsoft.com/office/drawing/2014/main" val="1911573640"/>
                    </a:ext>
                  </a:extLst>
                </a:gridCol>
                <a:gridCol w="4202268">
                  <a:extLst>
                    <a:ext uri="{9D8B030D-6E8A-4147-A177-3AD203B41FA5}">
                      <a16:colId xmlns:a16="http://schemas.microsoft.com/office/drawing/2014/main" val="19409533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Kortkommandon för Ladok och</a:t>
                      </a:r>
                      <a:r>
                        <a:rPr lang="sv-S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webbläsaren </a:t>
                      </a:r>
                      <a:endParaRPr lang="sv-S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9819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/>
                        <a:t>Alt + P</a:t>
                      </a:r>
                      <a:r>
                        <a:rPr lang="sv-SE" sz="1100" b="1" baseline="0" dirty="0"/>
                        <a:t> </a:t>
                      </a:r>
                      <a:r>
                        <a:rPr lang="sv-SE" sz="1100" b="0" baseline="0" dirty="0"/>
                        <a:t>(</a:t>
                      </a:r>
                      <a:r>
                        <a:rPr lang="sv-SE" sz="1100" b="0" baseline="0" dirty="0" err="1"/>
                        <a:t>Chrome</a:t>
                      </a:r>
                      <a:r>
                        <a:rPr lang="sv-SE" sz="1100" b="0" baseline="0" dirty="0"/>
                        <a:t>)</a:t>
                      </a:r>
                      <a:br>
                        <a:rPr lang="sv-SE" sz="1100" b="0" baseline="0" dirty="0"/>
                      </a:br>
                      <a:r>
                        <a:rPr lang="sv-SE" sz="1100" b="1" baseline="0" dirty="0"/>
                        <a:t>Alt+ </a:t>
                      </a:r>
                      <a:r>
                        <a:rPr lang="sv-SE" sz="1100" b="1" baseline="0" dirty="0" err="1"/>
                        <a:t>Shift</a:t>
                      </a:r>
                      <a:r>
                        <a:rPr lang="sv-SE" sz="1100" b="1" baseline="0" dirty="0"/>
                        <a:t> + P </a:t>
                      </a:r>
                      <a:r>
                        <a:rPr lang="sv-SE" sz="1100" b="0" baseline="0" dirty="0"/>
                        <a:t>(</a:t>
                      </a:r>
                      <a:r>
                        <a:rPr lang="sv-SE" sz="1100" b="0" baseline="0" dirty="0" err="1"/>
                        <a:t>Firefox</a:t>
                      </a:r>
                      <a:r>
                        <a:rPr lang="sv-SE" sz="1100" b="0" baseline="0" dirty="0"/>
                        <a:t>)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Sök efter student</a:t>
                      </a:r>
                      <a:r>
                        <a:rPr lang="sv-SE" sz="1100" baseline="0" dirty="0"/>
                        <a:t> genom att söka på personnummer</a:t>
                      </a:r>
                      <a:br>
                        <a:rPr lang="sv-SE" sz="1100" baseline="0" dirty="0"/>
                      </a:br>
                      <a:r>
                        <a:rPr lang="sv-SE" sz="1100" dirty="0"/>
                        <a:t>Fungerar om du står</a:t>
                      </a:r>
                      <a:r>
                        <a:rPr lang="sv-SE" sz="1100" baseline="0" dirty="0"/>
                        <a:t> i någon meny inom studiedokumentation.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234755046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/>
                        <a:t>Alt + K</a:t>
                      </a:r>
                      <a:r>
                        <a:rPr lang="sv-SE" sz="1100" b="1" baseline="0" dirty="0"/>
                        <a:t> </a:t>
                      </a:r>
                      <a:r>
                        <a:rPr lang="sv-SE" sz="1100" b="0" baseline="0" dirty="0"/>
                        <a:t>(</a:t>
                      </a:r>
                      <a:r>
                        <a:rPr lang="sv-SE" sz="1100" b="0" baseline="0" dirty="0" err="1"/>
                        <a:t>Chrome</a:t>
                      </a:r>
                      <a:r>
                        <a:rPr lang="sv-SE" sz="1100" b="0" baseline="0" dirty="0"/>
                        <a:t>)</a:t>
                      </a:r>
                      <a:br>
                        <a:rPr lang="sv-SE" sz="1100" b="0" baseline="0" dirty="0"/>
                      </a:br>
                      <a:r>
                        <a:rPr lang="sv-SE" sz="1100" b="1" baseline="0" dirty="0"/>
                        <a:t>Alt+ </a:t>
                      </a:r>
                      <a:r>
                        <a:rPr lang="sv-SE" sz="1100" b="1" baseline="0" dirty="0" err="1"/>
                        <a:t>Shift</a:t>
                      </a:r>
                      <a:r>
                        <a:rPr lang="sv-SE" sz="1100" b="1" baseline="0" dirty="0"/>
                        <a:t> + K </a:t>
                      </a:r>
                      <a:r>
                        <a:rPr lang="sv-SE" sz="1100" b="0" baseline="0" dirty="0"/>
                        <a:t>(</a:t>
                      </a:r>
                      <a:r>
                        <a:rPr lang="sv-SE" sz="1100" b="0" baseline="0" dirty="0" err="1"/>
                        <a:t>Firefox</a:t>
                      </a:r>
                      <a:r>
                        <a:rPr lang="sv-SE" sz="1100" b="0" baseline="0" dirty="0"/>
                        <a:t>)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aseline="0" dirty="0"/>
                        <a:t>Sök efter kurstillfälle genom att söka på utbildningskoden</a:t>
                      </a:r>
                      <a:br>
                        <a:rPr lang="sv-SE" sz="1100" baseline="0" dirty="0"/>
                      </a:br>
                      <a:r>
                        <a:rPr lang="sv-SE" sz="1100" dirty="0"/>
                        <a:t>Fungerar om du står</a:t>
                      </a:r>
                      <a:r>
                        <a:rPr lang="sv-SE" sz="1100" baseline="0" dirty="0"/>
                        <a:t> i någon meny inom studiedokumentation.</a:t>
                      </a:r>
                      <a:endParaRPr lang="sv-SE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88426382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/>
                        <a:t>Ctrl + S 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Spara,</a:t>
                      </a:r>
                      <a:r>
                        <a:rPr lang="sv-SE" sz="1100" baseline="0" dirty="0"/>
                        <a:t> </a:t>
                      </a:r>
                      <a:r>
                        <a:rPr lang="sv-SE" sz="1100" dirty="0"/>
                        <a:t>bekräfta</a:t>
                      </a:r>
                      <a:r>
                        <a:rPr lang="sv-SE" sz="1100" baseline="0" dirty="0"/>
                        <a:t> eller gå till nästa sida i en dialogruta</a:t>
                      </a:r>
                      <a:br>
                        <a:rPr lang="sv-SE" sz="1100" dirty="0"/>
                      </a:br>
                      <a:r>
                        <a:rPr lang="sv-SE" sz="1100" dirty="0"/>
                        <a:t>Fungerar på de flesta dialogrutor i Ladok</a:t>
                      </a:r>
                      <a:endParaRPr lang="sv-SE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523098750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/>
                        <a:t>Esc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Stänger </a:t>
                      </a:r>
                      <a:r>
                        <a:rPr lang="sv-SE" sz="1100" baseline="0" dirty="0"/>
                        <a:t>dialogrutor i Ladok</a:t>
                      </a:r>
                      <a:br>
                        <a:rPr lang="sv-SE" sz="1100" baseline="0" dirty="0"/>
                      </a:br>
                      <a:r>
                        <a:rPr lang="sv-SE" sz="1100" dirty="0"/>
                        <a:t>Fungerar på de flesta dialogrutor i Ladok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1531109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/>
                        <a:t>Ctrl + klicka</a:t>
                      </a:r>
                      <a:r>
                        <a:rPr lang="sv-SE" sz="1100" b="1" baseline="0" dirty="0"/>
                        <a:t> på en länk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Öppnar länken i en ny flik i webbläsaren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186918988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Ctrl + </a:t>
                      </a:r>
                      <a:r>
                        <a:rPr lang="sv-SE" sz="1100" b="1" dirty="0" err="1"/>
                        <a:t>shift</a:t>
                      </a:r>
                      <a:r>
                        <a:rPr lang="sv-SE" sz="1100" b="1" dirty="0"/>
                        <a:t> + klicka</a:t>
                      </a:r>
                      <a:r>
                        <a:rPr lang="sv-SE" sz="1100" b="1" baseline="0" dirty="0"/>
                        <a:t> på en länk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Öppnar länken i en ny flik i webbläsaren,</a:t>
                      </a:r>
                      <a:r>
                        <a:rPr lang="sv-SE" sz="1100" baseline="0" dirty="0"/>
                        <a:t> du flyttas till att arbeta i den nya fliken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1240589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Ctrl + W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Stänger webbläsarfliken</a:t>
                      </a:r>
                      <a:r>
                        <a:rPr lang="sv-SE" sz="1100" baseline="0" dirty="0"/>
                        <a:t> du är i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2908582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Ctrl + </a:t>
                      </a:r>
                      <a:r>
                        <a:rPr lang="sv-SE" sz="1100" b="1" dirty="0" err="1"/>
                        <a:t>Shift</a:t>
                      </a:r>
                      <a:r>
                        <a:rPr lang="sv-SE" sz="1100" b="1" dirty="0"/>
                        <a:t> + T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Öppna den senast</a:t>
                      </a:r>
                      <a:r>
                        <a:rPr lang="sv-SE" sz="1100" baseline="0" dirty="0"/>
                        <a:t> stängda webbläsarfliken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2721759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/>
                        <a:t>F5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Uppdatera sidan</a:t>
                      </a:r>
                      <a:r>
                        <a:rPr lang="sv-SE" sz="1100" baseline="0" dirty="0"/>
                        <a:t> du är på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64824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100" b="1" dirty="0"/>
                        <a:t>Alt + vänsterpil</a:t>
                      </a:r>
                      <a:r>
                        <a:rPr lang="sv-SE" altLang="sv-SE" sz="1100" dirty="0"/>
                        <a:t> 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100" dirty="0"/>
                        <a:t>Gå till föregående sidan i flikens webbhistorik</a:t>
                      </a:r>
                      <a:endParaRPr lang="sv-SE" alt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2700484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100" b="1" dirty="0"/>
                        <a:t>Alt + högerpil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100" dirty="0"/>
                        <a:t>Gå till nästa sida i flikens webbhistorik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3130989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/>
                        <a:t>Ctrl + F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Sök efter text på sidan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1412421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/>
                        <a:t>Ctrl + P 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Skriv ut sidan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0000" marB="90000"/>
                </a:tc>
                <a:extLst>
                  <a:ext uri="{0D108BD9-81ED-4DB2-BD59-A6C34878D82A}">
                    <a16:rowId xmlns:a16="http://schemas.microsoft.com/office/drawing/2014/main" val="3724347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87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Kortkommandon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3</a:t>
            </a:fld>
            <a:endParaRPr lang="sv-SE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8B6BBC4-3C19-FE7B-FD05-D1DC64195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17551"/>
              </p:ext>
            </p:extLst>
          </p:nvPr>
        </p:nvGraphicFramePr>
        <p:xfrm>
          <a:off x="331631" y="914642"/>
          <a:ext cx="6194737" cy="3545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92469">
                  <a:extLst>
                    <a:ext uri="{9D8B030D-6E8A-4147-A177-3AD203B41FA5}">
                      <a16:colId xmlns:a16="http://schemas.microsoft.com/office/drawing/2014/main" val="1911573640"/>
                    </a:ext>
                  </a:extLst>
                </a:gridCol>
                <a:gridCol w="4202268">
                  <a:extLst>
                    <a:ext uri="{9D8B030D-6E8A-4147-A177-3AD203B41FA5}">
                      <a16:colId xmlns:a16="http://schemas.microsoft.com/office/drawing/2014/main" val="19409533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Kortkommandon för texthantering</a:t>
                      </a:r>
                    </a:p>
                  </a:txBody>
                  <a:tcPr marT="108000" marB="108000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9819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C 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Kopiera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text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234755046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X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Klipp ut text</a:t>
                      </a: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88426382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V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Klistra in text</a:t>
                      </a: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523098750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A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Markera all text på sidan</a:t>
                      </a: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1531109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Mellanslag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Bocka för kryssrutor</a:t>
                      </a: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186918988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Flyttar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markören till nästa fält/knapp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1240589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</a:t>
                      </a: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Flyttar markören till föregående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fält/knapp</a:t>
                      </a: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2908582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Piltangent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Flytta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markören ett ord till höger eller vänster om där du står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2721759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</a:t>
                      </a: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Piltangent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Markera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bokstav till höger eller vänster om där du står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64824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</a:t>
                      </a:r>
                      <a:r>
                        <a:rPr lang="sv-SE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</a:t>
                      </a: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Piltangent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Markera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ett ord till höger eller vänster om där du står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2700484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20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1EB268-4FD4-F779-536E-2A507A74E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Tangentbordsstyrning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954DA82-497A-0C0E-AAFE-26AEA514FED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4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C2E8887-F2A2-3038-7339-87950CECC24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384427"/>
            <a:ext cx="5798999" cy="723275"/>
          </a:xfrm>
        </p:spPr>
        <p:txBody>
          <a:bodyPr/>
          <a:lstStyle/>
          <a:p>
            <a:r>
              <a:rPr lang="sv-SE" sz="1400" b="1" dirty="0"/>
              <a:t>Navigera i menyer</a:t>
            </a:r>
          </a:p>
          <a:p>
            <a:r>
              <a:rPr lang="sv-SE" dirty="0"/>
              <a:t>Hur du navigerar i huvudmenyn, dess undermeny (gröna menyraden) och </a:t>
            </a:r>
            <a:r>
              <a:rPr lang="sv-SE" dirty="0" err="1"/>
              <a:t>flikmenyer</a:t>
            </a:r>
            <a:r>
              <a:rPr lang="sv-SE" dirty="0"/>
              <a:t> på sidor.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20F72D4E-F0A7-6295-DEE8-786AF5A80FBC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588568"/>
          </a:xfrm>
        </p:spPr>
        <p:txBody>
          <a:bodyPr/>
          <a:lstStyle/>
          <a:p>
            <a:r>
              <a:rPr lang="sv-SE" dirty="0"/>
              <a:t>På sidan beskrivs hur du kan navigera i Ladok med hjälp av tangentbordet.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27D4158C-434E-4838-117E-9E40BB958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45372"/>
              </p:ext>
            </p:extLst>
          </p:nvPr>
        </p:nvGraphicFramePr>
        <p:xfrm>
          <a:off x="331631" y="2104593"/>
          <a:ext cx="6194738" cy="1755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3169">
                  <a:extLst>
                    <a:ext uri="{9D8B030D-6E8A-4147-A177-3AD203B41FA5}">
                      <a16:colId xmlns:a16="http://schemas.microsoft.com/office/drawing/2014/main" val="1911573640"/>
                    </a:ext>
                  </a:extLst>
                </a:gridCol>
                <a:gridCol w="4951569">
                  <a:extLst>
                    <a:ext uri="{9D8B030D-6E8A-4147-A177-3AD203B41FA5}">
                      <a16:colId xmlns:a16="http://schemas.microsoft.com/office/drawing/2014/main" val="1940953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Tangent</a:t>
                      </a:r>
                      <a:endParaRPr lang="sv-S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Navigering</a:t>
                      </a:r>
                    </a:p>
                  </a:txBody>
                  <a:tcPr marT="108000" marB="108000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9819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Förflytta dig till nästa nivå i strukturen (Huvudmeny → Inloggad användare → Undermeny → Sidans </a:t>
                      </a:r>
                      <a:r>
                        <a:rPr lang="sv-SE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flikmeny</a:t>
                      </a: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→ Sidans innehåll → osv...)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755046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+ Tab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Förflytta dig till föregående nivå i strukturen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6518793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Piltangenter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Navigera mellan val i menyer. Klicka höger/vänster för att röra dig i sidled. Klicka upp/ner för att fälla in eller ut rullgardinsmenyer.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08726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Välj menyvalet du står på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9640694"/>
                  </a:ext>
                </a:extLst>
              </a:tr>
            </a:tbl>
          </a:graphicData>
        </a:graphic>
      </p:graphicFrame>
      <p:sp>
        <p:nvSpPr>
          <p:cNvPr id="15" name="Platshållare för text 9">
            <a:extLst>
              <a:ext uri="{FF2B5EF4-FFF2-40B4-BE49-F238E27FC236}">
                <a16:creationId xmlns:a16="http://schemas.microsoft.com/office/drawing/2014/main" id="{037B0F64-0528-AE60-5231-D55D7DACC09B}"/>
              </a:ext>
            </a:extLst>
          </p:cNvPr>
          <p:cNvSpPr txBox="1">
            <a:spLocks/>
          </p:cNvSpPr>
          <p:nvPr/>
        </p:nvSpPr>
        <p:spPr>
          <a:xfrm>
            <a:off x="304918" y="4303000"/>
            <a:ext cx="5798999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/>
              <a:t>Navigera i sidinnehåll</a:t>
            </a:r>
          </a:p>
          <a:p>
            <a:r>
              <a:rPr lang="sv-SE" dirty="0"/>
              <a:t>Hur du navigerar på sidorna i Ladok.</a:t>
            </a: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055D3E65-15C4-492A-4C5E-43C5BDA36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3994"/>
              </p:ext>
            </p:extLst>
          </p:nvPr>
        </p:nvGraphicFramePr>
        <p:xfrm>
          <a:off x="331631" y="4856998"/>
          <a:ext cx="6194738" cy="1938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3169">
                  <a:extLst>
                    <a:ext uri="{9D8B030D-6E8A-4147-A177-3AD203B41FA5}">
                      <a16:colId xmlns:a16="http://schemas.microsoft.com/office/drawing/2014/main" val="1911573640"/>
                    </a:ext>
                  </a:extLst>
                </a:gridCol>
                <a:gridCol w="4951569">
                  <a:extLst>
                    <a:ext uri="{9D8B030D-6E8A-4147-A177-3AD203B41FA5}">
                      <a16:colId xmlns:a16="http://schemas.microsoft.com/office/drawing/2014/main" val="19409533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Tangent</a:t>
                      </a:r>
                    </a:p>
                  </a:txBody>
                  <a:tcPr marT="108000" marB="108000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Navigering</a:t>
                      </a:r>
                    </a:p>
                  </a:txBody>
                  <a:tcPr marT="108000" marB="108000"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9819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Förflytta dig till nästa klickbara element 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755046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</a:t>
                      </a: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Förflytta dig till föregående klickbara element 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6518793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Välj / Bekräfta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087267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Mellanslag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Markera checkboxar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964069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Crl</a:t>
                      </a:r>
                      <a:r>
                        <a:rPr lang="sv-SE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Spara eller gå till nästa sida i dialogrutor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03614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r>
                        <a:rPr lang="sv-SE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</a:t>
                      </a:r>
                      <a:endParaRPr lang="sv-SE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Stäng dialogrutor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110226"/>
                  </a:ext>
                </a:extLst>
              </a:tr>
            </a:tbl>
          </a:graphicData>
        </a:graphic>
      </p:graphicFrame>
      <p:pic>
        <p:nvPicPr>
          <p:cNvPr id="23" name="Bildobjekt 22">
            <a:extLst>
              <a:ext uri="{FF2B5EF4-FFF2-40B4-BE49-F238E27FC236}">
                <a16:creationId xmlns:a16="http://schemas.microsoft.com/office/drawing/2014/main" id="{B9EBE041-B1AF-D97E-DC4B-69FE7D3EA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024" y="7106509"/>
            <a:ext cx="2605317" cy="2476939"/>
          </a:xfrm>
          <a:prstGeom prst="rect">
            <a:avLst/>
          </a:prstGeom>
        </p:spPr>
      </p:pic>
      <p:sp>
        <p:nvSpPr>
          <p:cNvPr id="24" name="Rektangel 23">
            <a:extLst>
              <a:ext uri="{FF2B5EF4-FFF2-40B4-BE49-F238E27FC236}">
                <a16:creationId xmlns:a16="http://schemas.microsoft.com/office/drawing/2014/main" id="{2660DF08-209C-50E3-BBC2-DDFB680ACCAD}"/>
              </a:ext>
            </a:extLst>
          </p:cNvPr>
          <p:cNvSpPr/>
          <p:nvPr/>
        </p:nvSpPr>
        <p:spPr>
          <a:xfrm>
            <a:off x="350659" y="7165930"/>
            <a:ext cx="3008742" cy="121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utfällbara rullistor där flera alternativ kan väljas gäller följande: </a:t>
            </a:r>
          </a:p>
          <a:p>
            <a:pPr algn="ctr"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Mellanslag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för att fälla ut listan, </a:t>
            </a:r>
            <a:r>
              <a:rPr lang="sv-S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för att komma till valbara alternativ, </a:t>
            </a: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Piltangenter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för att navigera mellan alternativ och </a:t>
            </a:r>
            <a:r>
              <a:rPr lang="sv-SE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för att markera val</a:t>
            </a: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952B65F6-07A4-28B0-DC73-47F47033464E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3359401" y="7686675"/>
            <a:ext cx="422024" cy="883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95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5977</TotalTime>
  <Words>727</Words>
  <Application>Microsoft Office PowerPoint</Application>
  <PresentationFormat>A4 (210 x 297 mm)</PresentationFormat>
  <Paragraphs>108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PowerPoint-presentation</vt:lpstr>
      <vt:lpstr>Kortkommandon</vt:lpstr>
      <vt:lpstr>Kortkommandon (forts.)</vt:lpstr>
      <vt:lpstr>Tangentbordsstyrning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Guide_Ladok_Grunder kortkommando</dc:title>
  <dc:creator>Klara Nordström</dc:creator>
  <cp:lastModifiedBy>Klara Nordström</cp:lastModifiedBy>
  <cp:revision>349</cp:revision>
  <dcterms:created xsi:type="dcterms:W3CDTF">2018-06-20T10:52:41Z</dcterms:created>
  <dcterms:modified xsi:type="dcterms:W3CDTF">2023-10-02T06:40:18Z</dcterms:modified>
</cp:coreProperties>
</file>