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handoutMasterIdLst>
    <p:handoutMasterId r:id="rId8"/>
  </p:handoutMasterIdLst>
  <p:sldIdLst>
    <p:sldId id="256" r:id="rId2"/>
    <p:sldId id="260" r:id="rId3"/>
    <p:sldId id="257" r:id="rId4"/>
    <p:sldId id="258" r:id="rId5"/>
    <p:sldId id="259" r:id="rId6"/>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60"/>
            <p14:sldId id="257"/>
            <p14:sldId id="258"/>
            <p14:sldId id="259"/>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3" clrIdx="0">
    <p:extLst>
      <p:ext uri="{19B8F6BF-5375-455C-9EA6-DF929625EA0E}">
        <p15:presenceInfo xmlns:p15="http://schemas.microsoft.com/office/powerpoint/2012/main" userId="S-1-5-21-4037045010-400650230-750724493-22434" providerId="AD"/>
      </p:ext>
    </p:extLst>
  </p:cmAuthor>
  <p:cmAuthor id="2" name="Linda Strand Lundberg" initials="LSL" lastIdx="8" clrIdx="1">
    <p:extLst>
      <p:ext uri="{19B8F6BF-5375-455C-9EA6-DF929625EA0E}">
        <p15:presenceInfo xmlns:p15="http://schemas.microsoft.com/office/powerpoint/2012/main" userId="61393216563e00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5C5C5C"/>
    <a:srgbClr val="920000"/>
    <a:srgbClr val="C1E0AE"/>
    <a:srgbClr val="86C35F"/>
    <a:srgbClr val="BF9754"/>
    <a:srgbClr val="A6A6A6"/>
    <a:srgbClr val="EEFF15"/>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8" autoAdjust="0"/>
    <p:restoredTop sz="94660"/>
  </p:normalViewPr>
  <p:slideViewPr>
    <p:cSldViewPr snapToGrid="0">
      <p:cViewPr>
        <p:scale>
          <a:sx n="100" d="100"/>
          <a:sy n="100" d="100"/>
        </p:scale>
        <p:origin x="2004" y="-504"/>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2021-07-05</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2021-07-05</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bg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3672000" anchor="ctr"/>
          <a:lstStyle>
            <a:lvl1pPr algn="ctr">
              <a:defRPr lang="en-US" sz="1800" b="1" baseline="0" dirty="0">
                <a:solidFill>
                  <a:schemeClr val="bg1"/>
                </a:solidFill>
                <a:latin typeface="Arial" panose="020B0604020202020204" pitchFamily="34" charset="0"/>
                <a:cs typeface="Arial" panose="020B0604020202020204" pitchFamily="34" charset="0"/>
              </a:defRPr>
            </a:lvl1pPr>
          </a:lstStyle>
          <a:p>
            <a:pPr marL="0" lvl="0"/>
            <a:r>
              <a:rPr lang="en-US" dirty="0" err="1"/>
              <a:t>Avsnittsbrytning</a:t>
            </a:r>
            <a:endParaRPr lang="en-US" dirty="0"/>
          </a:p>
        </p:txBody>
      </p:sp>
      <p:sp>
        <p:nvSpPr>
          <p:cNvPr id="3" name="Slide Number Placeholder 2"/>
          <p:cNvSpPr>
            <a:spLocks noGrp="1"/>
          </p:cNvSpPr>
          <p:nvPr>
            <p:ph type="sldNum" sz="quarter" idx="10"/>
          </p:nvPr>
        </p:nvSpPr>
        <p:spPr/>
        <p:txBody>
          <a:bodyPr/>
          <a:lstStyle/>
          <a:p>
            <a:fld id="{F3F4DCA2-53CA-48AF-BF1A-13BEFD9BD817}" type="slidenum">
              <a:rPr lang="sv-SE" smtClean="0"/>
              <a:pPr/>
              <a:t>‹#›</a:t>
            </a:fld>
            <a:endParaRPr lang="sv-SE"/>
          </a:p>
        </p:txBody>
      </p:sp>
    </p:spTree>
    <p:extLst>
      <p:ext uri="{BB962C8B-B14F-4D97-AF65-F5344CB8AC3E}">
        <p14:creationId xmlns:p14="http://schemas.microsoft.com/office/powerpoint/2010/main" val="1349038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3"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8044" y="4983400"/>
            <a:ext cx="6601912" cy="1612530"/>
            <a:chOff x="128044" y="4983400"/>
            <a:chExt cx="6601912" cy="161253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 r="30964" b="8915"/>
            <a:stretch/>
          </p:blipFill>
          <p:spPr>
            <a:xfrm>
              <a:off x="128044" y="4983400"/>
              <a:ext cx="6601912" cy="1612530"/>
            </a:xfrm>
            <a:prstGeom prst="rect">
              <a:avLst/>
            </a:prstGeom>
          </p:spPr>
        </p:pic>
        <p:pic>
          <p:nvPicPr>
            <p:cNvPr id="3" name="Picture 2"/>
            <p:cNvPicPr>
              <a:picLocks noChangeAspect="1"/>
            </p:cNvPicPr>
            <p:nvPr/>
          </p:nvPicPr>
          <p:blipFill>
            <a:blip r:embed="rId4"/>
            <a:stretch>
              <a:fillRect/>
            </a:stretch>
          </p:blipFill>
          <p:spPr>
            <a:xfrm>
              <a:off x="209227" y="5678215"/>
              <a:ext cx="2902273" cy="188315"/>
            </a:xfrm>
            <a:prstGeom prst="rect">
              <a:avLst/>
            </a:prstGeom>
          </p:spPr>
        </p:pic>
      </p:grpSp>
      <p:sp>
        <p:nvSpPr>
          <p:cNvPr id="6" name="Text Placeholder 10"/>
          <p:cNvSpPr txBox="1">
            <a:spLocks/>
          </p:cNvSpPr>
          <p:nvPr/>
        </p:nvSpPr>
        <p:spPr>
          <a:xfrm>
            <a:off x="0" y="9403642"/>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a:t>
            </a:r>
            <a:r>
              <a:rPr lang="sv-SE" sz="1100" b="0" dirty="0" smtClean="0"/>
              <a:t>2021-07-05</a:t>
            </a:r>
            <a:endParaRPr lang="sv-SE" sz="1100" b="0" dirty="0"/>
          </a:p>
          <a:p>
            <a:pPr>
              <a:lnSpc>
                <a:spcPct val="100000"/>
              </a:lnSpc>
              <a:spcAft>
                <a:spcPts val="200"/>
              </a:spcAft>
            </a:pPr>
            <a:r>
              <a:rPr lang="sv-SE" sz="1100" b="0" dirty="0"/>
              <a:t>Version av Ladok vid senaste uppdatering: </a:t>
            </a:r>
            <a:r>
              <a:rPr lang="sv-SE" sz="1100" b="0" dirty="0" smtClean="0"/>
              <a:t>1.71.0</a:t>
            </a:r>
            <a:endParaRPr lang="sv-SE" sz="1100" b="0" dirty="0"/>
          </a:p>
        </p:txBody>
      </p:sp>
      <p:pic>
        <p:nvPicPr>
          <p:cNvPr id="17" name="Picture 16"/>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500295"/>
            <a:ext cx="1062037" cy="340500"/>
          </a:xfrm>
          <a:prstGeom prst="rect">
            <a:avLst/>
          </a:prstGeom>
        </p:spPr>
      </p:pic>
      <p:sp>
        <p:nvSpPr>
          <p:cNvPr id="8" name="Text Placeholder 10"/>
          <p:cNvSpPr txBox="1">
            <a:spLocks/>
          </p:cNvSpPr>
          <p:nvPr/>
        </p:nvSpPr>
        <p:spPr>
          <a:xfrm>
            <a:off x="0" y="-9525"/>
            <a:ext cx="6858000" cy="1904954"/>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400" dirty="0">
                <a:solidFill>
                  <a:schemeClr val="tx1"/>
                </a:solidFill>
              </a:rPr>
              <a:t>Antagning från </a:t>
            </a:r>
            <a:r>
              <a:rPr lang="sv-SE" sz="2400" dirty="0" err="1">
                <a:solidFill>
                  <a:schemeClr val="tx1"/>
                </a:solidFill>
              </a:rPr>
              <a:t>NyA</a:t>
            </a:r>
            <a:r>
              <a:rPr lang="sv-SE" sz="2400" dirty="0">
                <a:solidFill>
                  <a:schemeClr val="tx1"/>
                </a:solidFill>
              </a:rPr>
              <a:t> till en utbildning </a:t>
            </a:r>
            <a:br>
              <a:rPr lang="sv-SE" sz="2400" dirty="0">
                <a:solidFill>
                  <a:schemeClr val="tx1"/>
                </a:solidFill>
              </a:rPr>
            </a:br>
            <a:r>
              <a:rPr lang="sv-SE" sz="2400" dirty="0">
                <a:solidFill>
                  <a:schemeClr val="tx1"/>
                </a:solidFill>
              </a:rPr>
              <a:t>som studenten redan studerar</a:t>
            </a:r>
            <a:endParaRPr lang="sv-SE" b="0" dirty="0">
              <a:solidFill>
                <a:schemeClr val="tx1"/>
              </a:solidFill>
            </a:endParaRPr>
          </a:p>
        </p:txBody>
      </p:sp>
      <p:sp>
        <p:nvSpPr>
          <p:cNvPr id="25" name="Text Placeholder 13"/>
          <p:cNvSpPr>
            <a:spLocks noGrp="1"/>
          </p:cNvSpPr>
          <p:nvPr>
            <p:ph type="body" sz="quarter" idx="39"/>
          </p:nvPr>
        </p:nvSpPr>
        <p:spPr>
          <a:xfrm>
            <a:off x="314435" y="3496535"/>
            <a:ext cx="5651566" cy="3905854"/>
          </a:xfrm>
          <a:noFill/>
          <a:ln>
            <a:noFill/>
          </a:ln>
        </p:spPr>
        <p:txBody>
          <a:bodyPr wrap="square" lIns="144000" tIns="90000" bIns="90000">
            <a:spAutoFit/>
          </a:bodyPr>
          <a:lstStyle/>
          <a:p>
            <a:r>
              <a:rPr lang="sv-SE" dirty="0"/>
              <a:t>Om en student antas via </a:t>
            </a:r>
            <a:r>
              <a:rPr lang="sv-SE" dirty="0" err="1"/>
              <a:t>NyA</a:t>
            </a:r>
            <a:r>
              <a:rPr lang="sv-SE" dirty="0"/>
              <a:t> på ett program hen redan har studerat </a:t>
            </a:r>
            <a:r>
              <a:rPr lang="sv-SE" dirty="0" smtClean="0"/>
              <a:t>på kommer </a:t>
            </a:r>
            <a:r>
              <a:rPr lang="sv-SE" dirty="0"/>
              <a:t>antagningen inte läggas in direkt på studenten i Ladok. Istället hamnar antagningen till programtillfället under ”Ej hanterade antagningar”. </a:t>
            </a:r>
          </a:p>
          <a:p>
            <a:r>
              <a:rPr lang="sv-SE" dirty="0"/>
              <a:t>Du får information om studentens ej hanterade </a:t>
            </a:r>
            <a:r>
              <a:rPr lang="sv-SE" dirty="0" smtClean="0"/>
              <a:t>antagningar </a:t>
            </a:r>
            <a:r>
              <a:rPr lang="sv-SE" dirty="0"/>
              <a:t>antingen genom att söka fram studenten och välja fliken ”Studiedeltagande”, eller genom att gå till: </a:t>
            </a:r>
            <a:r>
              <a:rPr lang="sv-SE" b="1" dirty="0"/>
              <a:t>”Studiedokumentation” → ”Avancerat” → ”Ej hanterade antagningar</a:t>
            </a:r>
            <a:r>
              <a:rPr lang="sv-SE" b="1" dirty="0" smtClean="0"/>
              <a:t>”.</a:t>
            </a:r>
          </a:p>
          <a:p>
            <a:endParaRPr lang="sv-SE" b="1" dirty="0"/>
          </a:p>
          <a:p>
            <a:endParaRPr lang="sv-SE" b="1" dirty="0" smtClean="0"/>
          </a:p>
          <a:p>
            <a:endParaRPr lang="sv-SE" b="1" dirty="0"/>
          </a:p>
          <a:p>
            <a:endParaRPr lang="sv-SE" b="1" dirty="0" smtClean="0"/>
          </a:p>
          <a:p>
            <a:endParaRPr lang="sv-SE" b="1" dirty="0"/>
          </a:p>
          <a:p>
            <a:endParaRPr lang="sv-SE" b="1" dirty="0" smtClean="0"/>
          </a:p>
          <a:p>
            <a:endParaRPr lang="sv-SE" b="1" dirty="0"/>
          </a:p>
          <a:p>
            <a:endParaRPr lang="sv-SE" b="1" dirty="0" smtClean="0"/>
          </a:p>
          <a:p>
            <a:endParaRPr lang="sv-SE" b="1" dirty="0"/>
          </a:p>
          <a:p>
            <a:r>
              <a:rPr lang="sv-SE" dirty="0" smtClean="0"/>
              <a:t>Här </a:t>
            </a:r>
            <a:r>
              <a:rPr lang="sv-SE" dirty="0"/>
              <a:t>ser </a:t>
            </a:r>
            <a:r>
              <a:rPr lang="sv-SE" dirty="0" smtClean="0"/>
              <a:t>du information om alla antagningar som inte kunnat hanteras i Ladok, t.ex. orsaken till hindret och vilket utbildningstillfälle det rör. </a:t>
            </a:r>
            <a:endParaRPr lang="sv-SE" sz="900" dirty="0"/>
          </a:p>
        </p:txBody>
      </p:sp>
      <p:sp>
        <p:nvSpPr>
          <p:cNvPr id="18" name="Text Placeholder 4"/>
          <p:cNvSpPr>
            <a:spLocks noGrp="1"/>
          </p:cNvSpPr>
          <p:nvPr>
            <p:ph type="body" sz="quarter" idx="27"/>
          </p:nvPr>
        </p:nvSpPr>
        <p:spPr>
          <a:xfrm>
            <a:off x="3775933" y="5123252"/>
            <a:ext cx="666975" cy="293324"/>
          </a:xfrm>
        </p:spPr>
        <p:txBody>
          <a:bodyPr/>
          <a:lstStyle/>
          <a:p>
            <a:endParaRPr lang="sv-SE" dirty="0"/>
          </a:p>
        </p:txBody>
      </p:sp>
      <p:cxnSp>
        <p:nvCxnSpPr>
          <p:cNvPr id="15" name="Straight Arrow Connector 14"/>
          <p:cNvCxnSpPr/>
          <p:nvPr/>
        </p:nvCxnSpPr>
        <p:spPr>
          <a:xfrm flipH="1">
            <a:off x="1667435" y="5416576"/>
            <a:ext cx="2108499" cy="968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 Placeholder 8"/>
          <p:cNvSpPr txBox="1">
            <a:spLocks/>
          </p:cNvSpPr>
          <p:nvPr/>
        </p:nvSpPr>
        <p:spPr>
          <a:xfrm>
            <a:off x="815041" y="1894393"/>
            <a:ext cx="5337351" cy="1105088"/>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Guiden beskriver de fall då en student har blivit antagen via </a:t>
            </a:r>
            <a:r>
              <a:rPr lang="sv-SE" dirty="0" err="1" smtClean="0"/>
              <a:t>NyA</a:t>
            </a:r>
            <a:r>
              <a:rPr lang="sv-SE" dirty="0" smtClean="0"/>
              <a:t> till ett program som de redan har ett deltagande på i Ladok, och </a:t>
            </a:r>
            <a:r>
              <a:rPr lang="sv-SE" u="sng" dirty="0" smtClean="0"/>
              <a:t>faktiskt ska studera det programtillfälle de är antagna till</a:t>
            </a:r>
            <a:r>
              <a:rPr lang="sv-SE" dirty="0" smtClean="0"/>
              <a:t>. </a:t>
            </a:r>
          </a:p>
          <a:p>
            <a:r>
              <a:rPr lang="sv-SE" dirty="0" smtClean="0"/>
              <a:t>Säkerställ alltså alltid först </a:t>
            </a:r>
            <a:r>
              <a:rPr lang="sv-SE" dirty="0"/>
              <a:t>att studenten </a:t>
            </a:r>
            <a:r>
              <a:rPr lang="sv-SE" dirty="0" smtClean="0"/>
              <a:t>faktiskt </a:t>
            </a:r>
            <a:r>
              <a:rPr lang="sv-SE" dirty="0"/>
              <a:t>ska studera det programtillfälle </a:t>
            </a:r>
            <a:r>
              <a:rPr lang="sv-SE" dirty="0" smtClean="0"/>
              <a:t>hen är antagen till innan du följer beskrivningen i guiden. </a:t>
            </a:r>
            <a:endParaRPr lang="sv-SE" dirty="0"/>
          </a:p>
        </p:txBody>
      </p:sp>
      <p:sp>
        <p:nvSpPr>
          <p:cNvPr id="13" name="Oval 12"/>
          <p:cNvSpPr/>
          <p:nvPr/>
        </p:nvSpPr>
        <p:spPr>
          <a:xfrm>
            <a:off x="730455" y="1809807"/>
            <a:ext cx="169171" cy="169171"/>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b="1" dirty="0" smtClean="0">
                <a:cs typeface="Arial" panose="020B0604020202020204" pitchFamily="34" charset="0"/>
              </a:rPr>
              <a:t>i</a:t>
            </a:r>
            <a:endParaRPr lang="sv-SE" sz="1200" b="1" dirty="0">
              <a:cs typeface="Arial" panose="020B0604020202020204" pitchFamily="34" charset="0"/>
            </a:endParaRPr>
          </a:p>
        </p:txBody>
      </p:sp>
      <p:sp>
        <p:nvSpPr>
          <p:cNvPr id="4" name="Right Brace 3"/>
          <p:cNvSpPr/>
          <p:nvPr/>
        </p:nvSpPr>
        <p:spPr>
          <a:xfrm rot="5400000">
            <a:off x="3279877" y="3469845"/>
            <a:ext cx="347067" cy="6475667"/>
          </a:xfrm>
          <a:prstGeom prst="rightBrace">
            <a:avLst>
              <a:gd name="adj1" fmla="val 58290"/>
              <a:gd name="adj2"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2750814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28044" y="2262461"/>
            <a:ext cx="6601912" cy="2725910"/>
            <a:chOff x="128044" y="2262461"/>
            <a:chExt cx="6601912" cy="2725910"/>
          </a:xfrm>
        </p:grpSpPr>
        <p:pic>
          <p:nvPicPr>
            <p:cNvPr id="2" name="Picture 1"/>
            <p:cNvPicPr>
              <a:picLocks noChangeAspect="1"/>
            </p:cNvPicPr>
            <p:nvPr/>
          </p:nvPicPr>
          <p:blipFill>
            <a:blip r:embed="rId2"/>
            <a:stretch>
              <a:fillRect/>
            </a:stretch>
          </p:blipFill>
          <p:spPr>
            <a:xfrm>
              <a:off x="128044" y="2262461"/>
              <a:ext cx="6601912" cy="2725910"/>
            </a:xfrm>
            <a:prstGeom prst="rect">
              <a:avLst/>
            </a:prstGeom>
          </p:spPr>
        </p:pic>
        <p:pic>
          <p:nvPicPr>
            <p:cNvPr id="5" name="Picture 4"/>
            <p:cNvPicPr>
              <a:picLocks noChangeAspect="1"/>
            </p:cNvPicPr>
            <p:nvPr/>
          </p:nvPicPr>
          <p:blipFill>
            <a:blip r:embed="rId3"/>
            <a:stretch>
              <a:fillRect/>
            </a:stretch>
          </p:blipFill>
          <p:spPr>
            <a:xfrm>
              <a:off x="226174" y="2902537"/>
              <a:ext cx="4422026" cy="430717"/>
            </a:xfrm>
            <a:prstGeom prst="rect">
              <a:avLst/>
            </a:prstGeom>
          </p:spPr>
        </p:pic>
      </p:grpSp>
      <p:sp>
        <p:nvSpPr>
          <p:cNvPr id="11" name="Text Placeholder 10"/>
          <p:cNvSpPr>
            <a:spLocks noGrp="1"/>
          </p:cNvSpPr>
          <p:nvPr>
            <p:ph type="body" sz="quarter" idx="39"/>
          </p:nvPr>
        </p:nvSpPr>
        <p:spPr>
          <a:xfrm>
            <a:off x="304918" y="765089"/>
            <a:ext cx="5798999" cy="5893921"/>
          </a:xfrm>
        </p:spPr>
        <p:txBody>
          <a:bodyPr/>
          <a:lstStyle/>
          <a:p>
            <a:r>
              <a:rPr lang="sv-SE" dirty="0" smtClean="0"/>
              <a:t>För att studenten ska kunna påbörja det programtillfälle som hen antagits till via </a:t>
            </a:r>
            <a:r>
              <a:rPr lang="sv-SE" dirty="0" err="1" smtClean="0"/>
              <a:t>NyA</a:t>
            </a:r>
            <a:r>
              <a:rPr lang="sv-SE" dirty="0" smtClean="0"/>
              <a:t> behöver </a:t>
            </a:r>
            <a:r>
              <a:rPr lang="sv-SE" dirty="0"/>
              <a:t>du förbereda ett tillfällesbyte </a:t>
            </a:r>
            <a:r>
              <a:rPr lang="sv-SE" u="sng" dirty="0"/>
              <a:t>från</a:t>
            </a:r>
            <a:r>
              <a:rPr lang="sv-SE" dirty="0"/>
              <a:t> det </a:t>
            </a:r>
            <a:r>
              <a:rPr lang="sv-SE" dirty="0" smtClean="0"/>
              <a:t>programtillfälle </a:t>
            </a:r>
            <a:r>
              <a:rPr lang="sv-SE" dirty="0"/>
              <a:t>som studenten tidigare studerade </a:t>
            </a:r>
            <a:r>
              <a:rPr lang="sv-SE" u="sng" dirty="0"/>
              <a:t>till</a:t>
            </a:r>
            <a:r>
              <a:rPr lang="sv-SE" dirty="0"/>
              <a:t> det program</a:t>
            </a:r>
            <a:r>
              <a:rPr lang="sv-SE" dirty="0" smtClean="0"/>
              <a:t>tillfälle </a:t>
            </a:r>
            <a:r>
              <a:rPr lang="sv-SE" dirty="0"/>
              <a:t>studenten nu blivit antagen till.</a:t>
            </a:r>
          </a:p>
          <a:p>
            <a:pPr marL="228600" indent="-228600">
              <a:buFont typeface="+mj-lt"/>
              <a:buAutoNum type="arabicPeriod"/>
            </a:pPr>
            <a:r>
              <a:rPr lang="sv-SE" b="1" dirty="0"/>
              <a:t>Klicka in på studenten </a:t>
            </a:r>
            <a:r>
              <a:rPr lang="sv-SE" dirty="0"/>
              <a:t>från vyn ”Ej hanterade </a:t>
            </a:r>
            <a:r>
              <a:rPr lang="sv-SE" dirty="0" smtClean="0"/>
              <a:t>antagningar”, du hamnar då i studiedeltagandefliken</a:t>
            </a:r>
            <a:endParaRPr lang="sv-SE" b="1" dirty="0"/>
          </a:p>
          <a:p>
            <a:pPr marL="228600" indent="-228600">
              <a:buFont typeface="+mj-lt"/>
              <a:buAutoNum type="arabicPeriod"/>
            </a:pPr>
            <a:r>
              <a:rPr lang="sv-SE" dirty="0"/>
              <a:t> I raden för programtillfället som studenten tidigare studerat: klicka på </a:t>
            </a:r>
            <a:r>
              <a:rPr lang="sv-SE" b="1" dirty="0"/>
              <a:t>”Välj” → ”Fortsatta studier, förbered tillfällesbyte</a:t>
            </a:r>
            <a:r>
              <a:rPr lang="sv-SE" b="1" dirty="0" smtClean="0"/>
              <a:t>”</a:t>
            </a:r>
          </a:p>
          <a:p>
            <a:pPr marL="228600" indent="-228600">
              <a:buFont typeface="+mj-lt"/>
              <a:buAutoNum type="arabicPeriod"/>
            </a:pPr>
            <a:endParaRPr lang="sv-SE" b="1" dirty="0"/>
          </a:p>
          <a:p>
            <a:pPr marL="228600" indent="-228600">
              <a:buFont typeface="+mj-lt"/>
              <a:buAutoNum type="arabicPeriod"/>
            </a:pPr>
            <a:endParaRPr lang="sv-SE" b="1" dirty="0" smtClean="0"/>
          </a:p>
          <a:p>
            <a:pPr marL="228600" indent="-228600">
              <a:buFont typeface="+mj-lt"/>
              <a:buAutoNum type="arabicPeriod"/>
            </a:pPr>
            <a:endParaRPr lang="sv-SE" b="1" dirty="0"/>
          </a:p>
          <a:p>
            <a:pPr marL="228600" indent="-228600">
              <a:buFont typeface="+mj-lt"/>
              <a:buAutoNum type="arabicPeriod"/>
            </a:pPr>
            <a:endParaRPr lang="sv-SE" b="1" dirty="0" smtClean="0"/>
          </a:p>
          <a:p>
            <a:pPr marL="228600" indent="-228600">
              <a:buFont typeface="+mj-lt"/>
              <a:buAutoNum type="arabicPeriod"/>
            </a:pPr>
            <a:endParaRPr lang="sv-SE" b="1" dirty="0"/>
          </a:p>
          <a:p>
            <a:pPr marL="228600" indent="-228600">
              <a:buFont typeface="+mj-lt"/>
              <a:buAutoNum type="arabicPeriod"/>
            </a:pPr>
            <a:endParaRPr lang="sv-SE" b="1" dirty="0" smtClean="0"/>
          </a:p>
          <a:p>
            <a:pPr marL="228600" indent="-228600">
              <a:buFont typeface="+mj-lt"/>
              <a:buAutoNum type="arabicPeriod"/>
            </a:pPr>
            <a:endParaRPr lang="sv-SE" b="1" dirty="0"/>
          </a:p>
          <a:p>
            <a:pPr marL="228600" indent="-228600">
              <a:buFont typeface="+mj-lt"/>
              <a:buAutoNum type="arabicPeriod"/>
            </a:pPr>
            <a:endParaRPr lang="sv-SE" b="1" dirty="0" smtClean="0"/>
          </a:p>
          <a:p>
            <a:pPr marL="228600" indent="-228600">
              <a:buFont typeface="+mj-lt"/>
              <a:buAutoNum type="arabicPeriod"/>
            </a:pPr>
            <a:endParaRPr lang="sv-SE" b="1" dirty="0"/>
          </a:p>
          <a:p>
            <a:pPr marL="228600" indent="-228600">
              <a:buFont typeface="+mj-lt"/>
              <a:buAutoNum type="arabicPeriod"/>
            </a:pPr>
            <a:endParaRPr lang="sv-SE" sz="1400" b="1" dirty="0" smtClean="0"/>
          </a:p>
          <a:p>
            <a:pPr marL="228600" indent="-228600">
              <a:buFont typeface="+mj-lt"/>
              <a:buAutoNum type="arabicPeriod"/>
            </a:pPr>
            <a:endParaRPr lang="sv-SE" sz="1400" b="1" dirty="0"/>
          </a:p>
          <a:p>
            <a:pPr marL="228600" indent="-228600">
              <a:buFont typeface="+mj-lt"/>
              <a:buAutoNum type="arabicPeriod"/>
            </a:pPr>
            <a:endParaRPr lang="sv-SE" sz="1400" b="1" dirty="0"/>
          </a:p>
          <a:p>
            <a:pPr marL="228600" indent="-228600">
              <a:buFont typeface="+mj-lt"/>
              <a:buAutoNum type="arabicPeriod"/>
            </a:pPr>
            <a:r>
              <a:rPr lang="sv-SE" dirty="0"/>
              <a:t>I dialogrutan: </a:t>
            </a:r>
            <a:r>
              <a:rPr lang="sv-SE" b="1" dirty="0"/>
              <a:t>Välj det programtillfälle </a:t>
            </a:r>
            <a:r>
              <a:rPr lang="sv-SE" dirty="0"/>
              <a:t>som studenten ska byta till, d.v.s. det programtillfälle som studenten antogs till via </a:t>
            </a:r>
            <a:r>
              <a:rPr lang="sv-SE" dirty="0" err="1"/>
              <a:t>NyA</a:t>
            </a:r>
            <a:r>
              <a:rPr lang="sv-SE" dirty="0"/>
              <a:t>. Ange även </a:t>
            </a:r>
            <a:r>
              <a:rPr lang="sv-SE" b="1" dirty="0"/>
              <a:t>startdatum</a:t>
            </a:r>
            <a:r>
              <a:rPr lang="sv-SE" dirty="0"/>
              <a:t> och </a:t>
            </a:r>
            <a:r>
              <a:rPr lang="sv-SE" b="1" dirty="0"/>
              <a:t>om en spärr </a:t>
            </a:r>
            <a:r>
              <a:rPr lang="sv-SE" dirty="0"/>
              <a:t>ska läggas in från innehållet i programstrukturen. </a:t>
            </a:r>
            <a:br>
              <a:rPr lang="sv-SE" dirty="0"/>
            </a:br>
            <a:r>
              <a:rPr lang="sv-SE" sz="300" dirty="0"/>
              <a:t/>
            </a:r>
            <a:br>
              <a:rPr lang="sv-SE" sz="300" dirty="0"/>
            </a:br>
            <a:endParaRPr lang="sv-SE" sz="300" dirty="0" smtClean="0"/>
          </a:p>
          <a:p>
            <a:pPr marL="228600" indent="-228600">
              <a:buFont typeface="+mj-lt"/>
              <a:buAutoNum type="arabicPeriod"/>
            </a:pPr>
            <a:r>
              <a:rPr lang="sv-SE" dirty="0" smtClean="0"/>
              <a:t>Gå till </a:t>
            </a:r>
            <a:r>
              <a:rPr lang="sv-SE" dirty="0"/>
              <a:t>nästa sida (Kortkommando: Ctrl + S)</a:t>
            </a:r>
          </a:p>
          <a:p>
            <a:pPr marL="228600" indent="-228600">
              <a:buFont typeface="+mj-lt"/>
              <a:buAutoNum type="arabicPeriod"/>
            </a:pPr>
            <a:endParaRPr lang="sv-SE" dirty="0"/>
          </a:p>
          <a:p>
            <a:endParaRPr lang="sv-SE" dirty="0"/>
          </a:p>
        </p:txBody>
      </p:sp>
      <p:sp>
        <p:nvSpPr>
          <p:cNvPr id="4" name="Title 3"/>
          <p:cNvSpPr>
            <a:spLocks noGrp="1"/>
          </p:cNvSpPr>
          <p:nvPr>
            <p:ph type="ctrTitle"/>
          </p:nvPr>
        </p:nvSpPr>
        <p:spPr/>
        <p:txBody>
          <a:bodyPr/>
          <a:lstStyle/>
          <a:p>
            <a:r>
              <a:rPr lang="sv-SE" dirty="0"/>
              <a:t>Antagning från </a:t>
            </a:r>
            <a:r>
              <a:rPr lang="sv-SE" dirty="0" err="1"/>
              <a:t>NyA</a:t>
            </a:r>
            <a:r>
              <a:rPr lang="sv-SE" dirty="0"/>
              <a:t> på en utbildning som studenten redan studerar </a:t>
            </a:r>
            <a:r>
              <a:rPr lang="sv-SE" b="0" dirty="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2</a:t>
            </a:fld>
            <a:endParaRPr lang="sv-SE"/>
          </a:p>
        </p:txBody>
      </p:sp>
      <p:sp>
        <p:nvSpPr>
          <p:cNvPr id="13" name="Text Placeholder 6"/>
          <p:cNvSpPr txBox="1">
            <a:spLocks/>
          </p:cNvSpPr>
          <p:nvPr/>
        </p:nvSpPr>
        <p:spPr>
          <a:xfrm>
            <a:off x="6587721" y="451435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2</a:t>
            </a:r>
            <a:endParaRPr lang="sv-SE" dirty="0"/>
          </a:p>
        </p:txBody>
      </p:sp>
      <p:pic>
        <p:nvPicPr>
          <p:cNvPr id="17" name="Picture 16"/>
          <p:cNvPicPr>
            <a:picLocks noChangeAspect="1"/>
          </p:cNvPicPr>
          <p:nvPr/>
        </p:nvPicPr>
        <p:blipFill rotWithShape="1">
          <a:blip r:embed="rId4">
            <a:extLst>
              <a:ext uri="{28A0092B-C50C-407E-A947-70E740481C1C}">
                <a14:useLocalDpi xmlns:a14="http://schemas.microsoft.com/office/drawing/2010/main" val="0"/>
              </a:ext>
            </a:extLst>
          </a:blip>
          <a:srcRect b="16421"/>
          <a:stretch/>
        </p:blipFill>
        <p:spPr>
          <a:xfrm>
            <a:off x="285363" y="6321295"/>
            <a:ext cx="5437705" cy="3493385"/>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18" name="Text Placeholder 6"/>
          <p:cNvSpPr txBox="1">
            <a:spLocks/>
          </p:cNvSpPr>
          <p:nvPr/>
        </p:nvSpPr>
        <p:spPr>
          <a:xfrm>
            <a:off x="2097457" y="8196326"/>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3</a:t>
            </a:r>
            <a:endParaRPr lang="sv-SE" dirty="0"/>
          </a:p>
        </p:txBody>
      </p:sp>
      <p:cxnSp>
        <p:nvCxnSpPr>
          <p:cNvPr id="19" name="Straight Arrow Connector 18"/>
          <p:cNvCxnSpPr>
            <a:stCxn id="18" idx="1"/>
          </p:cNvCxnSpPr>
          <p:nvPr/>
        </p:nvCxnSpPr>
        <p:spPr>
          <a:xfrm flipH="1" flipV="1">
            <a:off x="1452284" y="8251509"/>
            <a:ext cx="645173" cy="660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18" idx="1"/>
          </p:cNvCxnSpPr>
          <p:nvPr/>
        </p:nvCxnSpPr>
        <p:spPr>
          <a:xfrm flipH="1">
            <a:off x="1506072" y="8317587"/>
            <a:ext cx="591385" cy="3829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18" idx="1"/>
          </p:cNvCxnSpPr>
          <p:nvPr/>
        </p:nvCxnSpPr>
        <p:spPr>
          <a:xfrm flipH="1">
            <a:off x="1667438" y="8317587"/>
            <a:ext cx="430019" cy="11518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300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6342"/>
          <a:stretch/>
        </p:blipFill>
        <p:spPr>
          <a:xfrm>
            <a:off x="304917" y="2473293"/>
            <a:ext cx="5945972" cy="2060151"/>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11" name="Text Placeholder 10"/>
          <p:cNvSpPr>
            <a:spLocks noGrp="1"/>
          </p:cNvSpPr>
          <p:nvPr>
            <p:ph type="body" sz="quarter" idx="39"/>
          </p:nvPr>
        </p:nvSpPr>
        <p:spPr>
          <a:xfrm>
            <a:off x="304918" y="765089"/>
            <a:ext cx="5798999" cy="5062924"/>
          </a:xfrm>
        </p:spPr>
        <p:txBody>
          <a:bodyPr/>
          <a:lstStyle/>
          <a:p>
            <a:pPr marL="228600" indent="-228600">
              <a:buFont typeface="+mj-lt"/>
              <a:buAutoNum type="arabicPeriod" startAt="4"/>
            </a:pPr>
            <a:r>
              <a:rPr lang="sv-SE" b="1" dirty="0" smtClean="0"/>
              <a:t>Om</a:t>
            </a:r>
            <a:r>
              <a:rPr lang="sv-SE" dirty="0" smtClean="0"/>
              <a:t> </a:t>
            </a:r>
            <a:r>
              <a:rPr lang="sv-SE" dirty="0"/>
              <a:t>det finns ett underliggande kurspaketeringstillfälle (t.ex. programinriktnings-tillfälle kan du nu välja ett tillfälle att byta till. Välj i rullistan.</a:t>
            </a:r>
            <a:br>
              <a:rPr lang="sv-SE" dirty="0"/>
            </a:br>
            <a:r>
              <a:rPr lang="sv-SE" sz="300" dirty="0"/>
              <a:t/>
            </a:r>
            <a:br>
              <a:rPr lang="sv-SE" sz="300" dirty="0"/>
            </a:br>
            <a:r>
              <a:rPr lang="sv-SE" dirty="0"/>
              <a:t>Gå vidare till nästa sida (Kortkommando: Ctrl + S)</a:t>
            </a:r>
          </a:p>
          <a:p>
            <a:pPr marL="228600" indent="-228600">
              <a:buFont typeface="+mj-lt"/>
              <a:buAutoNum type="arabicPeriod" startAt="4"/>
            </a:pPr>
            <a:r>
              <a:rPr lang="sv-SE" b="1" dirty="0"/>
              <a:t>Om</a:t>
            </a:r>
            <a:r>
              <a:rPr lang="sv-SE" dirty="0"/>
              <a:t> det finns kurser inom kurspaketeringen som studenten är registrerad på, men inte har avslutat, så kan du förbereda ett tillfällesbyte för dem nu. Det innebär att du förbereder dem för att omregistreras på kurstillfället du byter till. Välj i rullistan.</a:t>
            </a:r>
            <a:br>
              <a:rPr lang="sv-SE" dirty="0"/>
            </a:br>
            <a:r>
              <a:rPr lang="sv-SE" sz="300" dirty="0"/>
              <a:t/>
            </a:r>
            <a:br>
              <a:rPr lang="sv-SE" sz="300" dirty="0"/>
            </a:br>
            <a:r>
              <a:rPr lang="sv-SE" dirty="0"/>
              <a:t>Gå vidare till nästa sida och bekräfta (Kortkommando: Ctrl + S</a:t>
            </a:r>
            <a:r>
              <a:rPr lang="sv-SE" dirty="0" smtClean="0"/>
              <a:t>)</a:t>
            </a:r>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endParaRPr lang="sv-SE" dirty="0"/>
          </a:p>
          <a:p>
            <a:pPr marL="228600" indent="-228600">
              <a:buFont typeface="+mj-lt"/>
              <a:buAutoNum type="arabicPeriod" startAt="4"/>
            </a:pPr>
            <a:endParaRPr lang="sv-SE" dirty="0" smtClean="0"/>
          </a:p>
          <a:p>
            <a:pPr marL="228600" indent="-228600">
              <a:buFont typeface="+mj-lt"/>
              <a:buAutoNum type="arabicPeriod" startAt="4"/>
            </a:pPr>
            <a:r>
              <a:rPr lang="sv-SE" dirty="0"/>
              <a:t>Du ser </a:t>
            </a:r>
            <a:r>
              <a:rPr lang="sv-SE" dirty="0" smtClean="0"/>
              <a:t>nu en </a:t>
            </a:r>
            <a:r>
              <a:rPr lang="sv-SE" dirty="0"/>
              <a:t>sammanställning av tillfällesbytet du förberett. </a:t>
            </a:r>
            <a:r>
              <a:rPr lang="sv-SE" b="1" dirty="0"/>
              <a:t>Bekräfta</a:t>
            </a:r>
            <a:r>
              <a:rPr lang="sv-SE" dirty="0"/>
              <a:t> (kortkommando: Ctrl +S).</a:t>
            </a:r>
          </a:p>
          <a:p>
            <a:pPr marL="228600" indent="-228600">
              <a:buFont typeface="+mj-lt"/>
              <a:buAutoNum type="arabicPeriod" startAt="4"/>
            </a:pPr>
            <a:endParaRPr lang="sv-SE" dirty="0"/>
          </a:p>
        </p:txBody>
      </p:sp>
      <p:sp>
        <p:nvSpPr>
          <p:cNvPr id="4" name="Title 3"/>
          <p:cNvSpPr>
            <a:spLocks noGrp="1"/>
          </p:cNvSpPr>
          <p:nvPr>
            <p:ph type="ctrTitle"/>
          </p:nvPr>
        </p:nvSpPr>
        <p:spPr/>
        <p:txBody>
          <a:bodyPr/>
          <a:lstStyle/>
          <a:p>
            <a:r>
              <a:rPr lang="sv-SE" dirty="0"/>
              <a:t>Antagning från </a:t>
            </a:r>
            <a:r>
              <a:rPr lang="sv-SE" dirty="0" err="1"/>
              <a:t>NyA</a:t>
            </a:r>
            <a:r>
              <a:rPr lang="sv-SE" dirty="0"/>
              <a:t> på en utbildning som studenten redan studerar </a:t>
            </a:r>
            <a:r>
              <a:rPr lang="sv-SE" b="0" dirty="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3</a:t>
            </a:fld>
            <a:endParaRPr lang="sv-SE"/>
          </a:p>
        </p:txBody>
      </p:sp>
      <p:sp>
        <p:nvSpPr>
          <p:cNvPr id="17" name="Text Placeholder 6"/>
          <p:cNvSpPr txBox="1">
            <a:spLocks/>
          </p:cNvSpPr>
          <p:nvPr/>
        </p:nvSpPr>
        <p:spPr>
          <a:xfrm>
            <a:off x="4754594" y="404002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4</a:t>
            </a:r>
          </a:p>
        </p:txBody>
      </p:sp>
    </p:spTree>
    <p:extLst>
      <p:ext uri="{BB962C8B-B14F-4D97-AF65-F5344CB8AC3E}">
        <p14:creationId xmlns:p14="http://schemas.microsoft.com/office/powerpoint/2010/main" val="1035850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39"/>
          </p:nvPr>
        </p:nvSpPr>
        <p:spPr>
          <a:xfrm>
            <a:off x="304918" y="765089"/>
            <a:ext cx="5798999" cy="3554819"/>
          </a:xfrm>
        </p:spPr>
        <p:txBody>
          <a:bodyPr/>
          <a:lstStyle/>
          <a:p>
            <a:r>
              <a:rPr lang="sv-SE" dirty="0" smtClean="0"/>
              <a:t>Ett </a:t>
            </a:r>
            <a:r>
              <a:rPr lang="sv-SE" dirty="0"/>
              <a:t>tillfällesbyte har nu förberetts </a:t>
            </a:r>
            <a:r>
              <a:rPr lang="sv-SE" u="sng" dirty="0"/>
              <a:t>från</a:t>
            </a:r>
            <a:r>
              <a:rPr lang="sv-SE" b="1" dirty="0"/>
              <a:t> </a:t>
            </a:r>
            <a:r>
              <a:rPr lang="sv-SE" dirty="0"/>
              <a:t>det programtillfälle som studenten tidigare deltagit på </a:t>
            </a:r>
            <a:r>
              <a:rPr lang="sv-SE" u="sng" dirty="0"/>
              <a:t>till</a:t>
            </a:r>
            <a:r>
              <a:rPr lang="sv-SE" b="1" dirty="0"/>
              <a:t> </a:t>
            </a:r>
            <a:r>
              <a:rPr lang="sv-SE" dirty="0"/>
              <a:t>det programtillfälle som studenten antogs till via </a:t>
            </a:r>
            <a:r>
              <a:rPr lang="sv-SE" dirty="0" err="1"/>
              <a:t>NyA</a:t>
            </a:r>
            <a:r>
              <a:rPr lang="sv-SE" dirty="0"/>
              <a:t>. </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pPr marL="228600" indent="-228600">
              <a:buFont typeface="+mj-lt"/>
              <a:buAutoNum type="arabicPeriod" startAt="6"/>
            </a:pPr>
            <a:endParaRPr lang="sv-SE" dirty="0" smtClean="0"/>
          </a:p>
          <a:p>
            <a:pPr marL="228600" indent="-228600">
              <a:buFont typeface="+mj-lt"/>
              <a:buAutoNum type="arabicPeriod" startAt="6"/>
            </a:pPr>
            <a:r>
              <a:rPr lang="sv-SE" dirty="0" smtClean="0"/>
              <a:t>Registrera </a:t>
            </a:r>
            <a:r>
              <a:rPr lang="sv-SE" dirty="0"/>
              <a:t>eller omregistrera studenten på de kurser </a:t>
            </a:r>
            <a:r>
              <a:rPr lang="sv-SE" dirty="0" smtClean="0"/>
              <a:t>hen </a:t>
            </a:r>
            <a:r>
              <a:rPr lang="sv-SE" dirty="0"/>
              <a:t>ska läsa under terminen. </a:t>
            </a:r>
          </a:p>
          <a:p>
            <a:r>
              <a:rPr lang="sv-SE" dirty="0"/>
              <a:t>Det programtillfälle som du förberett tillfällesbytet till får nu tillstånd ”Pågående”. Det tidigare programtillfället som studenten gått får status ”</a:t>
            </a:r>
            <a:r>
              <a:rPr lang="sv-SE" dirty="0" smtClean="0"/>
              <a:t>Ej </a:t>
            </a:r>
            <a:r>
              <a:rPr lang="sv-SE" dirty="0"/>
              <a:t>pågående, </a:t>
            </a:r>
            <a:r>
              <a:rPr lang="sv-SE" dirty="0" err="1"/>
              <a:t>pga</a:t>
            </a:r>
            <a:r>
              <a:rPr lang="sv-SE" dirty="0"/>
              <a:t> tillfällesbyte”. </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523" t="52336" r="40063"/>
          <a:stretch/>
        </p:blipFill>
        <p:spPr>
          <a:xfrm>
            <a:off x="62421" y="4356426"/>
            <a:ext cx="5060641" cy="1806616"/>
          </a:xfrm>
          <a:prstGeom prst="rect">
            <a:avLst/>
          </a:prstGeom>
        </p:spPr>
      </p:pic>
      <p:sp>
        <p:nvSpPr>
          <p:cNvPr id="4" name="Title 3"/>
          <p:cNvSpPr>
            <a:spLocks noGrp="1"/>
          </p:cNvSpPr>
          <p:nvPr>
            <p:ph type="ctrTitle"/>
          </p:nvPr>
        </p:nvSpPr>
        <p:spPr/>
        <p:txBody>
          <a:bodyPr/>
          <a:lstStyle/>
          <a:p>
            <a:r>
              <a:rPr lang="sv-SE" dirty="0"/>
              <a:t>Antagning från </a:t>
            </a:r>
            <a:r>
              <a:rPr lang="sv-SE" dirty="0" err="1"/>
              <a:t>NyA</a:t>
            </a:r>
            <a:r>
              <a:rPr lang="sv-SE" dirty="0"/>
              <a:t> på en utbildning som studenten redan studerar </a:t>
            </a:r>
            <a:r>
              <a:rPr lang="sv-SE" b="0" dirty="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4</a:t>
            </a:fld>
            <a:endParaRPr lang="sv-SE"/>
          </a:p>
        </p:txBody>
      </p:sp>
      <p:sp>
        <p:nvSpPr>
          <p:cNvPr id="18" name="Text Placeholder 27"/>
          <p:cNvSpPr txBox="1">
            <a:spLocks/>
          </p:cNvSpPr>
          <p:nvPr/>
        </p:nvSpPr>
        <p:spPr>
          <a:xfrm>
            <a:off x="5245926" y="4756926"/>
            <a:ext cx="1589213" cy="837904"/>
          </a:xfrm>
          <a:prstGeom prst="rect">
            <a:avLst/>
          </a:prstGeom>
          <a:solidFill>
            <a:schemeClr val="bg1"/>
          </a:solidFill>
          <a:ln>
            <a:solidFill>
              <a:schemeClr val="tx1"/>
            </a:solidFill>
          </a:ln>
        </p:spPr>
        <p:txBody>
          <a:bodyPr wrap="square" lIns="72000" tIns="72000" rIns="72000" bIns="72000">
            <a:spAutoFit/>
          </a:bodyPr>
          <a:lstStyle>
            <a:defPPr>
              <a:defRPr lang="sv-SE"/>
            </a:defPPr>
            <a:lvl1pPr indent="0">
              <a:lnSpc>
                <a:spcPct val="100000"/>
              </a:lnSpc>
              <a:spcBef>
                <a:spcPts val="0"/>
              </a:spcBef>
              <a:spcAft>
                <a:spcPts val="600"/>
              </a:spcAft>
              <a:buFont typeface="Arial" panose="020B0604020202020204" pitchFamily="34" charset="0"/>
              <a:buNone/>
              <a:defRPr sz="900" b="0" baseline="0">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Font typeface="Arial" panose="020B0604020202020204" pitchFamily="34" charset="0"/>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Font typeface="Arial" panose="020B0604020202020204" pitchFamily="34" charset="0"/>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Font typeface="Arial" panose="020B0604020202020204" pitchFamily="34" charset="0"/>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Font typeface="Arial" panose="020B0604020202020204" pitchFamily="34" charset="0"/>
              <a:buNone/>
              <a:defRPr sz="1100">
                <a:latin typeface="Arial" panose="020B0604020202020204" pitchFamily="34" charset="0"/>
                <a:cs typeface="Arial" panose="020B0604020202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sv-SE" dirty="0"/>
              <a:t>Kurspaketeringstillfällena byter plats med varandra när det nya kurspaketeringstillfället blir ”Pågående”.</a:t>
            </a:r>
          </a:p>
        </p:txBody>
      </p:sp>
      <p:cxnSp>
        <p:nvCxnSpPr>
          <p:cNvPr id="19" name="Straight Arrow Connector 18"/>
          <p:cNvCxnSpPr>
            <a:stCxn id="18" idx="1"/>
          </p:cNvCxnSpPr>
          <p:nvPr/>
        </p:nvCxnSpPr>
        <p:spPr>
          <a:xfrm flipH="1" flipV="1">
            <a:off x="4848966" y="5065386"/>
            <a:ext cx="396960" cy="1104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18" idx="1"/>
          </p:cNvCxnSpPr>
          <p:nvPr/>
        </p:nvCxnSpPr>
        <p:spPr>
          <a:xfrm flipH="1">
            <a:off x="4836610" y="5175878"/>
            <a:ext cx="409316" cy="995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6" name="Picture 5"/>
          <p:cNvPicPr>
            <a:picLocks noChangeAspect="1"/>
          </p:cNvPicPr>
          <p:nvPr/>
        </p:nvPicPr>
        <p:blipFill rotWithShape="1">
          <a:blip r:embed="rId3"/>
          <a:srcRect l="1810" t="44460"/>
          <a:stretch/>
        </p:blipFill>
        <p:spPr>
          <a:xfrm>
            <a:off x="44450" y="1246267"/>
            <a:ext cx="4958633" cy="1837626"/>
          </a:xfrm>
          <a:prstGeom prst="rect">
            <a:avLst/>
          </a:prstGeom>
        </p:spPr>
      </p:pic>
      <p:sp>
        <p:nvSpPr>
          <p:cNvPr id="21" name="Text Placeholder 27"/>
          <p:cNvSpPr txBox="1">
            <a:spLocks/>
          </p:cNvSpPr>
          <p:nvPr/>
        </p:nvSpPr>
        <p:spPr>
          <a:xfrm>
            <a:off x="5270573" y="2570090"/>
            <a:ext cx="1564566" cy="560905"/>
          </a:xfrm>
          <a:prstGeom prst="rect">
            <a:avLst/>
          </a:prstGeom>
          <a:solidFill>
            <a:schemeClr val="bg1"/>
          </a:solidFill>
          <a:ln>
            <a:solidFill>
              <a:schemeClr val="tx1"/>
            </a:solidFill>
          </a:ln>
        </p:spPr>
        <p:txBody>
          <a:bodyPr wrap="square" lIns="72000" tIns="72000" rIns="72000" bIns="72000">
            <a:sp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900" dirty="0">
                <a:solidFill>
                  <a:schemeClr val="tx1"/>
                </a:solidFill>
              </a:rPr>
              <a:t>Tidigare </a:t>
            </a:r>
            <a:r>
              <a:rPr lang="sv-SE" sz="900" dirty="0"/>
              <a:t>kurspaketeringstillfälle, </a:t>
            </a:r>
            <a:r>
              <a:rPr lang="sv-SE" sz="900" dirty="0">
                <a:solidFill>
                  <a:schemeClr val="tx1"/>
                </a:solidFill>
              </a:rPr>
              <a:t>som studenten ska byta </a:t>
            </a:r>
            <a:r>
              <a:rPr lang="sv-SE" sz="900" u="sng" dirty="0">
                <a:solidFill>
                  <a:schemeClr val="tx1"/>
                </a:solidFill>
              </a:rPr>
              <a:t>från</a:t>
            </a:r>
          </a:p>
        </p:txBody>
      </p:sp>
      <p:sp>
        <p:nvSpPr>
          <p:cNvPr id="25" name="Text Placeholder 27"/>
          <p:cNvSpPr txBox="1">
            <a:spLocks/>
          </p:cNvSpPr>
          <p:nvPr/>
        </p:nvSpPr>
        <p:spPr>
          <a:xfrm>
            <a:off x="5270574" y="1587070"/>
            <a:ext cx="1564566" cy="422405"/>
          </a:xfrm>
          <a:prstGeom prst="rect">
            <a:avLst/>
          </a:prstGeom>
          <a:solidFill>
            <a:schemeClr val="bg1"/>
          </a:solidFill>
          <a:ln>
            <a:solidFill>
              <a:schemeClr val="tx1"/>
            </a:solidFill>
          </a:ln>
        </p:spPr>
        <p:txBody>
          <a:bodyPr wrap="square" lIns="72000" tIns="72000" rIns="72000" bIns="72000">
            <a:sp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900" dirty="0">
                <a:solidFill>
                  <a:schemeClr val="tx1"/>
                </a:solidFill>
              </a:rPr>
              <a:t>Kurspaketeringstillfälle som studenten ska byta </a:t>
            </a:r>
            <a:r>
              <a:rPr lang="sv-SE" sz="900" u="sng" dirty="0">
                <a:solidFill>
                  <a:schemeClr val="tx1"/>
                </a:solidFill>
              </a:rPr>
              <a:t>till</a:t>
            </a:r>
          </a:p>
        </p:txBody>
      </p:sp>
      <p:cxnSp>
        <p:nvCxnSpPr>
          <p:cNvPr id="27" name="Straight Arrow Connector 26"/>
          <p:cNvCxnSpPr>
            <a:stCxn id="25" idx="1"/>
          </p:cNvCxnSpPr>
          <p:nvPr/>
        </p:nvCxnSpPr>
        <p:spPr>
          <a:xfrm flipH="1">
            <a:off x="5003084" y="1798273"/>
            <a:ext cx="267490" cy="986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21" idx="1"/>
          </p:cNvCxnSpPr>
          <p:nvPr/>
        </p:nvCxnSpPr>
        <p:spPr>
          <a:xfrm flipH="1">
            <a:off x="5003083" y="2850543"/>
            <a:ext cx="267490" cy="475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37277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 y="2113805"/>
            <a:ext cx="6867524" cy="2439781"/>
            <a:chOff x="1" y="2113805"/>
            <a:chExt cx="6867524" cy="2439781"/>
          </a:xfrm>
        </p:grpSpPr>
        <p:pic>
          <p:nvPicPr>
            <p:cNvPr id="2" name="Picture 1"/>
            <p:cNvPicPr>
              <a:picLocks noChangeAspect="1"/>
            </p:cNvPicPr>
            <p:nvPr/>
          </p:nvPicPr>
          <p:blipFill rotWithShape="1">
            <a:blip r:embed="rId2"/>
            <a:srcRect r="3091"/>
            <a:stretch/>
          </p:blipFill>
          <p:spPr>
            <a:xfrm>
              <a:off x="1" y="2113805"/>
              <a:ext cx="6867524" cy="2439781"/>
            </a:xfrm>
            <a:prstGeom prst="rect">
              <a:avLst/>
            </a:prstGeom>
          </p:spPr>
        </p:pic>
        <p:pic>
          <p:nvPicPr>
            <p:cNvPr id="5" name="Picture 4"/>
            <p:cNvPicPr>
              <a:picLocks noChangeAspect="1"/>
            </p:cNvPicPr>
            <p:nvPr/>
          </p:nvPicPr>
          <p:blipFill>
            <a:blip r:embed="rId3"/>
            <a:stretch>
              <a:fillRect/>
            </a:stretch>
          </p:blipFill>
          <p:spPr>
            <a:xfrm>
              <a:off x="132941" y="2973430"/>
              <a:ext cx="5296310" cy="515875"/>
            </a:xfrm>
            <a:prstGeom prst="rect">
              <a:avLst/>
            </a:prstGeom>
          </p:spPr>
        </p:pic>
      </p:grpSp>
      <p:sp>
        <p:nvSpPr>
          <p:cNvPr id="11" name="Text Placeholder 10"/>
          <p:cNvSpPr>
            <a:spLocks noGrp="1"/>
          </p:cNvSpPr>
          <p:nvPr>
            <p:ph type="body" sz="quarter" idx="39"/>
          </p:nvPr>
        </p:nvSpPr>
        <p:spPr>
          <a:xfrm>
            <a:off x="304918" y="765089"/>
            <a:ext cx="5798999" cy="1169551"/>
          </a:xfrm>
        </p:spPr>
        <p:txBody>
          <a:bodyPr/>
          <a:lstStyle/>
          <a:p>
            <a:r>
              <a:rPr lang="sv-SE" dirty="0" smtClean="0"/>
              <a:t>Nu </a:t>
            </a:r>
            <a:r>
              <a:rPr lang="sv-SE" dirty="0"/>
              <a:t>behöver du nu manuellt ta bort antagningen ur listan över ej hanterade </a:t>
            </a:r>
            <a:r>
              <a:rPr lang="sv-SE" dirty="0" smtClean="0"/>
              <a:t>antagningar, det går att göra direkt i studiedeltagandefliken genom att:</a:t>
            </a:r>
            <a:endParaRPr lang="sv-SE" dirty="0"/>
          </a:p>
          <a:p>
            <a:pPr marL="228600" indent="-228600">
              <a:buFont typeface="+mj-lt"/>
              <a:buAutoNum type="arabicPeriod"/>
            </a:pPr>
            <a:r>
              <a:rPr lang="sv-SE" b="1" dirty="0" smtClean="0"/>
              <a:t>Markera raden </a:t>
            </a:r>
            <a:r>
              <a:rPr lang="sv-SE" dirty="0" smtClean="0"/>
              <a:t>för antagningen och </a:t>
            </a:r>
            <a:r>
              <a:rPr lang="sv-SE" b="1" dirty="0"/>
              <a:t>klicka på ”Ta bort markerade…”</a:t>
            </a:r>
            <a:r>
              <a:rPr lang="sv-SE" dirty="0"/>
              <a:t>. </a:t>
            </a:r>
            <a:endParaRPr lang="sv-SE" dirty="0" smtClean="0"/>
          </a:p>
          <a:p>
            <a:pPr marL="228600" indent="-228600">
              <a:buFont typeface="+mj-lt"/>
              <a:buAutoNum type="arabicPeriod"/>
            </a:pPr>
            <a:r>
              <a:rPr lang="sv-SE" dirty="0" smtClean="0"/>
              <a:t>Bekräfta i dialogrutan</a:t>
            </a:r>
            <a:endParaRPr lang="sv-SE" dirty="0"/>
          </a:p>
          <a:p>
            <a:r>
              <a:rPr lang="sv-SE" dirty="0"/>
              <a:t>Informationen om den ej hanterade antagningen tas </a:t>
            </a:r>
            <a:r>
              <a:rPr lang="sv-SE" dirty="0" smtClean="0"/>
              <a:t>bort </a:t>
            </a:r>
            <a:r>
              <a:rPr lang="sv-SE" dirty="0"/>
              <a:t>ur listan. </a:t>
            </a:r>
            <a:endParaRPr lang="sv-SE" b="1" dirty="0"/>
          </a:p>
        </p:txBody>
      </p:sp>
      <p:sp>
        <p:nvSpPr>
          <p:cNvPr id="4" name="Title 3"/>
          <p:cNvSpPr>
            <a:spLocks noGrp="1"/>
          </p:cNvSpPr>
          <p:nvPr>
            <p:ph type="ctrTitle"/>
          </p:nvPr>
        </p:nvSpPr>
        <p:spPr/>
        <p:txBody>
          <a:bodyPr/>
          <a:lstStyle/>
          <a:p>
            <a:r>
              <a:rPr lang="sv-SE" dirty="0"/>
              <a:t>Antagning från </a:t>
            </a:r>
            <a:r>
              <a:rPr lang="sv-SE" dirty="0" err="1"/>
              <a:t>NyA</a:t>
            </a:r>
            <a:r>
              <a:rPr lang="sv-SE" dirty="0"/>
              <a:t> på en utbildning som studenten redan studerar </a:t>
            </a:r>
            <a:r>
              <a:rPr lang="sv-SE" b="0" dirty="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5</a:t>
            </a:fld>
            <a:endParaRPr lang="sv-SE"/>
          </a:p>
        </p:txBody>
      </p:sp>
      <p:sp>
        <p:nvSpPr>
          <p:cNvPr id="19" name="Text Placeholder 6"/>
          <p:cNvSpPr txBox="1">
            <a:spLocks/>
          </p:cNvSpPr>
          <p:nvPr/>
        </p:nvSpPr>
        <p:spPr>
          <a:xfrm>
            <a:off x="354959" y="3670362"/>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1</a:t>
            </a:r>
            <a:endParaRPr lang="sv-SE" dirty="0"/>
          </a:p>
        </p:txBody>
      </p:sp>
      <p:cxnSp>
        <p:nvCxnSpPr>
          <p:cNvPr id="21" name="Straight Arrow Connector 20"/>
          <p:cNvCxnSpPr>
            <a:stCxn id="19" idx="3"/>
          </p:cNvCxnSpPr>
          <p:nvPr/>
        </p:nvCxnSpPr>
        <p:spPr>
          <a:xfrm flipV="1">
            <a:off x="625238" y="3423381"/>
            <a:ext cx="1098787" cy="3682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87081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10575</TotalTime>
  <Words>628</Words>
  <Application>Microsoft Office PowerPoint</Application>
  <PresentationFormat>A4 Paper (210x297 mm)</PresentationFormat>
  <Paragraphs>83</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Antagning från NyA på en utbildning som studenten redan studerar (forts.)</vt:lpstr>
      <vt:lpstr>Antagning från NyA på en utbildning som studenten redan studerar (forts.)</vt:lpstr>
      <vt:lpstr>Antagning från NyA på en utbildning som studenten redan studerar (forts.)</vt:lpstr>
      <vt:lpstr>Antagning från NyA på en utbildning som studenten redan studerar (forts.)</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Guide_Ladok_Studiedeltagande Antagning från NyA där studenten redan studerar</dc:title>
  <dc:creator>Klara Nordström</dc:creator>
  <cp:lastModifiedBy>Klara Nordström</cp:lastModifiedBy>
  <cp:revision>246</cp:revision>
  <dcterms:created xsi:type="dcterms:W3CDTF">2018-06-20T10:52:41Z</dcterms:created>
  <dcterms:modified xsi:type="dcterms:W3CDTF">2021-07-05T05:41:24Z</dcterms:modified>
</cp:coreProperties>
</file>