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6" r:id="rId4"/>
    <p:sldId id="262" r:id="rId5"/>
    <p:sldId id="267" r:id="rId6"/>
    <p:sldId id="268" r:id="rId7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256"/>
            <p14:sldId id="261"/>
            <p14:sldId id="266"/>
            <p14:sldId id="262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2F2F2"/>
    <a:srgbClr val="5C5C5C"/>
    <a:srgbClr val="920000"/>
    <a:srgbClr val="C1E0AE"/>
    <a:srgbClr val="86C35F"/>
    <a:srgbClr val="BF9754"/>
    <a:srgbClr val="EEFF15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31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6858000" cy="9612912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3672000" anchor="ctr"/>
          <a:lstStyle>
            <a:lvl1pPr algn="ctr">
              <a:defRPr lang="en-US" sz="18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err="1" smtClean="0"/>
              <a:t>Avsnittsbrytning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3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34197" y="9611834"/>
            <a:ext cx="1543050" cy="336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onfluence.its.umu.se/confluence/display/LDSV/Importera+kursantagninga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Version av Ladok vid senaste uppdatering: 1.30.0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Datum för senaste uppdatering</a:t>
            </a:r>
            <a:r>
              <a:rPr lang="sv-SE" sz="1100" b="0"/>
              <a:t>: </a:t>
            </a:r>
            <a:r>
              <a:rPr lang="sv-SE" sz="1100" b="0" smtClean="0"/>
              <a:t>2019-08-13</a:t>
            </a:r>
            <a:endParaRPr lang="sv-SE" sz="1100" b="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0"/>
            <a:ext cx="6858000" cy="1904954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Skapa förväntat deltagande </a:t>
            </a:r>
            <a:br>
              <a:rPr lang="sv-SE" sz="2400" dirty="0" smtClean="0">
                <a:solidFill>
                  <a:schemeClr val="tx1"/>
                </a:solidFill>
              </a:rPr>
            </a:br>
            <a:r>
              <a:rPr lang="sv-SE" sz="2400" dirty="0" smtClean="0">
                <a:solidFill>
                  <a:schemeClr val="tx1"/>
                </a:solidFill>
              </a:rPr>
              <a:t>för flera på kurstillfälle eller kurspaketeringstillfälle</a:t>
            </a:r>
            <a:endParaRPr lang="sv-SE" b="0" dirty="0">
              <a:solidFill>
                <a:schemeClr val="tx1"/>
              </a:solidFill>
            </a:endParaRP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39"/>
          </p:nvPr>
        </p:nvSpPr>
        <p:spPr>
          <a:xfrm>
            <a:off x="304918" y="2762127"/>
            <a:ext cx="5798999" cy="4229020"/>
          </a:xfrm>
          <a:noFill/>
          <a:ln>
            <a:noFill/>
          </a:ln>
        </p:spPr>
        <p:txBody>
          <a:bodyPr wrap="square" lIns="144000" tIns="90000" bIns="90000">
            <a:spAutoFit/>
          </a:bodyPr>
          <a:lstStyle/>
          <a:p>
            <a:r>
              <a:rPr lang="sv-SE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Antagning, flera </a:t>
            </a:r>
            <a:r>
              <a:rPr lang="sv-SE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studenter</a:t>
            </a:r>
          </a:p>
          <a:p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Om flera studenter ska antas till samma utbildningstillfälle kan det underlätta att använda funktionen ”Antagning, flera studenter”. </a:t>
            </a:r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Funktionen fungerar endast för att anta studenter till </a:t>
            </a:r>
            <a:r>
              <a:rPr lang="sv-SE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samma</a:t>
            </a: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kurs- eller kurspaketeringstillfälle. </a:t>
            </a:r>
            <a:r>
              <a:rPr lang="sv-S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Om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antagningen till ett kurstillfälle 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ska läggas inom en kurspaketering måste det 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vara 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samma kurspaketeringstillfälle den ska läggas inom för samtliga studenter.  </a:t>
            </a: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v-SE" b="1" dirty="0"/>
              <a:t>Handhavande: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Gå in under: </a:t>
            </a:r>
            <a:r>
              <a:rPr lang="sv-SE" dirty="0" smtClean="0"/>
              <a:t>”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Avancerat” </a:t>
            </a: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→ 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”Antagning</a:t>
            </a: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flera 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studenter”</a:t>
            </a:r>
            <a:endParaRPr lang="sv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Välj vilken typ av antagning du ska göra: 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Fristående kurs</a:t>
            </a:r>
            <a:r>
              <a:rPr lang="sv-SE" dirty="0"/>
              <a:t>: antagning till ett kurstillfälle som </a:t>
            </a:r>
            <a:r>
              <a:rPr lang="sv-SE" u="sng" dirty="0"/>
              <a:t>inte</a:t>
            </a:r>
            <a:r>
              <a:rPr lang="sv-SE" dirty="0"/>
              <a:t> ska läggas inom en kurspaketering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Kurs inom</a:t>
            </a:r>
            <a:r>
              <a:rPr lang="sv-SE" dirty="0"/>
              <a:t>: antagning till ett kurstillfälle som </a:t>
            </a:r>
            <a:r>
              <a:rPr lang="sv-SE" u="sng" dirty="0"/>
              <a:t>ska</a:t>
            </a:r>
            <a:r>
              <a:rPr lang="sv-SE" dirty="0"/>
              <a:t> läggas inom ett kurspaketeringstillfälle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Ny studieplan</a:t>
            </a:r>
            <a:r>
              <a:rPr lang="sv-SE" dirty="0"/>
              <a:t>: antagning till ett som kurspaketeringstillfälle </a:t>
            </a:r>
            <a:r>
              <a:rPr lang="sv-SE" u="sng" dirty="0"/>
              <a:t>inte</a:t>
            </a:r>
            <a:r>
              <a:rPr lang="sv-SE" dirty="0"/>
              <a:t> ska läggas inom en annan </a:t>
            </a:r>
            <a:r>
              <a:rPr lang="sv-SE" dirty="0" smtClean="0"/>
              <a:t>kurspaketering (t.ex. antagning till program)</a:t>
            </a: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Kurspaketering inom: a</a:t>
            </a:r>
            <a:r>
              <a:rPr lang="sv-SE" dirty="0"/>
              <a:t>ntagning till ett som kurspaketeringstillfälle </a:t>
            </a:r>
            <a:r>
              <a:rPr lang="sv-SE" u="sng" dirty="0" smtClean="0"/>
              <a:t>ska</a:t>
            </a:r>
            <a:r>
              <a:rPr lang="sv-SE" dirty="0" smtClean="0"/>
              <a:t> </a:t>
            </a:r>
            <a:r>
              <a:rPr lang="sv-SE" dirty="0"/>
              <a:t>läggas inom en annan </a:t>
            </a:r>
            <a:r>
              <a:rPr lang="sv-SE" dirty="0" smtClean="0"/>
              <a:t>kurspaketering (t.ex</a:t>
            </a:r>
            <a:r>
              <a:rPr lang="sv-SE" dirty="0"/>
              <a:t>. antagning till programinriktning</a:t>
            </a:r>
            <a:r>
              <a:rPr lang="sv-SE" dirty="0" smtClean="0"/>
              <a:t>)</a:t>
            </a:r>
            <a:endParaRPr lang="sv-SE" dirty="0"/>
          </a:p>
          <a:p>
            <a:pPr lvl="1"/>
            <a:r>
              <a:rPr lang="sv-SE" dirty="0"/>
              <a:t>Gå vidare till nästa steg.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37146" y="1675062"/>
            <a:ext cx="4206601" cy="8386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Innehåll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Antagning, flera studenter		1-3</a:t>
            </a:r>
            <a:endParaRPr lang="sv-S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Importera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antagningar</a:t>
            </a: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		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	4-6</a:t>
            </a:r>
            <a:endParaRPr lang="sv-S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3002" y="2626839"/>
            <a:ext cx="62119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" r="7721" b="22126"/>
          <a:stretch/>
        </p:blipFill>
        <p:spPr>
          <a:xfrm>
            <a:off x="210923" y="6964043"/>
            <a:ext cx="6436154" cy="2273640"/>
          </a:xfrm>
          <a:prstGeom prst="rect">
            <a:avLst/>
          </a:prstGeom>
        </p:spPr>
      </p:pic>
      <p:sp>
        <p:nvSpPr>
          <p:cNvPr id="10" name="Text Placeholder 9"/>
          <p:cNvSpPr txBox="1">
            <a:spLocks/>
          </p:cNvSpPr>
          <p:nvPr/>
        </p:nvSpPr>
        <p:spPr>
          <a:xfrm>
            <a:off x="5350161" y="7290759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  <a:endParaRPr lang="sv-SE" dirty="0"/>
          </a:p>
        </p:txBody>
      </p:sp>
      <p:cxnSp>
        <p:nvCxnSpPr>
          <p:cNvPr id="4" name="Straight Arrow Connector 3"/>
          <p:cNvCxnSpPr>
            <a:stCxn id="10" idx="1"/>
          </p:cNvCxnSpPr>
          <p:nvPr/>
        </p:nvCxnSpPr>
        <p:spPr>
          <a:xfrm flipH="1">
            <a:off x="1753496" y="7412020"/>
            <a:ext cx="3596665" cy="408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Placeholder 9"/>
          <p:cNvSpPr txBox="1">
            <a:spLocks/>
          </p:cNvSpPr>
          <p:nvPr/>
        </p:nvSpPr>
        <p:spPr>
          <a:xfrm>
            <a:off x="2640446" y="8718606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7417415"/>
          </a:xfrm>
        </p:spPr>
        <p:txBody>
          <a:bodyPr/>
          <a:lstStyle/>
          <a:p>
            <a:pPr marL="228600" indent="-228600">
              <a:buFont typeface="+mj-lt"/>
              <a:buAutoNum type="arabicPeriod" startAt="3"/>
            </a:pPr>
            <a:r>
              <a:rPr lang="sv-SE" dirty="0" smtClean="0"/>
              <a:t>Nu ska du välja vilket kurspaketeringstillfälle som antagningen ska läggas inom. </a:t>
            </a:r>
            <a:endParaRPr lang="sv-SE" dirty="0"/>
          </a:p>
          <a:p>
            <a:pPr marL="452438" lvl="1" indent="-228600">
              <a:buFont typeface="Arial" panose="020B0604020202020204" pitchFamily="34" charset="0"/>
              <a:buChar char="•"/>
            </a:pPr>
            <a:r>
              <a:rPr lang="sv-SE" b="1" dirty="0" smtClean="0"/>
              <a:t>Om</a:t>
            </a:r>
            <a:r>
              <a:rPr lang="sv-SE" dirty="0" smtClean="0"/>
              <a:t> </a:t>
            </a:r>
            <a:r>
              <a:rPr lang="sv-SE" dirty="0" smtClean="0"/>
              <a:t>du valt </a:t>
            </a:r>
            <a:r>
              <a:rPr lang="sv-SE" dirty="0" smtClean="0"/>
              <a:t>”fristående kurs” </a:t>
            </a:r>
            <a:r>
              <a:rPr lang="sv-SE" dirty="0" smtClean="0"/>
              <a:t>eller </a:t>
            </a:r>
            <a:r>
              <a:rPr lang="sv-SE" dirty="0" smtClean="0"/>
              <a:t>”n</a:t>
            </a:r>
            <a:r>
              <a:rPr lang="sv-SE" dirty="0" smtClean="0"/>
              <a:t>y studieplan” </a:t>
            </a:r>
            <a:r>
              <a:rPr lang="sv-SE" dirty="0" smtClean="0"/>
              <a:t>i föregående steg så går du direkt vidare till nästa sida. </a:t>
            </a:r>
            <a:endParaRPr lang="sv-SE" dirty="0"/>
          </a:p>
          <a:p>
            <a:pPr marL="452438" lvl="1" indent="-228600">
              <a:buFont typeface="Arial" panose="020B0604020202020204" pitchFamily="34" charset="0"/>
              <a:buChar char="•"/>
            </a:pPr>
            <a:r>
              <a:rPr lang="sv-SE" dirty="0" smtClean="0"/>
              <a:t>Om du valt ”Kurs inom” </a:t>
            </a:r>
            <a:r>
              <a:rPr lang="sv-SE" dirty="0" smtClean="0"/>
              <a:t>eller </a:t>
            </a:r>
            <a:r>
              <a:rPr lang="sv-SE" dirty="0" smtClean="0"/>
              <a:t>”</a:t>
            </a:r>
            <a:r>
              <a:rPr lang="sv-SE" dirty="0" smtClean="0"/>
              <a:t>Kurspaketering inom” i föregående steg: </a:t>
            </a:r>
            <a:r>
              <a:rPr lang="sv-SE" dirty="0" smtClean="0"/>
              <a:t>Sök </a:t>
            </a:r>
            <a:r>
              <a:rPr lang="sv-SE" dirty="0" smtClean="0"/>
              <a:t>fram kurspaketeringen som antagningen ska läggas inom och välj det tillfälle som studenterna redan går i listan. </a:t>
            </a:r>
            <a:r>
              <a:rPr lang="sv-SE" i="1" dirty="0" smtClean="0"/>
              <a:t>Du kan välja fritt mellan alla kurspaketeringstillfällen på lärosätet </a:t>
            </a:r>
            <a:r>
              <a:rPr lang="sv-SE" b="1" i="1" dirty="0" smtClean="0"/>
              <a:t>men </a:t>
            </a:r>
            <a:r>
              <a:rPr lang="sv-SE" i="1" dirty="0" smtClean="0"/>
              <a:t>om du väljer ett kurspaketeringstillfälle som någon av studenterna inte redan är antagen till så kommer </a:t>
            </a:r>
            <a:r>
              <a:rPr lang="sv-SE" i="1" dirty="0" smtClean="0"/>
              <a:t>antagning </a:t>
            </a:r>
            <a:r>
              <a:rPr lang="sv-SE" i="1" dirty="0" smtClean="0"/>
              <a:t>inte kunna genomföras för den studenten.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300" dirty="0"/>
              <a:t/>
            </a:r>
            <a:br>
              <a:rPr lang="sv-SE" sz="300" dirty="0"/>
            </a:br>
            <a:r>
              <a:rPr lang="sv-SE" dirty="0"/>
              <a:t>Gå sedan vidare till nästa </a:t>
            </a:r>
            <a:r>
              <a:rPr lang="sv-SE" dirty="0" smtClean="0"/>
              <a:t>steg.</a:t>
            </a:r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 smtClean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 smtClean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 smtClean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 smtClean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 smtClean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 smtClean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 smtClean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 smtClean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r>
              <a:rPr lang="sv-SE" dirty="0" smtClean="0"/>
              <a:t>Välj </a:t>
            </a:r>
            <a:r>
              <a:rPr lang="sv-SE" dirty="0"/>
              <a:t>det utbildningstillfälle du ska anta studenterna till. Sök fram kursen eller kurspaketeringen och välj tillfälle i listan</a:t>
            </a:r>
            <a:r>
              <a:rPr lang="sv-SE" dirty="0" smtClean="0"/>
              <a:t>.</a:t>
            </a:r>
          </a:p>
          <a:p>
            <a:pPr marL="268288" lvl="1"/>
            <a:r>
              <a:rPr lang="sv-SE" i="1" dirty="0" smtClean="0"/>
              <a:t>För</a:t>
            </a:r>
            <a:r>
              <a:rPr lang="sv-SE" b="1" i="1" dirty="0" smtClean="0"/>
              <a:t> </a:t>
            </a:r>
            <a:r>
              <a:rPr lang="sv-SE" i="1" dirty="0" smtClean="0"/>
              <a:t>antagning till ett kurspaketeringstillfälle: du kan inte göra anpassningar av antagningen, t.ex. markera tillfället som ”Senare del” eller göra utbildningen tillgänglig fr.o.m. ett visst datum. </a:t>
            </a:r>
            <a:endParaRPr lang="sv-SE" b="1" i="1" dirty="0" smtClean="0"/>
          </a:p>
          <a:p>
            <a:pPr marL="266700" lvl="1"/>
            <a:r>
              <a:rPr lang="sv-SE" dirty="0" smtClean="0"/>
              <a:t>Gå </a:t>
            </a:r>
            <a:r>
              <a:rPr lang="sv-SE" dirty="0"/>
              <a:t>sedan vidare till nästa steg</a:t>
            </a:r>
            <a:r>
              <a:rPr lang="sv-SE" dirty="0" smtClean="0"/>
              <a:t>.</a:t>
            </a:r>
            <a:endParaRPr lang="sv-SE" b="1" dirty="0" smtClean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Antagning, flera </a:t>
            </a:r>
            <a:r>
              <a:rPr lang="sv-SE" dirty="0" smtClean="0"/>
              <a:t>studenter </a:t>
            </a:r>
            <a:r>
              <a:rPr lang="sv-SE" b="0" dirty="0" smtClean="0"/>
              <a:t>(forts</a:t>
            </a:r>
            <a:r>
              <a:rPr lang="sv-SE" b="0" dirty="0"/>
              <a:t>.)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" b="14728"/>
          <a:stretch/>
        </p:blipFill>
        <p:spPr>
          <a:xfrm>
            <a:off x="135331" y="2785397"/>
            <a:ext cx="6587338" cy="3423109"/>
          </a:xfrm>
          <a:prstGeom prst="rect">
            <a:avLst/>
          </a:prstGeom>
        </p:spPr>
      </p:pic>
      <p:sp>
        <p:nvSpPr>
          <p:cNvPr id="34" name="Text Placeholder 9"/>
          <p:cNvSpPr txBox="1">
            <a:spLocks/>
          </p:cNvSpPr>
          <p:nvPr/>
        </p:nvSpPr>
        <p:spPr>
          <a:xfrm>
            <a:off x="2736507" y="397990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3</a:t>
            </a:r>
            <a:endParaRPr lang="sv-SE" dirty="0"/>
          </a:p>
        </p:txBody>
      </p:sp>
      <p:cxnSp>
        <p:nvCxnSpPr>
          <p:cNvPr id="3" name="Straight Arrow Connector 2"/>
          <p:cNvCxnSpPr>
            <a:stCxn id="34" idx="2"/>
          </p:cNvCxnSpPr>
          <p:nvPr/>
        </p:nvCxnSpPr>
        <p:spPr>
          <a:xfrm>
            <a:off x="2871647" y="4222422"/>
            <a:ext cx="135139" cy="392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989166" y="4793850"/>
            <a:ext cx="35239" cy="535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8417689"/>
          </a:xfrm>
        </p:spPr>
        <p:txBody>
          <a:bodyPr/>
          <a:lstStyle/>
          <a:p>
            <a:pPr marL="228600" indent="-228600">
              <a:buFont typeface="+mj-lt"/>
              <a:buAutoNum type="arabicPeriod" startAt="5"/>
            </a:pPr>
            <a:r>
              <a:rPr lang="sv-SE" dirty="0" smtClean="0"/>
              <a:t>Ange vilka studenter som ska antas till utbildningen. Skriv eller kopiera in personnumren </a:t>
            </a:r>
            <a:r>
              <a:rPr lang="sv-SE" dirty="0" smtClean="0"/>
              <a:t>för </a:t>
            </a:r>
            <a:r>
              <a:rPr lang="sv-SE" dirty="0" smtClean="0"/>
              <a:t>studenterna (10 eller 12 tecken), ett personnummer per rad.</a:t>
            </a:r>
            <a:br>
              <a:rPr lang="sv-SE" dirty="0" smtClean="0"/>
            </a:br>
            <a:r>
              <a:rPr lang="sv-SE" sz="300" dirty="0"/>
              <a:t/>
            </a:r>
            <a:br>
              <a:rPr lang="sv-SE" sz="300" dirty="0"/>
            </a:br>
            <a:r>
              <a:rPr lang="sv-SE" dirty="0"/>
              <a:t>Gå sedan vidare till nästa steg.</a:t>
            </a:r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r>
              <a:rPr lang="sv-SE" dirty="0" smtClean="0"/>
              <a:t>Nu görs en kontroll att studenterna är etablerade i Ladok.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300" dirty="0" smtClean="0"/>
              <a:t/>
            </a:r>
            <a:br>
              <a:rPr lang="sv-SE" sz="300" dirty="0" smtClean="0"/>
            </a:br>
            <a:r>
              <a:rPr lang="sv-SE" b="1" i="1" dirty="0" smtClean="0"/>
              <a:t>Om</a:t>
            </a:r>
            <a:r>
              <a:rPr lang="sv-SE" i="1" dirty="0" smtClean="0"/>
              <a:t> </a:t>
            </a:r>
            <a:r>
              <a:rPr lang="sv-SE" i="1" dirty="0" smtClean="0"/>
              <a:t>en student inte är etablerad kan du antingen ta bort personen ur listan med X</a:t>
            </a:r>
            <a:r>
              <a:rPr lang="sv-SE" i="1" dirty="0" smtClean="0"/>
              <a:t>, </a:t>
            </a:r>
            <a:r>
              <a:rPr lang="sv-SE" i="1" dirty="0" smtClean="0"/>
              <a:t>eller etablera studenten i Ladok i en annan webbläsarflik och sedan ladda om sidan med hjälp av pilen.</a:t>
            </a:r>
            <a:r>
              <a:rPr lang="sv-SE" sz="300" i="1" dirty="0"/>
              <a:t> </a:t>
            </a:r>
            <a:r>
              <a:rPr lang="sv-SE" sz="300" dirty="0" smtClean="0"/>
              <a:t/>
            </a:r>
            <a:br>
              <a:rPr lang="sv-SE" sz="300" dirty="0" smtClean="0"/>
            </a:br>
            <a:r>
              <a:rPr lang="sv-SE" sz="300" dirty="0"/>
              <a:t/>
            </a:r>
            <a:br>
              <a:rPr lang="sv-SE" sz="300" dirty="0"/>
            </a:br>
            <a:r>
              <a:rPr lang="sv-SE" dirty="0"/>
              <a:t>Gå sedan vidare till nästa steg.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sv-SE" dirty="0" smtClean="0"/>
              <a:t>Nu ser du en sammanställning av antagningen som du har förberett. Du ser vilken utbildning och utbildningstillfälle som antagningen avser, inom vilket kurspaketeringstillfälle antagningen läggs inom och antal studenter. </a:t>
            </a:r>
            <a:br>
              <a:rPr lang="sv-SE" dirty="0" smtClean="0"/>
            </a:br>
            <a:r>
              <a:rPr lang="sv-SE" sz="300" dirty="0"/>
              <a:t/>
            </a:r>
            <a:br>
              <a:rPr lang="sv-SE" sz="300" dirty="0"/>
            </a:br>
            <a:r>
              <a:rPr lang="sv-SE" dirty="0" smtClean="0"/>
              <a:t>Om allt stämmer: klicka på ”Bekräfta”</a:t>
            </a:r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r>
              <a:rPr lang="sv-SE" dirty="0" smtClean="0"/>
              <a:t>Antagningen genomförs. Du ser en sammanställning av resultatet: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Har allt gått bra markeras studenten med ”Student antagen” i grön text.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Finns hinder mot antagningen markeras studenten med en orange ruta med information om varför hindret uppstod. 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Antagning, flera studenter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3</a:t>
            </a:fld>
            <a:endParaRPr lang="sv-SE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91"/>
          <a:stretch/>
        </p:blipFill>
        <p:spPr>
          <a:xfrm>
            <a:off x="140011" y="5485860"/>
            <a:ext cx="6577978" cy="23454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73"/>
          <a:stretch/>
        </p:blipFill>
        <p:spPr>
          <a:xfrm>
            <a:off x="140011" y="1443606"/>
            <a:ext cx="6577978" cy="1845694"/>
          </a:xfrm>
          <a:prstGeom prst="rect">
            <a:avLst/>
          </a:prstGeom>
        </p:spPr>
      </p:pic>
      <p:sp>
        <p:nvSpPr>
          <p:cNvPr id="18" name="Text Placeholder 7"/>
          <p:cNvSpPr txBox="1">
            <a:spLocks/>
          </p:cNvSpPr>
          <p:nvPr/>
        </p:nvSpPr>
        <p:spPr>
          <a:xfrm>
            <a:off x="1324615" y="2916344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21" name="Text Placeholder 7"/>
          <p:cNvSpPr txBox="1">
            <a:spLocks/>
          </p:cNvSpPr>
          <p:nvPr/>
        </p:nvSpPr>
        <p:spPr>
          <a:xfrm>
            <a:off x="1013955" y="7588748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454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6686446"/>
          </a:xfrm>
        </p:spPr>
        <p:txBody>
          <a:bodyPr/>
          <a:lstStyle/>
          <a:p>
            <a:r>
              <a:rPr lang="sv-SE" dirty="0" smtClean="0"/>
              <a:t>Funktionen ”importera antagningar” är ett mer flexibelt sätt att anta flera studenter till ett utbildningstillfälle i ett svep. Funktionen gör det möjligt att anta flera studenter </a:t>
            </a:r>
            <a:r>
              <a:rPr lang="sv-SE" dirty="0" smtClean="0"/>
              <a:t>till </a:t>
            </a:r>
            <a:r>
              <a:rPr lang="sv-SE" dirty="0" smtClean="0"/>
              <a:t>olika utbildningstillfällen, </a:t>
            </a:r>
            <a:r>
              <a:rPr lang="sv-SE" dirty="0" smtClean="0"/>
              <a:t>och antagningen </a:t>
            </a:r>
            <a:r>
              <a:rPr lang="sv-SE" dirty="0" smtClean="0"/>
              <a:t>kan läggas inom olika kurspaketeringar och </a:t>
            </a:r>
            <a:r>
              <a:rPr lang="sv-SE" dirty="0" smtClean="0"/>
              <a:t>inre </a:t>
            </a:r>
            <a:r>
              <a:rPr lang="sv-SE" dirty="0" smtClean="0"/>
              <a:t>kurspaketeringar.</a:t>
            </a:r>
          </a:p>
          <a:p>
            <a:r>
              <a:rPr lang="sv-SE" dirty="0" smtClean="0"/>
              <a:t>Antagningarna görs genom att en rad innehållande information om antagningen förbereds</a:t>
            </a:r>
            <a:r>
              <a:rPr lang="sv-SE" dirty="0"/>
              <a:t>. Raden kan skapas med hjälp av t.ex. </a:t>
            </a:r>
            <a:r>
              <a:rPr lang="sv-SE" dirty="0" smtClean="0"/>
              <a:t>Excel</a:t>
            </a:r>
            <a:r>
              <a:rPr lang="sv-SE" dirty="0"/>
              <a:t> </a:t>
            </a:r>
            <a:r>
              <a:rPr lang="sv-SE" dirty="0" smtClean="0"/>
              <a:t>och </a:t>
            </a:r>
            <a:r>
              <a:rPr lang="sv-SE" dirty="0" smtClean="0"/>
              <a:t>ska innehålla </a:t>
            </a:r>
            <a:r>
              <a:rPr lang="sv-SE" dirty="0" smtClean="0"/>
              <a:t>information om </a:t>
            </a:r>
            <a:r>
              <a:rPr lang="sv-SE" dirty="0" smtClean="0"/>
              <a:t>vilket utbildningstillfälle antagningen ska göras till och </a:t>
            </a:r>
            <a:r>
              <a:rPr lang="sv-SE" dirty="0" smtClean="0"/>
              <a:t>var den ska placeras i studieplanen. </a:t>
            </a:r>
            <a:endParaRPr lang="sv-SE" dirty="0" smtClean="0"/>
          </a:p>
          <a:p>
            <a:endParaRPr lang="sv-SE" dirty="0" smtClean="0"/>
          </a:p>
          <a:p>
            <a:r>
              <a:rPr lang="sv-SE" b="1" dirty="0" smtClean="0"/>
              <a:t>Handhavande: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dirty="0" smtClean="0"/>
              <a:t>Använd Excel för att förbereda antagningen. </a:t>
            </a:r>
            <a:r>
              <a:rPr lang="sv-SE" dirty="0" smtClean="0"/>
              <a:t>Skriv in kolumner för:</a:t>
            </a:r>
            <a:endParaRPr lang="sv-SE" dirty="0" smtClean="0"/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Personnummer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Tillfälleskod </a:t>
            </a:r>
            <a:r>
              <a:rPr lang="sv-SE" dirty="0"/>
              <a:t>för det utbildningstillfället som antagningen skapas </a:t>
            </a:r>
            <a:r>
              <a:rPr lang="sv-SE" dirty="0" smtClean="0"/>
              <a:t>för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K</a:t>
            </a:r>
            <a:r>
              <a:rPr lang="sv-SE" dirty="0" smtClean="0"/>
              <a:t>od </a:t>
            </a:r>
            <a:r>
              <a:rPr lang="sv-SE" dirty="0"/>
              <a:t>för period som antagningen avser </a:t>
            </a:r>
            <a:endParaRPr lang="sv-SE" dirty="0" smtClean="0"/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i="1" dirty="0" smtClean="0"/>
              <a:t>Eventuellt</a:t>
            </a:r>
            <a:r>
              <a:rPr lang="sv-SE" dirty="0" smtClean="0"/>
              <a:t>: kod </a:t>
            </a:r>
            <a:r>
              <a:rPr lang="sv-SE" dirty="0"/>
              <a:t>för yttersta kurspaketering </a:t>
            </a:r>
            <a:r>
              <a:rPr lang="sv-SE" i="1" dirty="0"/>
              <a:t>om</a:t>
            </a:r>
            <a:r>
              <a:rPr lang="sv-SE" dirty="0"/>
              <a:t> antagningen ska läggas inom en sådan. 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i="1" dirty="0" smtClean="0"/>
              <a:t>Eventuellt</a:t>
            </a:r>
            <a:r>
              <a:rPr lang="sv-SE" dirty="0"/>
              <a:t>: kod för</a:t>
            </a:r>
            <a:r>
              <a:rPr lang="sv-SE" dirty="0" smtClean="0"/>
              <a:t> </a:t>
            </a:r>
            <a:r>
              <a:rPr lang="sv-SE" dirty="0"/>
              <a:t>näst yttersta kurspaketering </a:t>
            </a:r>
            <a:r>
              <a:rPr lang="sv-SE" i="1" dirty="0"/>
              <a:t>om</a:t>
            </a:r>
            <a:r>
              <a:rPr lang="sv-SE" dirty="0"/>
              <a:t> antagningen ska läggas inom en sådan. </a:t>
            </a:r>
            <a:endParaRPr lang="sv-SE" dirty="0"/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Fyll i information om studenterna som ska antas i raderna under, se exempel nedan.</a:t>
            </a: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Spara filen i format: CSV.</a:t>
            </a:r>
            <a:r>
              <a:rPr lang="sv-SE" dirty="0"/>
              <a:t> </a:t>
            </a:r>
            <a:r>
              <a:rPr lang="sv-SE" dirty="0" smtClean="0"/>
              <a:t>Stäng ner Excel.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Öppna filen du nyss skapade i t.ex. </a:t>
            </a:r>
            <a:r>
              <a:rPr lang="sv-SE" dirty="0" err="1" smtClean="0"/>
              <a:t>notepad</a:t>
            </a:r>
            <a:r>
              <a:rPr lang="sv-SE" dirty="0" smtClean="0"/>
              <a:t>. Informationen har nu lagts i rader och är separerade med kommatecken. </a:t>
            </a:r>
            <a:r>
              <a:rPr lang="sv-SE" dirty="0" smtClean="0"/>
              <a:t>Kopiera raderna</a:t>
            </a:r>
            <a:r>
              <a:rPr lang="sv-SE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I Ladok: Gå in under: </a:t>
            </a:r>
            <a:r>
              <a:rPr lang="sv-SE" dirty="0" smtClean="0"/>
              <a:t>”Avancerat” </a:t>
            </a:r>
            <a:r>
              <a:rPr lang="sv-SE" dirty="0" smtClean="0"/>
              <a:t>→ </a:t>
            </a:r>
            <a:r>
              <a:rPr lang="sv-SE" dirty="0" smtClean="0"/>
              <a:t>”Antagning</a:t>
            </a:r>
            <a:r>
              <a:rPr lang="sv-SE" dirty="0" smtClean="0"/>
              <a:t>, flera </a:t>
            </a:r>
            <a:r>
              <a:rPr lang="sv-SE" dirty="0" smtClean="0"/>
              <a:t>studenter” </a:t>
            </a:r>
            <a:r>
              <a:rPr lang="sv-SE" dirty="0" smtClean="0"/>
              <a:t>→ fliken ”Importera kursantagningar” eller ”Importera kurspaketeringsantagningar” (Beroende på om antagningen avser kurspaketeringstillfälle eller kurstillfälle)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Klistra in raderna du precis kopierade och klicka på ”Förbered import”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Importera </a:t>
            </a:r>
            <a:r>
              <a:rPr lang="sv-SE" dirty="0" smtClean="0"/>
              <a:t>antagningar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304918" y="9366092"/>
            <a:ext cx="57989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>
                <a:latin typeface="Arial" panose="020B0604020202020204" pitchFamily="34" charset="0"/>
                <a:cs typeface="Arial" panose="020B0604020202020204" pitchFamily="34" charset="0"/>
              </a:rPr>
              <a:t>Ytterligare information om funktionen hittar du i </a:t>
            </a:r>
            <a:r>
              <a:rPr lang="sv-SE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systemdokumentationen</a:t>
            </a:r>
            <a:r>
              <a:rPr lang="sv-SE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v-SE" sz="1000" i="1" dirty="0">
                <a:latin typeface="Arial" panose="020B0604020202020204" pitchFamily="34" charset="0"/>
                <a:cs typeface="Arial" panose="020B0604020202020204" pitchFamily="34" charset="0"/>
              </a:rPr>
              <a:t>Inloggning krävs!</a:t>
            </a: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10"/>
          <a:stretch/>
        </p:blipFill>
        <p:spPr>
          <a:xfrm>
            <a:off x="669565" y="4483890"/>
            <a:ext cx="5518870" cy="12370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88" b="31933"/>
          <a:stretch/>
        </p:blipFill>
        <p:spPr>
          <a:xfrm>
            <a:off x="608078" y="7451535"/>
            <a:ext cx="5442202" cy="1724517"/>
          </a:xfrm>
          <a:prstGeom prst="rect">
            <a:avLst/>
          </a:prstGeom>
        </p:spPr>
      </p:pic>
      <p:sp>
        <p:nvSpPr>
          <p:cNvPr id="21" name="Text Placeholder 6"/>
          <p:cNvSpPr txBox="1">
            <a:spLocks/>
          </p:cNvSpPr>
          <p:nvPr/>
        </p:nvSpPr>
        <p:spPr>
          <a:xfrm>
            <a:off x="5918156" y="4602374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2" name="Text Placeholder 6"/>
          <p:cNvSpPr txBox="1">
            <a:spLocks/>
          </p:cNvSpPr>
          <p:nvPr/>
        </p:nvSpPr>
        <p:spPr>
          <a:xfrm>
            <a:off x="2748378" y="878702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6</a:t>
            </a:r>
            <a:endParaRPr lang="sv-SE" dirty="0"/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4360090" y="4981162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  <a:endParaRPr lang="sv-SE" dirty="0"/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429000" y="7544294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5</a:t>
            </a:r>
          </a:p>
        </p:txBody>
      </p:sp>
      <p:cxnSp>
        <p:nvCxnSpPr>
          <p:cNvPr id="5" name="Straight Arrow Connector 4"/>
          <p:cNvCxnSpPr>
            <a:stCxn id="17" idx="3"/>
          </p:cNvCxnSpPr>
          <p:nvPr/>
        </p:nvCxnSpPr>
        <p:spPr>
          <a:xfrm>
            <a:off x="3699279" y="7666635"/>
            <a:ext cx="367579" cy="122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>
            <a:off x="3204417" y="7666635"/>
            <a:ext cx="224583" cy="137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07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2131353"/>
          </a:xfrm>
        </p:spPr>
        <p:txBody>
          <a:bodyPr/>
          <a:lstStyle/>
          <a:p>
            <a:pPr marL="228600" indent="-228600">
              <a:spcAft>
                <a:spcPts val="300"/>
              </a:spcAft>
              <a:buFont typeface="+mj-lt"/>
              <a:buAutoNum type="arabicPeriod" startAt="6"/>
            </a:pPr>
            <a:r>
              <a:rPr lang="sv-SE" dirty="0" smtClean="0"/>
              <a:t>Nu ser du en sammanställning av de antagningar du förbereder. 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Om allt är ok markeras studenten med en grön bock i kolumnen ”Klar för import”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dirty="0" smtClean="0"/>
              <a:t>Om det finns hinder för importen visas en varningstriangel.  Klicka på varningstriangeln för att se vad hindret består av.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 startAt="7"/>
            </a:pPr>
            <a:r>
              <a:rPr lang="sv-SE" i="1" dirty="0" smtClean="0"/>
              <a:t>Eventuellt</a:t>
            </a:r>
            <a:r>
              <a:rPr lang="sv-SE" dirty="0" smtClean="0"/>
              <a:t>: åtgärda hinder som uppstått:</a:t>
            </a:r>
          </a:p>
          <a:p>
            <a:pPr marL="571500" lvl="1" indent="-228600">
              <a:spcAft>
                <a:spcPts val="300"/>
              </a:spcAft>
              <a:buFont typeface="+mj-lt"/>
              <a:buAutoNum type="arabicPeriod"/>
            </a:pPr>
            <a:r>
              <a:rPr lang="sv-SE" dirty="0" smtClean="0"/>
              <a:t>Klicka på den blå </a:t>
            </a:r>
            <a:r>
              <a:rPr lang="sv-SE" dirty="0" smtClean="0"/>
              <a:t>textraden</a:t>
            </a:r>
          </a:p>
          <a:p>
            <a:pPr marL="571500" lvl="1" indent="-228600">
              <a:spcAft>
                <a:spcPts val="300"/>
              </a:spcAft>
              <a:buFont typeface="+mj-lt"/>
              <a:buAutoNum type="arabicPeriod"/>
            </a:pPr>
            <a:r>
              <a:rPr lang="sv-SE" dirty="0" smtClean="0"/>
              <a:t>Åtgärda </a:t>
            </a:r>
            <a:r>
              <a:rPr lang="sv-SE" dirty="0" smtClean="0"/>
              <a:t>det som skapar hinder mot importen. </a:t>
            </a:r>
          </a:p>
          <a:p>
            <a:pPr marL="571500" lvl="1" indent="-228600">
              <a:buFont typeface="+mj-lt"/>
              <a:buAutoNum type="arabicPeriod"/>
            </a:pPr>
            <a:r>
              <a:rPr lang="sv-SE" dirty="0" smtClean="0"/>
              <a:t>Klicka sedan på pilarna i kolumnen ”ompröva” för att kontrollera att importen kan genomföras.</a:t>
            </a:r>
          </a:p>
          <a:p>
            <a:pPr marL="228600" indent="-228600">
              <a:buFont typeface="+mj-lt"/>
              <a:buAutoNum type="arabicPeriod" startAt="7"/>
            </a:pP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Importera </a:t>
            </a:r>
            <a:r>
              <a:rPr lang="sv-SE" dirty="0" smtClean="0"/>
              <a:t>antagningar </a:t>
            </a:r>
            <a:r>
              <a:rPr lang="sv-SE" b="0" dirty="0" smtClean="0"/>
              <a:t>(forts.)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51" y="2842581"/>
            <a:ext cx="6424847" cy="33373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72" y="7293935"/>
            <a:ext cx="5543903" cy="14434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54"/>
          <a:stretch/>
        </p:blipFill>
        <p:spPr>
          <a:xfrm>
            <a:off x="277341" y="6484433"/>
            <a:ext cx="6409957" cy="464168"/>
          </a:xfrm>
          <a:prstGeom prst="rect">
            <a:avLst/>
          </a:prstGeom>
        </p:spPr>
      </p:pic>
      <p:sp>
        <p:nvSpPr>
          <p:cNvPr id="16" name="Text Placeholder 6"/>
          <p:cNvSpPr txBox="1">
            <a:spLocks/>
          </p:cNvSpPr>
          <p:nvPr/>
        </p:nvSpPr>
        <p:spPr>
          <a:xfrm>
            <a:off x="4731456" y="510610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18" name="Text Placeholder 6"/>
          <p:cNvSpPr txBox="1">
            <a:spLocks/>
          </p:cNvSpPr>
          <p:nvPr/>
        </p:nvSpPr>
        <p:spPr>
          <a:xfrm>
            <a:off x="3212040" y="5794346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19" name="Arc 18"/>
          <p:cNvSpPr/>
          <p:nvPr/>
        </p:nvSpPr>
        <p:spPr>
          <a:xfrm>
            <a:off x="694921" y="3294528"/>
            <a:ext cx="4204130" cy="4854299"/>
          </a:xfrm>
          <a:prstGeom prst="arc">
            <a:avLst>
              <a:gd name="adj1" fmla="val 20993638"/>
              <a:gd name="adj2" fmla="val 3518323"/>
            </a:avLst>
          </a:prstGeom>
          <a:ln>
            <a:solidFill>
              <a:srgbClr val="A6A6A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Arc 19"/>
          <p:cNvSpPr/>
          <p:nvPr/>
        </p:nvSpPr>
        <p:spPr>
          <a:xfrm>
            <a:off x="2152650" y="5448945"/>
            <a:ext cx="1194529" cy="1293357"/>
          </a:xfrm>
          <a:prstGeom prst="arc">
            <a:avLst>
              <a:gd name="adj1" fmla="val 21229021"/>
              <a:gd name="adj2" fmla="val 3777520"/>
            </a:avLst>
          </a:prstGeom>
          <a:ln>
            <a:solidFill>
              <a:srgbClr val="A6A6A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 Placeholder 6"/>
          <p:cNvSpPr txBox="1">
            <a:spLocks/>
          </p:cNvSpPr>
          <p:nvPr/>
        </p:nvSpPr>
        <p:spPr>
          <a:xfrm>
            <a:off x="5001735" y="415351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6</a:t>
            </a:r>
            <a:endParaRPr lang="sv-SE" dirty="0"/>
          </a:p>
        </p:txBody>
      </p:sp>
      <p:cxnSp>
        <p:nvCxnSpPr>
          <p:cNvPr id="5" name="Straight Arrow Connector 4"/>
          <p:cNvCxnSpPr>
            <a:stCxn id="15" idx="3"/>
          </p:cNvCxnSpPr>
          <p:nvPr/>
        </p:nvCxnSpPr>
        <p:spPr>
          <a:xfrm flipV="1">
            <a:off x="5272014" y="4153515"/>
            <a:ext cx="243622" cy="121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5" idx="3"/>
          </p:cNvCxnSpPr>
          <p:nvPr/>
        </p:nvCxnSpPr>
        <p:spPr>
          <a:xfrm>
            <a:off x="5272014" y="4274776"/>
            <a:ext cx="212868" cy="121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65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3554819"/>
          </a:xfrm>
        </p:spPr>
        <p:txBody>
          <a:bodyPr/>
          <a:lstStyle/>
          <a:p>
            <a:pPr marL="228600" indent="-228600">
              <a:buFont typeface="+mj-lt"/>
              <a:buAutoNum type="arabicPeriod" startAt="8"/>
            </a:pPr>
            <a:r>
              <a:rPr lang="sv-SE" dirty="0" smtClean="0"/>
              <a:t>När alla studenter är klara för import: Klicka på Importera.</a:t>
            </a:r>
          </a:p>
          <a:p>
            <a:pPr marL="228600" indent="-228600">
              <a:buFont typeface="+mj-lt"/>
              <a:buAutoNum type="arabicPeriod" startAt="8"/>
            </a:pPr>
            <a:endParaRPr lang="sv-SE" dirty="0"/>
          </a:p>
          <a:p>
            <a:pPr marL="228600" indent="-228600">
              <a:buFont typeface="+mj-lt"/>
              <a:buAutoNum type="arabicPeriod" startAt="8"/>
            </a:pPr>
            <a:endParaRPr lang="sv-SE" dirty="0" smtClean="0"/>
          </a:p>
          <a:p>
            <a:pPr marL="228600" indent="-228600">
              <a:buFont typeface="+mj-lt"/>
              <a:buAutoNum type="arabicPeriod" startAt="8"/>
            </a:pPr>
            <a:endParaRPr lang="sv-SE" dirty="0"/>
          </a:p>
          <a:p>
            <a:pPr marL="228600" indent="-228600">
              <a:buFont typeface="+mj-lt"/>
              <a:buAutoNum type="arabicPeriod" startAt="8"/>
            </a:pPr>
            <a:endParaRPr lang="sv-SE" dirty="0" smtClean="0"/>
          </a:p>
          <a:p>
            <a:pPr marL="228600" indent="-228600">
              <a:buFont typeface="+mj-lt"/>
              <a:buAutoNum type="arabicPeriod" startAt="8"/>
            </a:pPr>
            <a:endParaRPr lang="sv-SE" dirty="0"/>
          </a:p>
          <a:p>
            <a:pPr marL="228600" indent="-228600">
              <a:buFont typeface="+mj-lt"/>
              <a:buAutoNum type="arabicPeriod" startAt="8"/>
            </a:pPr>
            <a:endParaRPr lang="sv-SE" dirty="0" smtClean="0"/>
          </a:p>
          <a:p>
            <a:pPr marL="228600" indent="-228600">
              <a:buFont typeface="+mj-lt"/>
              <a:buAutoNum type="arabicPeriod" startAt="8"/>
            </a:pPr>
            <a:endParaRPr lang="sv-SE" dirty="0"/>
          </a:p>
          <a:p>
            <a:pPr marL="228600" indent="-228600">
              <a:buFont typeface="+mj-lt"/>
              <a:buAutoNum type="arabicPeriod" startAt="8"/>
            </a:pPr>
            <a:endParaRPr lang="sv-SE" dirty="0" smtClean="0"/>
          </a:p>
          <a:p>
            <a:pPr marL="228600" indent="-228600">
              <a:buFont typeface="+mj-lt"/>
              <a:buAutoNum type="arabicPeriod" startAt="8"/>
            </a:pPr>
            <a:endParaRPr lang="sv-SE" dirty="0"/>
          </a:p>
          <a:p>
            <a:r>
              <a:rPr lang="sv-SE" dirty="0" smtClean="0"/>
              <a:t>Importen genomförs och antagningarna läggs in i Ladok.</a:t>
            </a:r>
            <a:r>
              <a:rPr lang="sv-SE" dirty="0"/>
              <a:t> Du ser en sammanställning av resultatet: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Har allt gått bra markeras studenten med </a:t>
            </a:r>
            <a:r>
              <a:rPr lang="sv-SE" dirty="0" smtClean="0"/>
              <a:t>”importerad” </a:t>
            </a:r>
            <a:r>
              <a:rPr lang="sv-SE" dirty="0"/>
              <a:t>i grön text.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Finns hinder mot antagningen markeras studenten med en </a:t>
            </a:r>
            <a:r>
              <a:rPr lang="sv-SE" dirty="0" smtClean="0"/>
              <a:t>röd </a:t>
            </a:r>
            <a:r>
              <a:rPr lang="sv-SE" dirty="0"/>
              <a:t>ruta med information om varför hindret uppstod. 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Importera antagningar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103"/>
          <a:stretch/>
        </p:blipFill>
        <p:spPr>
          <a:xfrm>
            <a:off x="304918" y="1155722"/>
            <a:ext cx="6090959" cy="1731765"/>
          </a:xfrm>
          <a:prstGeom prst="rect">
            <a:avLst/>
          </a:prstGeom>
        </p:spPr>
      </p:pic>
      <p:sp>
        <p:nvSpPr>
          <p:cNvPr id="14" name="Text Placeholder 6"/>
          <p:cNvSpPr txBox="1">
            <a:spLocks/>
          </p:cNvSpPr>
          <p:nvPr/>
        </p:nvSpPr>
        <p:spPr>
          <a:xfrm>
            <a:off x="6260737" y="1757978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0762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4870</TotalTime>
  <Words>661</Words>
  <Application>Microsoft Office PowerPoint</Application>
  <PresentationFormat>A4 Paper (210x297 mm)</PresentationFormat>
  <Paragraphs>132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Antagning, flera studenter (forts.)</vt:lpstr>
      <vt:lpstr>Antagning, flera studenter (forts.)</vt:lpstr>
      <vt:lpstr>Importera antagningar</vt:lpstr>
      <vt:lpstr>Importera antagningar (forts.)</vt:lpstr>
      <vt:lpstr>Importera antagningar (forts.)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Guide_Anta flera till kurs eller kurspaketering</dc:title>
  <dc:creator>Klara Nordström</dc:creator>
  <cp:lastModifiedBy>Klara Nordström</cp:lastModifiedBy>
  <cp:revision>208</cp:revision>
  <dcterms:created xsi:type="dcterms:W3CDTF">2018-06-20T10:52:41Z</dcterms:created>
  <dcterms:modified xsi:type="dcterms:W3CDTF">2019-08-06T10:15:40Z</dcterms:modified>
</cp:coreProperties>
</file>