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
  </p:notesMasterIdLst>
  <p:handoutMasterIdLst>
    <p:handoutMasterId r:id="rId6"/>
  </p:handoutMasterIdLst>
  <p:sldIdLst>
    <p:sldId id="256" r:id="rId2"/>
    <p:sldId id="257" r:id="rId3"/>
    <p:sldId id="258" r:id="rId4"/>
  </p:sldIdLst>
  <p:sldSz cx="6858000" cy="9906000" type="A4"/>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7E139-AAC5-40D8-B8EF-13F2AB4AA005}">
          <p14:sldIdLst>
            <p14:sldId id="256"/>
            <p14:sldId id="257"/>
            <p14:sldId id="258"/>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Nordström" initials="KN" lastIdx="1" clrIdx="0">
    <p:extLst>
      <p:ext uri="{19B8F6BF-5375-455C-9EA6-DF929625EA0E}">
        <p15:presenceInfo xmlns:p15="http://schemas.microsoft.com/office/powerpoint/2012/main" userId="S-1-5-21-4037045010-400650230-750724493-22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F2F2F2"/>
    <a:srgbClr val="5C5C5C"/>
    <a:srgbClr val="920000"/>
    <a:srgbClr val="C1E0AE"/>
    <a:srgbClr val="86C35F"/>
    <a:srgbClr val="BF9754"/>
    <a:srgbClr val="EEFF15"/>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0" autoAdjust="0"/>
    <p:restoredTop sz="94660"/>
  </p:normalViewPr>
  <p:slideViewPr>
    <p:cSldViewPr snapToGrid="0">
      <p:cViewPr varScale="1">
        <p:scale>
          <a:sx n="68" d="100"/>
          <a:sy n="68" d="100"/>
        </p:scale>
        <p:origin x="2568" y="48"/>
      </p:cViewPr>
      <p:guideLst>
        <p:guide orient="horz" pos="3120"/>
        <p:guide pos="2160"/>
      </p:guideLst>
    </p:cSldViewPr>
  </p:slideViewPr>
  <p:notesTextViewPr>
    <p:cViewPr>
      <p:scale>
        <a:sx n="1" d="1"/>
        <a:sy n="1" d="1"/>
      </p:scale>
      <p:origin x="0" y="0"/>
    </p:cViewPr>
  </p:notesTextViewPr>
  <p:notesViewPr>
    <p:cSldViewPr snapToGrid="0">
      <p:cViewPr varScale="1">
        <p:scale>
          <a:sx n="101" d="100"/>
          <a:sy n="101" d="100"/>
        </p:scale>
        <p:origin x="35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2E102-E4AC-401B-B5A6-542E137A5E22}" type="datetimeFigureOut">
              <a:rPr lang="sv-SE" smtClean="0"/>
              <a:t>2022-09-05</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B90B7-C313-46B5-8300-A74AF3E11FE5}" type="slidenum">
              <a:rPr lang="sv-SE" smtClean="0"/>
              <a:t>‹#›</a:t>
            </a:fld>
            <a:endParaRPr lang="sv-SE"/>
          </a:p>
        </p:txBody>
      </p:sp>
    </p:spTree>
    <p:extLst>
      <p:ext uri="{BB962C8B-B14F-4D97-AF65-F5344CB8AC3E}">
        <p14:creationId xmlns:p14="http://schemas.microsoft.com/office/powerpoint/2010/main" val="240866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1B39A-0E09-43A4-96B3-675F6809E503}" type="datetimeFigureOut">
              <a:rPr lang="sv-SE" smtClean="0"/>
              <a:t>2022-09-05</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FD60-D5AB-41B2-96EF-7F8CDDA286E5}" type="slidenum">
              <a:rPr lang="sv-SE" smtClean="0"/>
              <a:t>‹#›</a:t>
            </a:fld>
            <a:endParaRPr lang="sv-SE"/>
          </a:p>
        </p:txBody>
      </p:sp>
    </p:spTree>
    <p:extLst>
      <p:ext uri="{BB962C8B-B14F-4D97-AF65-F5344CB8AC3E}">
        <p14:creationId xmlns:p14="http://schemas.microsoft.com/office/powerpoint/2010/main" val="34287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1</a:t>
            </a:fld>
            <a:endParaRPr lang="sv-SE"/>
          </a:p>
        </p:txBody>
      </p:sp>
    </p:spTree>
    <p:extLst>
      <p:ext uri="{BB962C8B-B14F-4D97-AF65-F5344CB8AC3E}">
        <p14:creationId xmlns:p14="http://schemas.microsoft.com/office/powerpoint/2010/main" val="90555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765089"/>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2" name="Title 1"/>
          <p:cNvSpPr>
            <a:spLocks noGrp="1"/>
          </p:cNvSpPr>
          <p:nvPr>
            <p:ph type="ctrTitle"/>
          </p:nvPr>
        </p:nvSpPr>
        <p:spPr>
          <a:xfrm>
            <a:off x="0" y="1"/>
            <a:ext cx="6858000" cy="503434"/>
          </a:xfrm>
          <a:prstGeom prst="rect">
            <a:avLst/>
          </a:prstGeom>
          <a:solidFill>
            <a:srgbClr val="86C35F"/>
          </a:solidFill>
          <a:ln w="6350">
            <a:solidFill>
              <a:srgbClr val="3E9F00"/>
            </a:solidFill>
          </a:ln>
        </p:spPr>
        <p:txBody>
          <a:bodyPr lIns="144000" tIns="90000" bIns="90000" anchor="ctr"/>
          <a:lstStyle>
            <a:lvl1pPr>
              <a:defRPr lang="en-US" sz="1400" b="1" baseline="0" dirty="0">
                <a:solidFill>
                  <a:schemeClr val="tx1"/>
                </a:solidFill>
                <a:latin typeface="Arial" panose="020B0604020202020204" pitchFamily="34" charset="0"/>
                <a:cs typeface="Arial" panose="020B0604020202020204" pitchFamily="34" charset="0"/>
              </a:defRPr>
            </a:lvl1pPr>
          </a:lstStyle>
          <a:p>
            <a:pPr marL="0" lvl="0"/>
            <a:r>
              <a:rPr lang="en-US" dirty="0"/>
              <a:t>Click to edit Master title style</a:t>
            </a:r>
          </a:p>
        </p:txBody>
      </p:sp>
      <p:sp>
        <p:nvSpPr>
          <p:cNvPr id="13" name="Text Placeholder 33"/>
          <p:cNvSpPr>
            <a:spLocks noGrp="1"/>
          </p:cNvSpPr>
          <p:nvPr>
            <p:ph type="body" sz="quarter" idx="27" hasCustomPrompt="1"/>
          </p:nvPr>
        </p:nvSpPr>
        <p:spPr>
          <a:xfrm>
            <a:off x="7063868" y="857464"/>
            <a:ext cx="592167" cy="349228"/>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a:t> </a:t>
            </a:r>
          </a:p>
        </p:txBody>
      </p:sp>
      <p:sp>
        <p:nvSpPr>
          <p:cNvPr id="14" name="Text Placeholder 35"/>
          <p:cNvSpPr>
            <a:spLocks noGrp="1"/>
          </p:cNvSpPr>
          <p:nvPr>
            <p:ph type="body" sz="quarter" idx="28" hasCustomPrompt="1"/>
          </p:nvPr>
        </p:nvSpPr>
        <p:spPr>
          <a:xfrm>
            <a:off x="7063867" y="415675"/>
            <a:ext cx="592167"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a:t> </a:t>
            </a:r>
            <a:endParaRPr lang="sv-SE" dirty="0"/>
          </a:p>
        </p:txBody>
      </p:sp>
      <p:sp>
        <p:nvSpPr>
          <p:cNvPr id="15" name="Text Placeholder 45"/>
          <p:cNvSpPr>
            <a:spLocks noGrp="1"/>
          </p:cNvSpPr>
          <p:nvPr>
            <p:ph type="body" sz="quarter" idx="34" hasCustomPrompt="1"/>
          </p:nvPr>
        </p:nvSpPr>
        <p:spPr>
          <a:xfrm>
            <a:off x="7385756"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6" name="Text Placeholder 45"/>
          <p:cNvSpPr>
            <a:spLocks noGrp="1"/>
          </p:cNvSpPr>
          <p:nvPr>
            <p:ph type="body" sz="quarter" idx="35" hasCustomPrompt="1"/>
          </p:nvPr>
        </p:nvSpPr>
        <p:spPr>
          <a:xfrm>
            <a:off x="7021055"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7" name="Text Placeholder 7"/>
          <p:cNvSpPr>
            <a:spLocks noGrp="1"/>
          </p:cNvSpPr>
          <p:nvPr>
            <p:ph type="body" sz="quarter" idx="37" hasCustomPrompt="1"/>
          </p:nvPr>
        </p:nvSpPr>
        <p:spPr>
          <a:xfrm>
            <a:off x="7063868" y="1310391"/>
            <a:ext cx="592167"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18" name="Text Placeholder 7"/>
          <p:cNvSpPr>
            <a:spLocks noGrp="1"/>
          </p:cNvSpPr>
          <p:nvPr>
            <p:ph type="body" sz="quarter" idx="38" hasCustomPrompt="1"/>
          </p:nvPr>
        </p:nvSpPr>
        <p:spPr>
          <a:xfrm>
            <a:off x="7063868" y="1762178"/>
            <a:ext cx="592167" cy="351035"/>
          </a:xfrm>
          <a:prstGeom prst="rect">
            <a:avLst/>
          </a:prstGeom>
          <a:no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3" name="Slide Number Placeholder 2"/>
          <p:cNvSpPr>
            <a:spLocks noGrp="1"/>
          </p:cNvSpPr>
          <p:nvPr>
            <p:ph type="sldNum" sz="quarter" idx="40"/>
          </p:nvPr>
        </p:nvSpPr>
        <p:spPr/>
        <p:txBody>
          <a:bodyPr/>
          <a:lstStyle/>
          <a:p>
            <a:fld id="{F3F4DCA2-53CA-48AF-BF1A-13BEFD9BD817}" type="slidenum">
              <a:rPr lang="sv-SE" smtClean="0"/>
              <a:t>‹#›</a:t>
            </a:fld>
            <a:endParaRPr lang="sv-SE"/>
          </a:p>
        </p:txBody>
      </p:sp>
    </p:spTree>
    <p:extLst>
      <p:ext uri="{BB962C8B-B14F-4D97-AF65-F5344CB8AC3E}">
        <p14:creationId xmlns:p14="http://schemas.microsoft.com/office/powerpoint/2010/main" val="368626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Rectangle 11"/>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0" y="1"/>
            <a:ext cx="6858000" cy="9612912"/>
          </a:xfrm>
          <a:prstGeom prst="rect">
            <a:avLst/>
          </a:prstGeom>
          <a:solidFill>
            <a:srgbClr val="86C35F"/>
          </a:solidFill>
          <a:ln w="6350">
            <a:solidFill>
              <a:srgbClr val="3E9F00"/>
            </a:solidFill>
          </a:ln>
        </p:spPr>
        <p:txBody>
          <a:bodyPr lIns="144000" tIns="90000" bIns="3672000" anchor="ctr"/>
          <a:lstStyle>
            <a:lvl1pPr algn="ctr">
              <a:defRPr lang="en-US" sz="1800" b="1" baseline="0" dirty="0">
                <a:solidFill>
                  <a:schemeClr val="bg1"/>
                </a:solidFill>
                <a:latin typeface="Arial" panose="020B0604020202020204" pitchFamily="34" charset="0"/>
                <a:cs typeface="Arial" panose="020B0604020202020204" pitchFamily="34" charset="0"/>
              </a:defRPr>
            </a:lvl1pPr>
          </a:lstStyle>
          <a:p>
            <a:pPr marL="0" lvl="0"/>
            <a:r>
              <a:rPr lang="en-US" dirty="0" err="1"/>
              <a:t>Avsnittsbrytning</a:t>
            </a:r>
            <a:endParaRPr lang="en-US" dirty="0"/>
          </a:p>
        </p:txBody>
      </p:sp>
      <p:sp>
        <p:nvSpPr>
          <p:cNvPr id="3" name="Slide Number Placeholder 2"/>
          <p:cNvSpPr>
            <a:spLocks noGrp="1"/>
          </p:cNvSpPr>
          <p:nvPr>
            <p:ph type="sldNum" sz="quarter" idx="10"/>
          </p:nvPr>
        </p:nvSpPr>
        <p:spPr/>
        <p:txBody>
          <a:bodyPr/>
          <a:lstStyle/>
          <a:p>
            <a:fld id="{F3F4DCA2-53CA-48AF-BF1A-13BEFD9BD817}" type="slidenum">
              <a:rPr lang="sv-SE" smtClean="0"/>
              <a:pPr/>
              <a:t>‹#›</a:t>
            </a:fld>
            <a:endParaRPr lang="sv-SE"/>
          </a:p>
        </p:txBody>
      </p:sp>
    </p:spTree>
    <p:extLst>
      <p:ext uri="{BB962C8B-B14F-4D97-AF65-F5344CB8AC3E}">
        <p14:creationId xmlns:p14="http://schemas.microsoft.com/office/powerpoint/2010/main" val="13490388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5134197" y="9611834"/>
            <a:ext cx="1543050" cy="336698"/>
          </a:xfrm>
          <a:prstGeom prst="rect">
            <a:avLst/>
          </a:prstGeom>
        </p:spPr>
        <p:txBody>
          <a:bodyPr vert="horz" lIns="91440" tIns="45720" rIns="91440" bIns="45720" rtlCol="0" anchor="ctr"/>
          <a:lstStyle>
            <a:lvl1pPr algn="r">
              <a:defRPr sz="1200">
                <a:solidFill>
                  <a:schemeClr val="bg1"/>
                </a:solidFill>
              </a:defRPr>
            </a:lvl1pPr>
          </a:lstStyle>
          <a:p>
            <a:fld id="{F3F4DCA2-53CA-48AF-BF1A-13BEFD9BD817}" type="slidenum">
              <a:rPr lang="sv-SE" smtClean="0"/>
              <a:pPr/>
              <a:t>‹#›</a:t>
            </a:fld>
            <a:endParaRPr lang="sv-SE"/>
          </a:p>
        </p:txBody>
      </p:sp>
    </p:spTree>
    <p:extLst>
      <p:ext uri="{BB962C8B-B14F-4D97-AF65-F5344CB8AC3E}">
        <p14:creationId xmlns:p14="http://schemas.microsoft.com/office/powerpoint/2010/main" val="2710839040"/>
      </p:ext>
    </p:extLst>
  </p:cSld>
  <p:clrMap bg1="lt1" tx1="dk1" bg2="lt2" tx2="dk2" accent1="accent1" accent2="accent2" accent3="accent3" accent4="accent4" accent5="accent5" accent6="accent6" hlink="hlink" folHlink="folHlink"/>
  <p:sldLayoutIdLst>
    <p:sldLayoutId id="2147483661" r:id="rId1"/>
    <p:sldLayoutId id="2147483663"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image" Target="../media/image2.png"/><Relationship Id="rId4" Type="http://schemas.openxmlformats.org/officeDocument/2006/relationships/hyperlink" Target="https://ladok.se/wp-content/uploads/2020/03/Guide_Ladok_Administreraresultat-Prepare-to-change-certified-result.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r="18768"/>
          <a:stretch/>
        </p:blipFill>
        <p:spPr>
          <a:xfrm>
            <a:off x="-2514" y="5436546"/>
            <a:ext cx="6845643" cy="3490022"/>
          </a:xfrm>
          <a:prstGeom prst="rect">
            <a:avLst/>
          </a:prstGeom>
        </p:spPr>
      </p:pic>
      <p:sp>
        <p:nvSpPr>
          <p:cNvPr id="15" name="Rectangle 14"/>
          <p:cNvSpPr/>
          <p:nvPr/>
        </p:nvSpPr>
        <p:spPr>
          <a:xfrm>
            <a:off x="446866" y="1791218"/>
            <a:ext cx="5976854" cy="2236166"/>
          </a:xfrm>
          <a:prstGeom prst="rect">
            <a:avLst/>
          </a:prstGeom>
          <a:solidFill>
            <a:schemeClr val="bg1">
              <a:lumMod val="95000"/>
            </a:schemeClr>
          </a:solidFill>
          <a:ln w="6350">
            <a:solidFill>
              <a:schemeClr val="bg1">
                <a:lumMod val="75000"/>
              </a:schemeClr>
            </a:solidFill>
          </a:ln>
        </p:spPr>
        <p:txBody>
          <a:bodyPr lIns="144000" tIns="90000" bIns="9000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300"/>
              </a:spcAft>
            </a:pPr>
            <a:r>
              <a:rPr lang="en-US" sz="1100" b="1" dirty="0">
                <a:latin typeface="Arial" panose="020B0604020202020204" pitchFamily="34" charset="0"/>
                <a:cs typeface="Arial" panose="020B0604020202020204" pitchFamily="34" charset="0"/>
              </a:rPr>
              <a:t>Remove a certified result</a:t>
            </a:r>
          </a:p>
          <a:p>
            <a:pPr marL="171450" indent="-171450">
              <a:spcAft>
                <a:spcPts val="300"/>
              </a:spcAft>
              <a:buFont typeface="Arial" panose="020B0604020202020204" pitchFamily="34" charset="0"/>
              <a:buChar char="•"/>
            </a:pPr>
            <a:r>
              <a:rPr lang="en-US" sz="1100" dirty="0">
                <a:latin typeface="Arial" panose="020B0604020202020204" pitchFamily="34" charset="0"/>
                <a:cs typeface="Arial" panose="020B0604020202020204" pitchFamily="34" charset="0"/>
              </a:rPr>
              <a:t>Only the examiner who certifies on the course can remove certified results.</a:t>
            </a:r>
          </a:p>
          <a:p>
            <a:pPr marL="171450" indent="-171450">
              <a:spcAft>
                <a:spcPts val="300"/>
              </a:spcAft>
              <a:buFont typeface="Arial" panose="020B0604020202020204" pitchFamily="34" charset="0"/>
              <a:buChar char="•"/>
            </a:pPr>
            <a:r>
              <a:rPr lang="en-US" sz="1100" dirty="0">
                <a:latin typeface="Arial" panose="020B0604020202020204" pitchFamily="34" charset="0"/>
                <a:cs typeface="Arial" panose="020B0604020202020204" pitchFamily="34" charset="0"/>
              </a:rPr>
              <a:t>Keep in mind that a certified result is an official decision, there are regulations regarding how you may change certified results. Check with your university if you are unsure.</a:t>
            </a:r>
          </a:p>
          <a:p>
            <a:pPr marL="171450" indent="-171450">
              <a:spcAft>
                <a:spcPts val="300"/>
              </a:spcAft>
              <a:buFont typeface="Arial" panose="020B0604020202020204" pitchFamily="34" charset="0"/>
              <a:buChar char="•"/>
            </a:pPr>
            <a:r>
              <a:rPr lang="en-US" sz="1100" dirty="0">
                <a:latin typeface="Arial" panose="020B0604020202020204" pitchFamily="34" charset="0"/>
                <a:cs typeface="Arial" panose="020B0604020202020204" pitchFamily="34" charset="0"/>
              </a:rPr>
              <a:t>When results are removed, any results annotations (e.g. examination points) are deleted. Make sure to note these on the side if you want to save them.</a:t>
            </a:r>
          </a:p>
          <a:p>
            <a:pPr>
              <a:spcAft>
                <a:spcPts val="300"/>
              </a:spcAft>
            </a:pPr>
            <a:br>
              <a:rPr lang="en-US" sz="1100" b="1" dirty="0">
                <a:latin typeface="Arial" panose="020B0604020202020204" pitchFamily="34" charset="0"/>
                <a:cs typeface="Arial" panose="020B0604020202020204" pitchFamily="34" charset="0"/>
              </a:rPr>
            </a:br>
            <a:r>
              <a:rPr lang="en-US" sz="1100" b="1" dirty="0">
                <a:latin typeface="Arial" panose="020B0604020202020204" pitchFamily="34" charset="0"/>
                <a:cs typeface="Arial" panose="020B0604020202020204" pitchFamily="34" charset="0"/>
              </a:rPr>
              <a:t>Change results</a:t>
            </a:r>
          </a:p>
          <a:p>
            <a:pPr>
              <a:spcAft>
                <a:spcPts val="300"/>
              </a:spcAft>
            </a:pPr>
            <a:r>
              <a:rPr lang="en-US" sz="1100" dirty="0">
                <a:latin typeface="Arial" panose="020B0604020202020204" pitchFamily="34" charset="0"/>
                <a:cs typeface="Arial" panose="020B0604020202020204" pitchFamily="34" charset="0"/>
              </a:rPr>
              <a:t>If a result needs to be changed, it can be done without removing the incorrect result first. The result first needs to be prepared for change and then needs to be certified by the examiner on the course</a:t>
            </a:r>
            <a:r>
              <a:rPr lang="sv-SE" sz="1100"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See</a:t>
            </a:r>
            <a:r>
              <a:rPr lang="sv-SE" sz="1100"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hlinkClick r:id="rId4"/>
              </a:rPr>
              <a:t>instructions</a:t>
            </a:r>
            <a:r>
              <a:rPr lang="sv-SE" sz="1100" dirty="0">
                <a:latin typeface="Arial" panose="020B0604020202020204" pitchFamily="34" charset="0"/>
                <a:cs typeface="Arial" panose="020B0604020202020204" pitchFamily="34" charset="0"/>
                <a:hlinkClick r:id="rId4"/>
              </a:rPr>
              <a:t> at ladok.se</a:t>
            </a:r>
            <a:r>
              <a:rPr lang="sv-SE" sz="1100" dirty="0">
                <a:latin typeface="Arial" panose="020B0604020202020204" pitchFamily="34" charset="0"/>
                <a:cs typeface="Arial" panose="020B0604020202020204" pitchFamily="34" charset="0"/>
              </a:rPr>
              <a:t>.</a:t>
            </a:r>
          </a:p>
        </p:txBody>
      </p:sp>
      <p:sp>
        <p:nvSpPr>
          <p:cNvPr id="19" name="Oval 18"/>
          <p:cNvSpPr/>
          <p:nvPr/>
        </p:nvSpPr>
        <p:spPr>
          <a:xfrm>
            <a:off x="353931" y="1705879"/>
            <a:ext cx="200106" cy="200106"/>
          </a:xfrm>
          <a:prstGeom prst="ellipse">
            <a:avLst/>
          </a:prstGeom>
          <a:solidFill>
            <a:srgbClr val="C00000"/>
          </a:solidFill>
          <a:ln>
            <a:solidFill>
              <a:srgbClr val="92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400" b="1" dirty="0"/>
              <a:t>i</a:t>
            </a:r>
          </a:p>
        </p:txBody>
      </p:sp>
      <p:sp>
        <p:nvSpPr>
          <p:cNvPr id="30" name="Text Placeholder 10"/>
          <p:cNvSpPr txBox="1">
            <a:spLocks/>
          </p:cNvSpPr>
          <p:nvPr/>
        </p:nvSpPr>
        <p:spPr>
          <a:xfrm>
            <a:off x="0" y="0"/>
            <a:ext cx="6858000" cy="2137678"/>
          </a:xfrm>
          <a:prstGeom prst="rect">
            <a:avLst/>
          </a:prstGeom>
          <a:noFill/>
          <a:ln w="6350">
            <a:no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gn="ctr"/>
            <a:r>
              <a:rPr lang="en-GB" sz="2400" dirty="0">
                <a:solidFill>
                  <a:schemeClr val="tx1"/>
                </a:solidFill>
              </a:rPr>
              <a:t>Remove certified results</a:t>
            </a:r>
          </a:p>
        </p:txBody>
      </p:sp>
      <p:sp>
        <p:nvSpPr>
          <p:cNvPr id="16" name="Text Placeholder 10"/>
          <p:cNvSpPr txBox="1">
            <a:spLocks/>
          </p:cNvSpPr>
          <p:nvPr/>
        </p:nvSpPr>
        <p:spPr>
          <a:xfrm>
            <a:off x="-2514" y="9391843"/>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en-GB" sz="1100" b="0" dirty="0"/>
              <a:t>Last updated: 2022-09-12</a:t>
            </a:r>
            <a:br>
              <a:rPr lang="en-GB" sz="1100" b="0" dirty="0"/>
            </a:br>
            <a:r>
              <a:rPr lang="en-GB" sz="1100" b="0" dirty="0"/>
              <a:t>Version of Ladok at the latest update: 2.0.0</a:t>
            </a:r>
          </a:p>
        </p:txBody>
      </p:sp>
      <p:pic>
        <p:nvPicPr>
          <p:cNvPr id="27" name="Picture 26"/>
          <p:cNvPicPr>
            <a:picLocks noChangeAspect="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488496"/>
            <a:ext cx="1062037" cy="340500"/>
          </a:xfrm>
          <a:prstGeom prst="rect">
            <a:avLst/>
          </a:prstGeom>
        </p:spPr>
      </p:pic>
      <p:pic>
        <p:nvPicPr>
          <p:cNvPr id="31" name="Picture 30"/>
          <p:cNvPicPr>
            <a:picLocks noChangeAspect="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488496"/>
            <a:ext cx="1062037" cy="340500"/>
          </a:xfrm>
          <a:prstGeom prst="rect">
            <a:avLst/>
          </a:prstGeom>
        </p:spPr>
      </p:pic>
      <p:sp>
        <p:nvSpPr>
          <p:cNvPr id="33" name="Text Placeholder 13"/>
          <p:cNvSpPr>
            <a:spLocks noGrp="1"/>
          </p:cNvSpPr>
          <p:nvPr>
            <p:ph type="body" sz="quarter" idx="39"/>
          </p:nvPr>
        </p:nvSpPr>
        <p:spPr>
          <a:xfrm>
            <a:off x="304918" y="4424050"/>
            <a:ext cx="5798999" cy="935810"/>
          </a:xfrm>
          <a:noFill/>
          <a:ln>
            <a:noFill/>
          </a:ln>
        </p:spPr>
        <p:txBody>
          <a:bodyPr wrap="square" lIns="144000" tIns="90000" bIns="90000">
            <a:spAutoFit/>
          </a:bodyPr>
          <a:lstStyle/>
          <a:p>
            <a:r>
              <a:rPr lang="en-GB" dirty="0"/>
              <a:t>In case someone has prepared for you to remove the results, you will receive an e-mail from Ladok. Log in to Ladok and look in the tab “Certify” on the home page – there will have a link to the results prepared for removal there. </a:t>
            </a:r>
          </a:p>
          <a:p>
            <a:r>
              <a:rPr lang="en-GB" dirty="0"/>
              <a:t>Click on the link, then follow the instructions from </a:t>
            </a:r>
            <a:r>
              <a:rPr lang="en-GB" dirty="0">
                <a:hlinkClick r:id="rId6" action="ppaction://hlinksldjump"/>
              </a:rPr>
              <a:t>step 5 on page 3</a:t>
            </a:r>
            <a:r>
              <a:rPr lang="en-GB" dirty="0"/>
              <a:t>.</a:t>
            </a:r>
          </a:p>
        </p:txBody>
      </p:sp>
      <p:sp>
        <p:nvSpPr>
          <p:cNvPr id="36" name="Rectangle 35"/>
          <p:cNvSpPr/>
          <p:nvPr/>
        </p:nvSpPr>
        <p:spPr>
          <a:xfrm>
            <a:off x="-1" y="5437404"/>
            <a:ext cx="6879771" cy="3002221"/>
          </a:xfrm>
          <a:prstGeom prst="rect">
            <a:avLst/>
          </a:prstGeom>
          <a:solidFill>
            <a:srgbClr val="FFFFFF">
              <a:alpha val="4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7" name="Rectangle 36"/>
          <p:cNvSpPr/>
          <p:nvPr/>
        </p:nvSpPr>
        <p:spPr>
          <a:xfrm>
            <a:off x="2945852" y="8647024"/>
            <a:ext cx="1714500" cy="2350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35" name="Straight Arrow Connector 34"/>
          <p:cNvCxnSpPr/>
          <p:nvPr/>
        </p:nvCxnSpPr>
        <p:spPr>
          <a:xfrm>
            <a:off x="1257300" y="5250779"/>
            <a:ext cx="60960" cy="32421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5081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65BB6397-A9D9-47DC-BEDE-03400D8E890D}"/>
              </a:ext>
            </a:extLst>
          </p:cNvPr>
          <p:cNvPicPr>
            <a:picLocks noChangeAspect="1"/>
          </p:cNvPicPr>
          <p:nvPr/>
        </p:nvPicPr>
        <p:blipFill>
          <a:blip r:embed="rId2"/>
          <a:stretch>
            <a:fillRect/>
          </a:stretch>
        </p:blipFill>
        <p:spPr>
          <a:xfrm>
            <a:off x="0" y="5144828"/>
            <a:ext cx="6858000" cy="2938064"/>
          </a:xfrm>
          <a:prstGeom prst="rect">
            <a:avLst/>
          </a:prstGeom>
        </p:spPr>
      </p:pic>
      <p:pic>
        <p:nvPicPr>
          <p:cNvPr id="8" name="Bildobjekt 7">
            <a:extLst>
              <a:ext uri="{FF2B5EF4-FFF2-40B4-BE49-F238E27FC236}">
                <a16:creationId xmlns:a16="http://schemas.microsoft.com/office/drawing/2014/main" id="{A8EE9267-1F30-4E4C-97D9-DB734AAD7FDB}"/>
              </a:ext>
            </a:extLst>
          </p:cNvPr>
          <p:cNvPicPr>
            <a:picLocks noChangeAspect="1"/>
          </p:cNvPicPr>
          <p:nvPr/>
        </p:nvPicPr>
        <p:blipFill rotWithShape="1">
          <a:blip r:embed="rId3"/>
          <a:srcRect r="8160" b="8160"/>
          <a:stretch/>
        </p:blipFill>
        <p:spPr>
          <a:xfrm>
            <a:off x="0" y="1862101"/>
            <a:ext cx="6858000" cy="2305406"/>
          </a:xfrm>
          <a:prstGeom prst="rect">
            <a:avLst/>
          </a:prstGeom>
        </p:spPr>
      </p:pic>
      <p:sp>
        <p:nvSpPr>
          <p:cNvPr id="17" name="Text Placeholder 13"/>
          <p:cNvSpPr>
            <a:spLocks noGrp="1"/>
          </p:cNvSpPr>
          <p:nvPr>
            <p:ph type="body" sz="quarter" idx="39"/>
          </p:nvPr>
        </p:nvSpPr>
        <p:spPr>
          <a:xfrm>
            <a:off x="304918" y="765089"/>
            <a:ext cx="5798999" cy="4305964"/>
          </a:xfrm>
          <a:noFill/>
          <a:ln>
            <a:noFill/>
          </a:ln>
        </p:spPr>
        <p:txBody>
          <a:bodyPr wrap="square" lIns="144000" tIns="90000" bIns="90000">
            <a:spAutoFit/>
          </a:bodyPr>
          <a:lstStyle/>
          <a:p>
            <a:r>
              <a:rPr lang="en-GB" dirty="0"/>
              <a:t>You can remove certified results, even if they have not been prepared for removal. Follow the instructions below:</a:t>
            </a:r>
          </a:p>
          <a:p>
            <a:pPr marL="228600" indent="-228600">
              <a:buFont typeface="+mj-lt"/>
              <a:buAutoNum type="arabicPeriod"/>
            </a:pPr>
            <a:r>
              <a:rPr lang="en-GB" b="1" dirty="0"/>
              <a:t>Search for the course instance </a:t>
            </a:r>
            <a:r>
              <a:rPr lang="en-GB" dirty="0"/>
              <a:t>you’re going to remove results from. For example by searching on the course code and then selecting the instance that was given during  the semester.</a:t>
            </a:r>
            <a:endParaRPr lang="en-GB" b="1" dirty="0"/>
          </a:p>
          <a:p>
            <a:pPr marL="228600" indent="-228600">
              <a:buFont typeface="+mj-lt"/>
              <a:buAutoNum type="arabicPeriod"/>
            </a:pPr>
            <a:endParaRPr lang="en-GB" b="1" dirty="0"/>
          </a:p>
          <a:p>
            <a:pPr marL="228600" indent="-228600">
              <a:buFont typeface="+mj-lt"/>
              <a:buAutoNum type="arabicPeriod"/>
            </a:pPr>
            <a:endParaRPr lang="en-GB" b="1" dirty="0"/>
          </a:p>
          <a:p>
            <a:pPr marL="228600" indent="-228600">
              <a:buFont typeface="+mj-lt"/>
              <a:buAutoNum type="arabicPeriod"/>
            </a:pPr>
            <a:endParaRPr lang="en-GB" b="1" dirty="0"/>
          </a:p>
          <a:p>
            <a:pPr marL="228600" indent="-228600">
              <a:buFont typeface="+mj-lt"/>
              <a:buAutoNum type="arabicPeriod"/>
            </a:pPr>
            <a:endParaRPr lang="en-GB" b="1" dirty="0"/>
          </a:p>
          <a:p>
            <a:pPr marL="228600" indent="-228600">
              <a:buFont typeface="+mj-lt"/>
              <a:buAutoNum type="arabicPeriod"/>
            </a:pPr>
            <a:endParaRPr lang="en-GB" b="1" dirty="0"/>
          </a:p>
          <a:p>
            <a:pPr marL="228600" indent="-228600">
              <a:buFont typeface="+mj-lt"/>
              <a:buAutoNum type="arabicPeriod"/>
            </a:pPr>
            <a:endParaRPr lang="en-GB" b="1" dirty="0"/>
          </a:p>
          <a:p>
            <a:pPr marL="228600" indent="-228600">
              <a:buFont typeface="+mj-lt"/>
              <a:buAutoNum type="arabicPeriod"/>
            </a:pPr>
            <a:endParaRPr lang="en-GB" b="1" dirty="0"/>
          </a:p>
          <a:p>
            <a:pPr marL="228600" indent="-228600">
              <a:buFont typeface="+mj-lt"/>
              <a:buAutoNum type="arabicPeriod"/>
            </a:pPr>
            <a:endParaRPr lang="en-GB" b="1" dirty="0"/>
          </a:p>
          <a:p>
            <a:pPr marL="228600" indent="-228600">
              <a:buFont typeface="+mj-lt"/>
              <a:buAutoNum type="arabicPeriod"/>
            </a:pPr>
            <a:endParaRPr lang="en-GB" b="1" dirty="0"/>
          </a:p>
          <a:p>
            <a:pPr marL="228600" indent="-228600">
              <a:buFont typeface="+mj-lt"/>
              <a:buAutoNum type="arabicPeriod"/>
            </a:pPr>
            <a:endParaRPr lang="en-GB" b="1" dirty="0"/>
          </a:p>
          <a:p>
            <a:pPr marL="228600" indent="-228600">
              <a:buFont typeface="+mj-lt"/>
              <a:buAutoNum type="arabicPeriod"/>
            </a:pPr>
            <a:endParaRPr lang="en-GB" b="1" dirty="0"/>
          </a:p>
          <a:p>
            <a:pPr marL="228600" indent="-228600">
              <a:buFont typeface="+mj-lt"/>
              <a:buAutoNum type="arabicPeriod"/>
            </a:pPr>
            <a:r>
              <a:rPr lang="en-GB" dirty="0"/>
              <a:t>Select the tab </a:t>
            </a:r>
            <a:r>
              <a:rPr lang="en-GB" b="1" dirty="0"/>
              <a:t>Certify</a:t>
            </a:r>
            <a:endParaRPr lang="en-GB" dirty="0"/>
          </a:p>
          <a:p>
            <a:pPr marL="228600" indent="-228600">
              <a:buFont typeface="+mj-lt"/>
              <a:buAutoNum type="arabicPeriod"/>
            </a:pPr>
            <a:r>
              <a:rPr lang="en-GB" dirty="0"/>
              <a:t>Click on the part of the course you’re going to remove results from</a:t>
            </a:r>
          </a:p>
        </p:txBody>
      </p:sp>
      <p:sp>
        <p:nvSpPr>
          <p:cNvPr id="4" name="Title 3"/>
          <p:cNvSpPr>
            <a:spLocks noGrp="1"/>
          </p:cNvSpPr>
          <p:nvPr>
            <p:ph type="ctrTitle"/>
          </p:nvPr>
        </p:nvSpPr>
        <p:spPr/>
        <p:txBody>
          <a:bodyPr/>
          <a:lstStyle/>
          <a:p>
            <a:r>
              <a:rPr lang="en-GB" dirty="0"/>
              <a:t>Remove certified results</a:t>
            </a:r>
          </a:p>
        </p:txBody>
      </p:sp>
      <p:sp>
        <p:nvSpPr>
          <p:cNvPr id="29" name="Rectangle 28"/>
          <p:cNvSpPr/>
          <p:nvPr/>
        </p:nvSpPr>
        <p:spPr>
          <a:xfrm>
            <a:off x="140457" y="6809820"/>
            <a:ext cx="2355607" cy="520878"/>
          </a:xfrm>
          <a:prstGeom prst="rect">
            <a:avLst/>
          </a:prstGeom>
          <a:noFill/>
          <a:ln w="19050">
            <a:solidFill>
              <a:srgbClr val="C8480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3" name="Text Placeholder 7"/>
          <p:cNvSpPr txBox="1">
            <a:spLocks/>
          </p:cNvSpPr>
          <p:nvPr/>
        </p:nvSpPr>
        <p:spPr>
          <a:xfrm>
            <a:off x="2355443" y="6903678"/>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3</a:t>
            </a:r>
          </a:p>
        </p:txBody>
      </p:sp>
      <p:sp>
        <p:nvSpPr>
          <p:cNvPr id="34" name="Text Placeholder 7"/>
          <p:cNvSpPr txBox="1">
            <a:spLocks/>
          </p:cNvSpPr>
          <p:nvPr/>
        </p:nvSpPr>
        <p:spPr>
          <a:xfrm>
            <a:off x="1775197" y="5468740"/>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24" name="Text Placeholder 53"/>
          <p:cNvSpPr txBox="1">
            <a:spLocks/>
          </p:cNvSpPr>
          <p:nvPr/>
        </p:nvSpPr>
        <p:spPr>
          <a:xfrm>
            <a:off x="1130747" y="2555484"/>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cxnSp>
        <p:nvCxnSpPr>
          <p:cNvPr id="7" name="Straight Arrow Connector 6"/>
          <p:cNvCxnSpPr>
            <a:cxnSpLocks/>
            <a:stCxn id="24" idx="2"/>
          </p:cNvCxnSpPr>
          <p:nvPr/>
        </p:nvCxnSpPr>
        <p:spPr>
          <a:xfrm flipH="1">
            <a:off x="1130747" y="2798005"/>
            <a:ext cx="135140" cy="6728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Slide Number Placeholder 2">
            <a:extLst>
              <a:ext uri="{FF2B5EF4-FFF2-40B4-BE49-F238E27FC236}">
                <a16:creationId xmlns:a16="http://schemas.microsoft.com/office/drawing/2014/main" id="{87203657-F8DE-4BAB-AEB8-FD101F7E3177}"/>
              </a:ext>
            </a:extLst>
          </p:cNvPr>
          <p:cNvSpPr>
            <a:spLocks noGrp="1"/>
          </p:cNvSpPr>
          <p:nvPr>
            <p:ph type="sldNum" sz="quarter" idx="40"/>
          </p:nvPr>
        </p:nvSpPr>
        <p:spPr>
          <a:xfrm>
            <a:off x="5134197" y="9611834"/>
            <a:ext cx="1543050" cy="336698"/>
          </a:xfrm>
        </p:spPr>
        <p:txBody>
          <a:bodyPr/>
          <a:lstStyle/>
          <a:p>
            <a:fld id="{F3F4DCA2-53CA-48AF-BF1A-13BEFD9BD817}" type="slidenum">
              <a:rPr lang="sv-SE" smtClean="0"/>
              <a:pPr/>
              <a:t>2</a:t>
            </a:fld>
            <a:endParaRPr lang="sv-SE"/>
          </a:p>
        </p:txBody>
      </p:sp>
    </p:spTree>
    <p:extLst>
      <p:ext uri="{BB962C8B-B14F-4D97-AF65-F5344CB8AC3E}">
        <p14:creationId xmlns:p14="http://schemas.microsoft.com/office/powerpoint/2010/main" val="2437870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0F06A2E1-9F72-4EE8-9AF1-66615AF15449}"/>
              </a:ext>
            </a:extLst>
          </p:cNvPr>
          <p:cNvPicPr>
            <a:picLocks noChangeAspect="1"/>
          </p:cNvPicPr>
          <p:nvPr/>
        </p:nvPicPr>
        <p:blipFill rotWithShape="1">
          <a:blip r:embed="rId2"/>
          <a:srcRect r="6448" b="6448"/>
          <a:stretch/>
        </p:blipFill>
        <p:spPr>
          <a:xfrm>
            <a:off x="0" y="2593905"/>
            <a:ext cx="6858000" cy="3255961"/>
          </a:xfrm>
          <a:prstGeom prst="rect">
            <a:avLst/>
          </a:prstGeom>
        </p:spPr>
      </p:pic>
      <p:sp>
        <p:nvSpPr>
          <p:cNvPr id="11" name="Text Placeholder 10"/>
          <p:cNvSpPr>
            <a:spLocks noGrp="1"/>
          </p:cNvSpPr>
          <p:nvPr>
            <p:ph type="body" sz="quarter" idx="39"/>
          </p:nvPr>
        </p:nvSpPr>
        <p:spPr>
          <a:xfrm>
            <a:off x="304918" y="765089"/>
            <a:ext cx="5798999" cy="1585049"/>
          </a:xfrm>
        </p:spPr>
        <p:txBody>
          <a:bodyPr/>
          <a:lstStyle/>
          <a:p>
            <a:pPr marL="228600" indent="-228600">
              <a:buFont typeface="+mj-lt"/>
              <a:buAutoNum type="arabicPeriod" startAt="4"/>
            </a:pPr>
            <a:r>
              <a:rPr lang="en-US" dirty="0"/>
              <a:t>Filter the certified results in the box “Show students with results status“</a:t>
            </a:r>
          </a:p>
          <a:p>
            <a:pPr marL="228600" indent="-228600">
              <a:buFont typeface="+mj-lt"/>
              <a:buAutoNum type="arabicPeriod" startAt="4"/>
            </a:pPr>
            <a:r>
              <a:rPr lang="en-US" b="1" dirty="0"/>
              <a:t>Select the students </a:t>
            </a:r>
            <a:r>
              <a:rPr lang="en-US" dirty="0"/>
              <a:t>whose results you want to remove and click on “</a:t>
            </a:r>
            <a:r>
              <a:rPr lang="en-US" b="1" dirty="0"/>
              <a:t>Remove certified results</a:t>
            </a:r>
            <a:r>
              <a:rPr lang="en-US" dirty="0"/>
              <a:t>"</a:t>
            </a:r>
          </a:p>
          <a:p>
            <a:pPr marL="228600" indent="-228600">
              <a:buFont typeface="+mj-lt"/>
              <a:buAutoNum type="arabicPeriod" startAt="4"/>
            </a:pPr>
            <a:r>
              <a:rPr lang="en-US" b="1" dirty="0"/>
              <a:t>Confirm</a:t>
            </a:r>
            <a:r>
              <a:rPr lang="en-US" dirty="0"/>
              <a:t> in the dialog that opens. </a:t>
            </a:r>
            <a:br>
              <a:rPr lang="en-US" dirty="0"/>
            </a:br>
            <a:r>
              <a:rPr lang="en-US" i="1" dirty="0"/>
              <a:t>The student does not see any comment that you may write in the dialogue box.</a:t>
            </a:r>
          </a:p>
          <a:p>
            <a:pPr marL="228600" indent="-228600">
              <a:buFont typeface="+mj-lt"/>
              <a:buAutoNum type="arabicPeriod" startAt="4"/>
            </a:pPr>
            <a:r>
              <a:rPr lang="en-US" dirty="0"/>
              <a:t>Ladok may request that you log in again</a:t>
            </a:r>
          </a:p>
          <a:p>
            <a:r>
              <a:rPr lang="en-US" dirty="0"/>
              <a:t>The certified results have now been removed.</a:t>
            </a:r>
            <a:endParaRPr lang="sv-SE" b="1" dirty="0"/>
          </a:p>
        </p:txBody>
      </p:sp>
      <p:sp>
        <p:nvSpPr>
          <p:cNvPr id="4" name="Title 3"/>
          <p:cNvSpPr>
            <a:spLocks noGrp="1"/>
          </p:cNvSpPr>
          <p:nvPr>
            <p:ph type="ctrTitle"/>
          </p:nvPr>
        </p:nvSpPr>
        <p:spPr/>
        <p:txBody>
          <a:bodyPr/>
          <a:lstStyle/>
          <a:p>
            <a:r>
              <a:rPr lang="en-GB" dirty="0"/>
              <a:t>Remove certified results </a:t>
            </a:r>
            <a:r>
              <a:rPr lang="sv-SE" b="0" dirty="0"/>
              <a:t>(</a:t>
            </a:r>
            <a:r>
              <a:rPr lang="sv-SE" b="0" dirty="0" err="1"/>
              <a:t>cont</a:t>
            </a:r>
            <a:r>
              <a:rPr lang="sv-SE" b="0" dirty="0"/>
              <a:t>.)</a:t>
            </a:r>
            <a:endParaRPr lang="sv-SE" dirty="0"/>
          </a:p>
        </p:txBody>
      </p:sp>
      <p:sp>
        <p:nvSpPr>
          <p:cNvPr id="22" name="Text Placeholder 4"/>
          <p:cNvSpPr txBox="1">
            <a:spLocks/>
          </p:cNvSpPr>
          <p:nvPr/>
        </p:nvSpPr>
        <p:spPr>
          <a:xfrm>
            <a:off x="2602229" y="6093633"/>
            <a:ext cx="4103667" cy="1438855"/>
          </a:xfrm>
          <a:prstGeom prst="rect">
            <a:avLst/>
          </a:prstGeom>
          <a:solidFill>
            <a:srgbClr val="FBDF8D"/>
          </a:solidFill>
          <a:ln w="6350" cap="flat" cmpd="sng" algn="ctr">
            <a:solidFill>
              <a:srgbClr val="FBC114"/>
            </a:solidFill>
            <a:prstDash val="solid"/>
            <a:miter lim="800000"/>
          </a:ln>
          <a:effectLst/>
        </p:spPr>
        <p:txBody>
          <a:bodyPr wrap="square">
            <a:sp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300"/>
              </a:spcAft>
            </a:pPr>
            <a:r>
              <a:rPr lang="en-US" sz="1000" b="1" dirty="0"/>
              <a:t>Obstacles </a:t>
            </a:r>
            <a:r>
              <a:rPr lang="en-US" sz="1000" b="1"/>
              <a:t>to remove</a:t>
            </a:r>
            <a:endParaRPr lang="en-US" sz="1000" b="1" dirty="0"/>
          </a:p>
          <a:p>
            <a:pPr>
              <a:spcAft>
                <a:spcPts val="300"/>
              </a:spcAft>
            </a:pPr>
            <a:r>
              <a:rPr lang="en-US" sz="1000" dirty="0"/>
              <a:t>If there are obstacles to remove the results, "Obstacles" is displayed in the "More information" column. Click on it to see more. Obstacles may be due to:</a:t>
            </a:r>
          </a:p>
          <a:p>
            <a:pPr marL="171450" indent="-171450">
              <a:spcAft>
                <a:spcPts val="300"/>
              </a:spcAft>
              <a:buFont typeface="Arial" panose="020B0604020202020204" pitchFamily="34" charset="0"/>
              <a:buChar char="•"/>
            </a:pPr>
            <a:r>
              <a:rPr lang="en-US" sz="1000" dirty="0"/>
              <a:t>You are trying to delete a result on a module on a student who has a certified result on a course. Delete the result on the course first, then you can delete the result on the module.</a:t>
            </a:r>
          </a:p>
          <a:p>
            <a:pPr marL="171450" indent="-171450">
              <a:spcAft>
                <a:spcPts val="300"/>
              </a:spcAft>
              <a:buFont typeface="Arial" panose="020B0604020202020204" pitchFamily="34" charset="0"/>
              <a:buChar char="•"/>
            </a:pPr>
            <a:r>
              <a:rPr lang="en-US" sz="1000" dirty="0"/>
              <a:t>The result is included in an issued diploma or course certificate</a:t>
            </a:r>
            <a:endParaRPr lang="sv-SE" sz="1000" dirty="0"/>
          </a:p>
        </p:txBody>
      </p:sp>
      <p:cxnSp>
        <p:nvCxnSpPr>
          <p:cNvPr id="24" name="Straight Arrow Connector 23"/>
          <p:cNvCxnSpPr>
            <a:cxnSpLocks/>
          </p:cNvCxnSpPr>
          <p:nvPr/>
        </p:nvCxnSpPr>
        <p:spPr>
          <a:xfrm flipV="1">
            <a:off x="5834090" y="5759320"/>
            <a:ext cx="0" cy="3343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a:cxnSpLocks/>
            <a:stCxn id="10" idx="3"/>
          </p:cNvCxnSpPr>
          <p:nvPr/>
        </p:nvCxnSpPr>
        <p:spPr>
          <a:xfrm flipV="1">
            <a:off x="683701" y="4314794"/>
            <a:ext cx="1157799" cy="7077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 Placeholder 7"/>
          <p:cNvSpPr txBox="1">
            <a:spLocks/>
          </p:cNvSpPr>
          <p:nvPr/>
        </p:nvSpPr>
        <p:spPr>
          <a:xfrm>
            <a:off x="413422" y="4900154"/>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5</a:t>
            </a:r>
          </a:p>
        </p:txBody>
      </p:sp>
      <p:sp>
        <p:nvSpPr>
          <p:cNvPr id="25" name="Text Placeholder 7"/>
          <p:cNvSpPr txBox="1">
            <a:spLocks/>
          </p:cNvSpPr>
          <p:nvPr/>
        </p:nvSpPr>
        <p:spPr>
          <a:xfrm>
            <a:off x="6490697" y="3618741"/>
            <a:ext cx="270279" cy="244682"/>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4</a:t>
            </a:r>
          </a:p>
        </p:txBody>
      </p:sp>
      <p:sp>
        <p:nvSpPr>
          <p:cNvPr id="12" name="Slide Number Placeholder 2">
            <a:extLst>
              <a:ext uri="{FF2B5EF4-FFF2-40B4-BE49-F238E27FC236}">
                <a16:creationId xmlns:a16="http://schemas.microsoft.com/office/drawing/2014/main" id="{EFAF8601-E6AD-4DC2-8D2E-29F57502DACA}"/>
              </a:ext>
            </a:extLst>
          </p:cNvPr>
          <p:cNvSpPr>
            <a:spLocks noGrp="1"/>
          </p:cNvSpPr>
          <p:nvPr>
            <p:ph type="sldNum" sz="quarter" idx="40"/>
          </p:nvPr>
        </p:nvSpPr>
        <p:spPr>
          <a:xfrm>
            <a:off x="5134197" y="9611834"/>
            <a:ext cx="1543050" cy="336698"/>
          </a:xfrm>
        </p:spPr>
        <p:txBody>
          <a:bodyPr/>
          <a:lstStyle/>
          <a:p>
            <a:fld id="{F3F4DCA2-53CA-48AF-BF1A-13BEFD9BD817}" type="slidenum">
              <a:rPr lang="sv-SE" smtClean="0"/>
              <a:pPr/>
              <a:t>3</a:t>
            </a:fld>
            <a:endParaRPr lang="sv-SE"/>
          </a:p>
        </p:txBody>
      </p:sp>
    </p:spTree>
    <p:extLst>
      <p:ext uri="{BB962C8B-B14F-4D97-AF65-F5344CB8AC3E}">
        <p14:creationId xmlns:p14="http://schemas.microsoft.com/office/powerpoint/2010/main" val="20357605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5291</TotalTime>
  <Words>465</Words>
  <Application>Microsoft Office PowerPoint</Application>
  <PresentationFormat>A4 (210 x 297 mm)</PresentationFormat>
  <Paragraphs>45</Paragraphs>
  <Slides>3</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3</vt:i4>
      </vt:variant>
    </vt:vector>
  </HeadingPairs>
  <TitlesOfParts>
    <vt:vector size="6" baseType="lpstr">
      <vt:lpstr>Arial</vt:lpstr>
      <vt:lpstr>Calibri</vt:lpstr>
      <vt:lpstr>Office Theme</vt:lpstr>
      <vt:lpstr>PowerPoint-presentation</vt:lpstr>
      <vt:lpstr>Remove certified results</vt:lpstr>
      <vt:lpstr>Remove certified results (cont.)</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Lathund_Ladok Remove certified results</dc:title>
  <dc:creator>Klara Nordström</dc:creator>
  <cp:lastModifiedBy>Klara Nordström</cp:lastModifiedBy>
  <cp:revision>292</cp:revision>
  <dcterms:created xsi:type="dcterms:W3CDTF">2018-06-20T10:52:41Z</dcterms:created>
  <dcterms:modified xsi:type="dcterms:W3CDTF">2022-09-05T10:31:12Z</dcterms:modified>
</cp:coreProperties>
</file>