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
  </p:notesMasterIdLst>
  <p:handoutMasterIdLst>
    <p:handoutMasterId r:id="rId5"/>
  </p:handoutMasterIdLst>
  <p:sldIdLst>
    <p:sldId id="256" r:id="rId2"/>
    <p:sldId id="257" r:id="rId3"/>
  </p:sldIdLst>
  <p:sldSz cx="6858000" cy="9906000" type="A4"/>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7E139-AAC5-40D8-B8EF-13F2AB4AA005}">
          <p14:sldIdLst>
            <p14:sldId id="256"/>
            <p14:sldId id="257"/>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ara Nordström" initials="KN" lastIdx="1" clrIdx="0">
    <p:extLst>
      <p:ext uri="{19B8F6BF-5375-455C-9EA6-DF929625EA0E}">
        <p15:presenceInfo xmlns:p15="http://schemas.microsoft.com/office/powerpoint/2012/main" userId="S-1-5-21-4037045010-400650230-750724493-224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5C5C5C"/>
    <a:srgbClr val="920000"/>
    <a:srgbClr val="C1E0AE"/>
    <a:srgbClr val="86C35F"/>
    <a:srgbClr val="BF9754"/>
    <a:srgbClr val="A6A6A6"/>
    <a:srgbClr val="EEFF15"/>
    <a:srgbClr val="FF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90" autoAdjust="0"/>
    <p:restoredTop sz="94660"/>
  </p:normalViewPr>
  <p:slideViewPr>
    <p:cSldViewPr snapToGrid="0">
      <p:cViewPr>
        <p:scale>
          <a:sx n="125" d="100"/>
          <a:sy n="125" d="100"/>
        </p:scale>
        <p:origin x="-96" y="-2154"/>
      </p:cViewPr>
      <p:guideLst>
        <p:guide orient="horz" pos="3120"/>
        <p:guide pos="2160"/>
      </p:guideLst>
    </p:cSldViewPr>
  </p:slideViewPr>
  <p:notesTextViewPr>
    <p:cViewPr>
      <p:scale>
        <a:sx n="1" d="1"/>
        <a:sy n="1" d="1"/>
      </p:scale>
      <p:origin x="0" y="0"/>
    </p:cViewPr>
  </p:notesTextViewPr>
  <p:notesViewPr>
    <p:cSldViewPr snapToGrid="0">
      <p:cViewPr varScale="1">
        <p:scale>
          <a:sx n="101" d="100"/>
          <a:sy n="101" d="100"/>
        </p:scale>
        <p:origin x="355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12E102-E4AC-401B-B5A6-542E137A5E22}" type="datetimeFigureOut">
              <a:rPr lang="sv-SE" smtClean="0"/>
              <a:t>2023-04-04</a:t>
            </a:fld>
            <a:endParaRPr lang="sv-S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CB90B7-C313-46B5-8300-A74AF3E11FE5}" type="slidenum">
              <a:rPr lang="sv-SE" smtClean="0"/>
              <a:t>‹#›</a:t>
            </a:fld>
            <a:endParaRPr lang="sv-SE"/>
          </a:p>
        </p:txBody>
      </p:sp>
    </p:spTree>
    <p:extLst>
      <p:ext uri="{BB962C8B-B14F-4D97-AF65-F5344CB8AC3E}">
        <p14:creationId xmlns:p14="http://schemas.microsoft.com/office/powerpoint/2010/main" val="2408667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1B39A-0E09-43A4-96B3-675F6809E503}" type="datetimeFigureOut">
              <a:rPr lang="sv-SE" smtClean="0"/>
              <a:t>2023-04-04</a:t>
            </a:fld>
            <a:endParaRPr lang="sv-SE"/>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AFFD60-D5AB-41B2-96EF-7F8CDDA286E5}" type="slidenum">
              <a:rPr lang="sv-SE" smtClean="0"/>
              <a:t>‹#›</a:t>
            </a:fld>
            <a:endParaRPr lang="sv-SE"/>
          </a:p>
        </p:txBody>
      </p:sp>
    </p:spTree>
    <p:extLst>
      <p:ext uri="{BB962C8B-B14F-4D97-AF65-F5344CB8AC3E}">
        <p14:creationId xmlns:p14="http://schemas.microsoft.com/office/powerpoint/2010/main" val="342879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59AFFD60-D5AB-41B2-96EF-7F8CDDA286E5}" type="slidenum">
              <a:rPr lang="sv-SE" smtClean="0"/>
              <a:t>1</a:t>
            </a:fld>
            <a:endParaRPr lang="sv-SE"/>
          </a:p>
        </p:txBody>
      </p:sp>
    </p:spTree>
    <p:extLst>
      <p:ext uri="{BB962C8B-B14F-4D97-AF65-F5344CB8AC3E}">
        <p14:creationId xmlns:p14="http://schemas.microsoft.com/office/powerpoint/2010/main" val="905553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Rectangle 18"/>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7" name="Text Placeholder 6"/>
          <p:cNvSpPr>
            <a:spLocks noGrp="1"/>
          </p:cNvSpPr>
          <p:nvPr>
            <p:ph type="body" sz="quarter" idx="39"/>
          </p:nvPr>
        </p:nvSpPr>
        <p:spPr>
          <a:xfrm>
            <a:off x="304918" y="765089"/>
            <a:ext cx="5798999" cy="1246495"/>
          </a:xfrm>
          <a:prstGeom prst="rect">
            <a:avLst/>
          </a:prstGeom>
        </p:spPr>
        <p:txBody>
          <a:bodyPr>
            <a:spAutoFit/>
          </a:bodyPr>
          <a:lstStyle>
            <a:lvl1pPr marL="0" indent="0">
              <a:lnSpc>
                <a:spcPct val="100000"/>
              </a:lnSpc>
              <a:spcBef>
                <a:spcPts val="0"/>
              </a:spcBef>
              <a:spcAft>
                <a:spcPts val="600"/>
              </a:spcAft>
              <a:buNone/>
              <a:defRPr sz="1100">
                <a:latin typeface="Arial" panose="020B0604020202020204" pitchFamily="34" charset="0"/>
                <a:cs typeface="Arial" panose="020B0604020202020204" pitchFamily="34" charset="0"/>
              </a:defRPr>
            </a:lvl1pPr>
            <a:lvl2pPr marL="3429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858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10287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3716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2" name="Title 1"/>
          <p:cNvSpPr>
            <a:spLocks noGrp="1"/>
          </p:cNvSpPr>
          <p:nvPr>
            <p:ph type="ctrTitle"/>
          </p:nvPr>
        </p:nvSpPr>
        <p:spPr>
          <a:xfrm>
            <a:off x="0" y="1"/>
            <a:ext cx="6858000" cy="503434"/>
          </a:xfrm>
          <a:prstGeom prst="rect">
            <a:avLst/>
          </a:prstGeom>
          <a:solidFill>
            <a:srgbClr val="86C35F"/>
          </a:solidFill>
          <a:ln w="6350">
            <a:solidFill>
              <a:srgbClr val="3E9F00"/>
            </a:solidFill>
          </a:ln>
        </p:spPr>
        <p:txBody>
          <a:bodyPr lIns="144000" tIns="90000" bIns="90000" anchor="ctr"/>
          <a:lstStyle>
            <a:lvl1pPr>
              <a:defRPr lang="en-US" sz="1400" b="1" baseline="0" dirty="0">
                <a:solidFill>
                  <a:schemeClr val="bg1"/>
                </a:solidFill>
                <a:latin typeface="Arial" panose="020B0604020202020204" pitchFamily="34" charset="0"/>
                <a:cs typeface="Arial" panose="020B0604020202020204" pitchFamily="34" charset="0"/>
              </a:defRPr>
            </a:lvl1pPr>
          </a:lstStyle>
          <a:p>
            <a:pPr marL="0" lvl="0"/>
            <a:r>
              <a:rPr lang="en-US" dirty="0"/>
              <a:t>Click to edit Master title style</a:t>
            </a:r>
          </a:p>
        </p:txBody>
      </p:sp>
      <p:sp>
        <p:nvSpPr>
          <p:cNvPr id="13" name="Text Placeholder 33"/>
          <p:cNvSpPr>
            <a:spLocks noGrp="1"/>
          </p:cNvSpPr>
          <p:nvPr>
            <p:ph type="body" sz="quarter" idx="27" hasCustomPrompt="1"/>
          </p:nvPr>
        </p:nvSpPr>
        <p:spPr>
          <a:xfrm>
            <a:off x="7063868" y="857464"/>
            <a:ext cx="592167" cy="349228"/>
          </a:xfrm>
          <a:prstGeom prst="rect">
            <a:avLst/>
          </a:prstGeom>
          <a:ln w="19050">
            <a:solidFill>
              <a:srgbClr val="C8480E"/>
            </a:solidFill>
          </a:ln>
        </p:spPr>
        <p:txBody>
          <a:bodyPr/>
          <a:lstStyle>
            <a:lvl1pPr marL="0" indent="0">
              <a:buNone/>
              <a:defRPr sz="1100" baseline="0">
                <a:latin typeface="Arial" panose="020B0604020202020204" pitchFamily="34" charset="0"/>
                <a:cs typeface="Arial" panose="020B0604020202020204" pitchFamily="34" charset="0"/>
              </a:defRPr>
            </a:lvl1pPr>
          </a:lstStyle>
          <a:p>
            <a:pPr lvl="0"/>
            <a:r>
              <a:rPr lang="sv-SE" dirty="0"/>
              <a:t> </a:t>
            </a:r>
          </a:p>
        </p:txBody>
      </p:sp>
      <p:sp>
        <p:nvSpPr>
          <p:cNvPr id="14" name="Text Placeholder 35"/>
          <p:cNvSpPr>
            <a:spLocks noGrp="1"/>
          </p:cNvSpPr>
          <p:nvPr>
            <p:ph type="body" sz="quarter" idx="28" hasCustomPrompt="1"/>
          </p:nvPr>
        </p:nvSpPr>
        <p:spPr>
          <a:xfrm>
            <a:off x="7063867" y="415675"/>
            <a:ext cx="592167" cy="261610"/>
          </a:xfrm>
          <a:prstGeom prst="rect">
            <a:avLst/>
          </a:prstGeom>
          <a:solidFill>
            <a:srgbClr val="FBDF8D"/>
          </a:solidFill>
          <a:ln w="6350">
            <a:solidFill>
              <a:srgbClr val="FBC114"/>
            </a:solidFill>
          </a:ln>
        </p:spPr>
        <p:style>
          <a:lnRef idx="2">
            <a:schemeClr val="accent4">
              <a:shade val="50000"/>
            </a:schemeClr>
          </a:lnRef>
          <a:fillRef idx="1">
            <a:schemeClr val="accent4"/>
          </a:fillRef>
          <a:effectRef idx="0">
            <a:schemeClr val="accent4"/>
          </a:effectRef>
          <a:fontRef idx="none"/>
        </p:style>
        <p:txBody>
          <a:bodyPr wrap="square">
            <a:spAutoFit/>
          </a:bodyPr>
          <a:lstStyle>
            <a:lvl1pPr marL="0" indent="0">
              <a:lnSpc>
                <a:spcPct val="100000"/>
              </a:lnSpc>
              <a:spcBef>
                <a:spcPts val="0"/>
              </a:spcBef>
              <a:spcAft>
                <a:spcPts val="600"/>
              </a:spcAft>
              <a:buNone/>
              <a:defRPr sz="1100" baseline="0">
                <a:latin typeface="Arial" panose="020B0604020202020204" pitchFamily="34" charset="0"/>
                <a:cs typeface="Arial" panose="020B0604020202020204" pitchFamily="34" charset="0"/>
              </a:defRPr>
            </a:lvl1pPr>
          </a:lstStyle>
          <a:p>
            <a:pPr lvl="0"/>
            <a:r>
              <a:rPr lang="en-US" dirty="0"/>
              <a:t> </a:t>
            </a:r>
            <a:endParaRPr lang="sv-SE" dirty="0"/>
          </a:p>
        </p:txBody>
      </p:sp>
      <p:sp>
        <p:nvSpPr>
          <p:cNvPr id="15" name="Text Placeholder 45"/>
          <p:cNvSpPr>
            <a:spLocks noGrp="1"/>
          </p:cNvSpPr>
          <p:nvPr>
            <p:ph type="body" sz="quarter" idx="34" hasCustomPrompt="1"/>
          </p:nvPr>
        </p:nvSpPr>
        <p:spPr>
          <a:xfrm>
            <a:off x="7385756" y="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6" name="Text Placeholder 45"/>
          <p:cNvSpPr>
            <a:spLocks noGrp="1"/>
          </p:cNvSpPr>
          <p:nvPr>
            <p:ph type="body" sz="quarter" idx="35" hasCustomPrompt="1"/>
          </p:nvPr>
        </p:nvSpPr>
        <p:spPr>
          <a:xfrm>
            <a:off x="7021055" y="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lnSpc>
                <a:spcPct val="90000"/>
              </a:lnSpc>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7" name="Text Placeholder 7"/>
          <p:cNvSpPr>
            <a:spLocks noGrp="1"/>
          </p:cNvSpPr>
          <p:nvPr>
            <p:ph type="body" sz="quarter" idx="37" hasCustomPrompt="1"/>
          </p:nvPr>
        </p:nvSpPr>
        <p:spPr>
          <a:xfrm>
            <a:off x="7063868" y="1310391"/>
            <a:ext cx="592167" cy="351035"/>
          </a:xfrm>
          <a:prstGeom prst="rect">
            <a:avLst/>
          </a:prstGeom>
          <a:solidFill>
            <a:schemeClr val="bg1">
              <a:lumMod val="95000"/>
            </a:schemeClr>
          </a:solidFill>
          <a:ln>
            <a:solidFill>
              <a:schemeClr val="bg1">
                <a:lumMod val="85000"/>
              </a:schemeClr>
            </a:solidFill>
          </a:ln>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 </a:t>
            </a:r>
            <a:endParaRPr lang="sv-SE" dirty="0"/>
          </a:p>
        </p:txBody>
      </p:sp>
      <p:sp>
        <p:nvSpPr>
          <p:cNvPr id="18" name="Text Placeholder 7"/>
          <p:cNvSpPr>
            <a:spLocks noGrp="1"/>
          </p:cNvSpPr>
          <p:nvPr>
            <p:ph type="body" sz="quarter" idx="38" hasCustomPrompt="1"/>
          </p:nvPr>
        </p:nvSpPr>
        <p:spPr>
          <a:xfrm>
            <a:off x="7063868" y="1762178"/>
            <a:ext cx="592167" cy="351035"/>
          </a:xfrm>
          <a:prstGeom prst="rect">
            <a:avLst/>
          </a:prstGeom>
          <a:noFill/>
          <a:ln>
            <a:solidFill>
              <a:schemeClr val="bg1">
                <a:lumMod val="85000"/>
              </a:schemeClr>
            </a:solidFill>
          </a:ln>
          <a:effectLst>
            <a:outerShdw blurRad="50800" dist="38100" dir="2700000" algn="tl" rotWithShape="0">
              <a:prstClr val="black">
                <a:alpha val="30000"/>
              </a:prstClr>
            </a:outerShdw>
          </a:effectLst>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 </a:t>
            </a:r>
            <a:endParaRPr lang="sv-SE" dirty="0"/>
          </a:p>
        </p:txBody>
      </p:sp>
      <p:sp>
        <p:nvSpPr>
          <p:cNvPr id="3" name="Slide Number Placeholder 2"/>
          <p:cNvSpPr>
            <a:spLocks noGrp="1"/>
          </p:cNvSpPr>
          <p:nvPr>
            <p:ph type="sldNum" sz="quarter" idx="40"/>
          </p:nvPr>
        </p:nvSpPr>
        <p:spPr/>
        <p:txBody>
          <a:bodyPr/>
          <a:lstStyle/>
          <a:p>
            <a:fld id="{F3F4DCA2-53CA-48AF-BF1A-13BEFD9BD817}" type="slidenum">
              <a:rPr lang="sv-SE" smtClean="0"/>
              <a:t>‹#›</a:t>
            </a:fld>
            <a:endParaRPr lang="sv-SE"/>
          </a:p>
        </p:txBody>
      </p:sp>
    </p:spTree>
    <p:extLst>
      <p:ext uri="{BB962C8B-B14F-4D97-AF65-F5344CB8AC3E}">
        <p14:creationId xmlns:p14="http://schemas.microsoft.com/office/powerpoint/2010/main" val="3686262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2" name="Rectangle 11"/>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2" name="Title 1"/>
          <p:cNvSpPr>
            <a:spLocks noGrp="1"/>
          </p:cNvSpPr>
          <p:nvPr>
            <p:ph type="ctrTitle" hasCustomPrompt="1"/>
          </p:nvPr>
        </p:nvSpPr>
        <p:spPr>
          <a:xfrm>
            <a:off x="0" y="1"/>
            <a:ext cx="6858000" cy="9612912"/>
          </a:xfrm>
          <a:prstGeom prst="rect">
            <a:avLst/>
          </a:prstGeom>
          <a:solidFill>
            <a:srgbClr val="86C35F"/>
          </a:solidFill>
          <a:ln w="6350">
            <a:solidFill>
              <a:srgbClr val="3E9F00"/>
            </a:solidFill>
          </a:ln>
        </p:spPr>
        <p:txBody>
          <a:bodyPr lIns="144000" tIns="90000" bIns="3672000" anchor="ctr"/>
          <a:lstStyle>
            <a:lvl1pPr algn="ctr">
              <a:defRPr lang="en-US" sz="1800" b="1" baseline="0" dirty="0">
                <a:solidFill>
                  <a:schemeClr val="bg1"/>
                </a:solidFill>
                <a:latin typeface="Arial" panose="020B0604020202020204" pitchFamily="34" charset="0"/>
                <a:cs typeface="Arial" panose="020B0604020202020204" pitchFamily="34" charset="0"/>
              </a:defRPr>
            </a:lvl1pPr>
          </a:lstStyle>
          <a:p>
            <a:pPr marL="0" lvl="0"/>
            <a:r>
              <a:rPr lang="en-US" dirty="0" err="1"/>
              <a:t>Avsnittsbrytning</a:t>
            </a:r>
            <a:endParaRPr lang="en-US" dirty="0"/>
          </a:p>
        </p:txBody>
      </p:sp>
      <p:sp>
        <p:nvSpPr>
          <p:cNvPr id="3" name="Slide Number Placeholder 2"/>
          <p:cNvSpPr>
            <a:spLocks noGrp="1"/>
          </p:cNvSpPr>
          <p:nvPr>
            <p:ph type="sldNum" sz="quarter" idx="10"/>
          </p:nvPr>
        </p:nvSpPr>
        <p:spPr/>
        <p:txBody>
          <a:bodyPr/>
          <a:lstStyle/>
          <a:p>
            <a:fld id="{F3F4DCA2-53CA-48AF-BF1A-13BEFD9BD817}" type="slidenum">
              <a:rPr lang="sv-SE" smtClean="0"/>
              <a:pPr/>
              <a:t>‹#›</a:t>
            </a:fld>
            <a:endParaRPr lang="sv-SE"/>
          </a:p>
        </p:txBody>
      </p:sp>
    </p:spTree>
    <p:extLst>
      <p:ext uri="{BB962C8B-B14F-4D97-AF65-F5344CB8AC3E}">
        <p14:creationId xmlns:p14="http://schemas.microsoft.com/office/powerpoint/2010/main" val="13490388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5134197" y="9611834"/>
            <a:ext cx="1543050" cy="336698"/>
          </a:xfrm>
          <a:prstGeom prst="rect">
            <a:avLst/>
          </a:prstGeom>
        </p:spPr>
        <p:txBody>
          <a:bodyPr vert="horz" lIns="91440" tIns="45720" rIns="91440" bIns="45720" rtlCol="0" anchor="ctr"/>
          <a:lstStyle>
            <a:lvl1pPr algn="r">
              <a:defRPr sz="1200">
                <a:solidFill>
                  <a:schemeClr val="bg1"/>
                </a:solidFill>
              </a:defRPr>
            </a:lvl1pPr>
          </a:lstStyle>
          <a:p>
            <a:fld id="{F3F4DCA2-53CA-48AF-BF1A-13BEFD9BD817}" type="slidenum">
              <a:rPr lang="sv-SE" smtClean="0"/>
              <a:pPr/>
              <a:t>‹#›</a:t>
            </a:fld>
            <a:endParaRPr lang="sv-SE"/>
          </a:p>
        </p:txBody>
      </p:sp>
    </p:spTree>
    <p:extLst>
      <p:ext uri="{BB962C8B-B14F-4D97-AF65-F5344CB8AC3E}">
        <p14:creationId xmlns:p14="http://schemas.microsoft.com/office/powerpoint/2010/main" val="2710839040"/>
      </p:ext>
    </p:extLst>
  </p:cSld>
  <p:clrMap bg1="lt1" tx1="dk1" bg2="lt2" tx2="dk2" accent1="accent1" accent2="accent2" accent3="accent3" accent4="accent4" accent5="accent5" accent6="accent6" hlink="hlink" folHlink="folHlink"/>
  <p:sldLayoutIdLst>
    <p:sldLayoutId id="2147483661" r:id="rId1"/>
    <p:sldLayoutId id="2147483663" r:id="rId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2144462383"/>
              </p:ext>
            </p:extLst>
          </p:nvPr>
        </p:nvGraphicFramePr>
        <p:xfrm>
          <a:off x="304917" y="2016552"/>
          <a:ext cx="5735782" cy="909320"/>
        </p:xfrm>
        <a:graphic>
          <a:graphicData uri="http://schemas.openxmlformats.org/drawingml/2006/table">
            <a:tbl>
              <a:tblPr firstRow="1" bandRow="1">
                <a:tableStyleId>{F5AB1C69-6EDB-4FF4-983F-18BD219EF322}</a:tableStyleId>
              </a:tblPr>
              <a:tblGrid>
                <a:gridCol w="4912938">
                  <a:extLst>
                    <a:ext uri="{9D8B030D-6E8A-4147-A177-3AD203B41FA5}">
                      <a16:colId xmlns:a16="http://schemas.microsoft.com/office/drawing/2014/main" val="3254201021"/>
                    </a:ext>
                  </a:extLst>
                </a:gridCol>
                <a:gridCol w="822844">
                  <a:extLst>
                    <a:ext uri="{9D8B030D-6E8A-4147-A177-3AD203B41FA5}">
                      <a16:colId xmlns:a16="http://schemas.microsoft.com/office/drawing/2014/main" val="1966758527"/>
                    </a:ext>
                  </a:extLst>
                </a:gridCol>
              </a:tblGrid>
              <a:tr h="258119">
                <a:tc>
                  <a:txBody>
                    <a:bodyPr/>
                    <a:lstStyle/>
                    <a:p>
                      <a:r>
                        <a:rPr lang="sv-SE" sz="1200" noProof="0" dirty="0">
                          <a:solidFill>
                            <a:sysClr val="windowText" lastClr="000000"/>
                          </a:solidFill>
                          <a:latin typeface="Arial" panose="020B0604020202020204" pitchFamily="34" charset="0"/>
                          <a:cs typeface="Arial" panose="020B0604020202020204" pitchFamily="34" charset="0"/>
                        </a:rPr>
                        <a:t>Innehåll</a:t>
                      </a:r>
                    </a:p>
                  </a:txBody>
                  <a:tcPr anchor="b">
                    <a:solidFill>
                      <a:schemeClr val="bg1"/>
                    </a:solidFill>
                  </a:tcPr>
                </a:tc>
                <a:tc>
                  <a:txBody>
                    <a:bodyPr/>
                    <a:lstStyle/>
                    <a:p>
                      <a:r>
                        <a:rPr lang="sv-SE" sz="900" b="0" noProof="0" dirty="0">
                          <a:solidFill>
                            <a:sysClr val="windowText" lastClr="000000"/>
                          </a:solidFill>
                          <a:latin typeface="Arial" panose="020B0604020202020204" pitchFamily="34" charset="0"/>
                          <a:cs typeface="Arial" panose="020B0604020202020204" pitchFamily="34" charset="0"/>
                        </a:rPr>
                        <a:t>Sida</a:t>
                      </a:r>
                      <a:endParaRPr lang="sv-SE" sz="1100" b="0" noProof="0" dirty="0">
                        <a:solidFill>
                          <a:sysClr val="windowText" lastClr="000000"/>
                        </a:solidFill>
                        <a:latin typeface="Arial" panose="020B0604020202020204" pitchFamily="34" charset="0"/>
                        <a:cs typeface="Arial" panose="020B0604020202020204" pitchFamily="34" charset="0"/>
                      </a:endParaRPr>
                    </a:p>
                  </a:txBody>
                  <a:tcPr anchor="b">
                    <a:solidFill>
                      <a:schemeClr val="bg1"/>
                    </a:solidFill>
                  </a:tcPr>
                </a:tc>
                <a:extLst>
                  <a:ext uri="{0D108BD9-81ED-4DB2-BD59-A6C34878D82A}">
                    <a16:rowId xmlns:a16="http://schemas.microsoft.com/office/drawing/2014/main" val="642477156"/>
                  </a:ext>
                </a:extLst>
              </a:tr>
              <a:tr h="0">
                <a:tc>
                  <a:txBody>
                    <a:bodyPr/>
                    <a:lstStyle/>
                    <a:p>
                      <a:endParaRPr lang="sv-SE" sz="100" noProof="0" dirty="0">
                        <a:solidFill>
                          <a:schemeClr val="tx1"/>
                        </a:solidFill>
                        <a:latin typeface="Arial" panose="020B0604020202020204" pitchFamily="34" charset="0"/>
                        <a:cs typeface="Arial" panose="020B0604020202020204" pitchFamily="34" charset="0"/>
                      </a:endParaRPr>
                    </a:p>
                  </a:txBody>
                  <a:tcPr anchor="ctr">
                    <a:lnB w="3175" cap="flat" cmpd="sng" algn="ctr">
                      <a:noFill/>
                      <a:prstDash val="solid"/>
                      <a:round/>
                      <a:headEnd type="none" w="med" len="med"/>
                      <a:tailEnd type="none" w="med" len="med"/>
                    </a:lnB>
                    <a:solidFill>
                      <a:schemeClr val="bg1"/>
                    </a:solidFill>
                  </a:tcPr>
                </a:tc>
                <a:tc>
                  <a:txBody>
                    <a:bodyPr/>
                    <a:lstStyle/>
                    <a:p>
                      <a:endParaRPr lang="sv-SE" sz="100" noProof="0" dirty="0">
                        <a:solidFill>
                          <a:schemeClr val="tx1"/>
                        </a:solidFill>
                        <a:latin typeface="Arial" panose="020B0604020202020204" pitchFamily="34" charset="0"/>
                        <a:cs typeface="Arial" panose="020B0604020202020204" pitchFamily="34" charset="0"/>
                      </a:endParaRPr>
                    </a:p>
                  </a:txBody>
                  <a:tcPr anchor="ctr">
                    <a:lnB w="3175"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2062375365"/>
                  </a:ext>
                </a:extLst>
              </a:tr>
              <a:tr h="219401">
                <a:tc>
                  <a:txBody>
                    <a:bodyPr/>
                    <a:lstStyle/>
                    <a:p>
                      <a:pPr marL="171450" indent="-171450">
                        <a:buFont typeface="Arial" panose="020B0604020202020204" pitchFamily="34" charset="0"/>
                        <a:buChar char="•"/>
                      </a:pPr>
                      <a:r>
                        <a:rPr lang="sv-SE" sz="1100" b="0" noProof="0" dirty="0">
                          <a:latin typeface="Arial" panose="020B0604020202020204" pitchFamily="34" charset="0"/>
                          <a:cs typeface="Arial" panose="020B0604020202020204" pitchFamily="34" charset="0"/>
                          <a:hlinkClick r:id="rId3" action="ppaction://hlinksldjump"/>
                        </a:rPr>
                        <a:t>Typer av intyg</a:t>
                      </a:r>
                      <a:endParaRPr lang="sv-SE" sz="1100" b="0" noProof="0" dirty="0">
                        <a:latin typeface="Arial" panose="020B0604020202020204" pitchFamily="34" charset="0"/>
                        <a:cs typeface="Arial" panose="020B060402020202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sv-SE" sz="1100" noProof="0" dirty="0">
                          <a:latin typeface="Arial" panose="020B0604020202020204" pitchFamily="34" charset="0"/>
                          <a:cs typeface="Arial" panose="020B0604020202020204" pitchFamily="34" charset="0"/>
                        </a:rPr>
                        <a:t>1</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44386910"/>
                  </a:ext>
                </a:extLst>
              </a:tr>
              <a:tr h="219401">
                <a:tc>
                  <a:txBody>
                    <a:bodyPr/>
                    <a:lstStyle/>
                    <a:p>
                      <a:pPr marL="171450" indent="-171450">
                        <a:buFont typeface="Arial" panose="020B0604020202020204" pitchFamily="34" charset="0"/>
                        <a:buChar char="•"/>
                      </a:pPr>
                      <a:r>
                        <a:rPr lang="sv-SE" sz="1100" b="0" noProof="0" dirty="0">
                          <a:latin typeface="Arial" panose="020B0604020202020204" pitchFamily="34" charset="0"/>
                          <a:cs typeface="Arial" panose="020B0604020202020204" pitchFamily="34" charset="0"/>
                          <a:hlinkClick r:id="rId4" action="ppaction://hlinksldjump"/>
                        </a:rPr>
                        <a:t>Hämta</a:t>
                      </a:r>
                      <a:r>
                        <a:rPr lang="sv-SE" sz="1100" b="0" baseline="0" noProof="0" dirty="0">
                          <a:latin typeface="Arial" panose="020B0604020202020204" pitchFamily="34" charset="0"/>
                          <a:cs typeface="Arial" panose="020B0604020202020204" pitchFamily="34" charset="0"/>
                          <a:hlinkClick r:id="rId4" action="ppaction://hlinksldjump"/>
                        </a:rPr>
                        <a:t> intyg</a:t>
                      </a:r>
                      <a:endParaRPr lang="sv-SE" sz="1100" b="0" noProof="0" dirty="0">
                        <a:latin typeface="Arial" panose="020B0604020202020204" pitchFamily="34" charset="0"/>
                        <a:cs typeface="Arial" panose="020B060402020202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sv-SE" sz="1100" noProof="0" dirty="0">
                          <a:latin typeface="Arial" panose="020B0604020202020204" pitchFamily="34" charset="0"/>
                          <a:cs typeface="Arial" panose="020B0604020202020204" pitchFamily="34" charset="0"/>
                        </a:rPr>
                        <a:t>2</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76468728"/>
                  </a:ext>
                </a:extLst>
              </a:tr>
            </a:tbl>
          </a:graphicData>
        </a:graphic>
      </p:graphicFrame>
      <p:sp>
        <p:nvSpPr>
          <p:cNvPr id="6" name="Text Placeholder 10"/>
          <p:cNvSpPr txBox="1">
            <a:spLocks/>
          </p:cNvSpPr>
          <p:nvPr/>
        </p:nvSpPr>
        <p:spPr>
          <a:xfrm>
            <a:off x="0" y="9403642"/>
            <a:ext cx="6858000" cy="514157"/>
          </a:xfrm>
          <a:prstGeom prst="rect">
            <a:avLst/>
          </a:prstGeom>
          <a:solidFill>
            <a:srgbClr val="86C35F"/>
          </a:solidFill>
          <a:ln w="6350">
            <a:solidFill>
              <a:srgbClr val="3E9F00"/>
            </a:solid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nSpc>
                <a:spcPct val="100000"/>
              </a:lnSpc>
              <a:spcAft>
                <a:spcPts val="200"/>
              </a:spcAft>
            </a:pPr>
            <a:r>
              <a:rPr lang="sv-SE" sz="1100" b="0" dirty="0"/>
              <a:t>Senast uppdaterad: 2023-04-04</a:t>
            </a:r>
            <a:br>
              <a:rPr lang="sv-SE" sz="1100" b="0" dirty="0"/>
            </a:br>
            <a:r>
              <a:rPr lang="sv-SE" sz="1100" b="0" dirty="0"/>
              <a:t>Version av Ladok vid senaste uppdatering: 2.14.0</a:t>
            </a:r>
          </a:p>
        </p:txBody>
      </p:sp>
      <p:pic>
        <p:nvPicPr>
          <p:cNvPr id="17" name="Picture 16"/>
          <p:cNvPicPr>
            <a:picLocks noChangeAspect="1"/>
          </p:cNvPicPr>
          <p:nvPr/>
        </p:nvPicPr>
        <p:blipFill>
          <a:blip r:embed="rId5">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695745" y="9500295"/>
            <a:ext cx="1062037" cy="340500"/>
          </a:xfrm>
          <a:prstGeom prst="rect">
            <a:avLst/>
          </a:prstGeom>
        </p:spPr>
      </p:pic>
      <p:sp>
        <p:nvSpPr>
          <p:cNvPr id="8" name="Text Placeholder 10"/>
          <p:cNvSpPr txBox="1">
            <a:spLocks/>
          </p:cNvSpPr>
          <p:nvPr/>
        </p:nvSpPr>
        <p:spPr>
          <a:xfrm>
            <a:off x="0" y="-9525"/>
            <a:ext cx="6858000" cy="1904954"/>
          </a:xfrm>
          <a:prstGeom prst="rect">
            <a:avLst/>
          </a:prstGeom>
          <a:noFill/>
          <a:ln w="6350">
            <a:no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gn="ctr"/>
            <a:r>
              <a:rPr lang="sv-SE" sz="2400" dirty="0">
                <a:solidFill>
                  <a:schemeClr val="tx1"/>
                </a:solidFill>
              </a:rPr>
              <a:t>Intyg i Ladok</a:t>
            </a:r>
            <a:endParaRPr lang="sv-SE" b="0" dirty="0">
              <a:solidFill>
                <a:schemeClr val="tx1"/>
              </a:solidFill>
            </a:endParaRPr>
          </a:p>
        </p:txBody>
      </p:sp>
      <p:cxnSp>
        <p:nvCxnSpPr>
          <p:cNvPr id="19" name="Straight Connector 18"/>
          <p:cNvCxnSpPr/>
          <p:nvPr/>
        </p:nvCxnSpPr>
        <p:spPr>
          <a:xfrm>
            <a:off x="176463" y="3308558"/>
            <a:ext cx="6304548" cy="0"/>
          </a:xfrm>
          <a:prstGeom prst="line">
            <a:avLst/>
          </a:prstGeom>
        </p:spPr>
        <p:style>
          <a:lnRef idx="1">
            <a:schemeClr val="dk1"/>
          </a:lnRef>
          <a:fillRef idx="0">
            <a:schemeClr val="dk1"/>
          </a:fillRef>
          <a:effectRef idx="0">
            <a:schemeClr val="dk1"/>
          </a:effectRef>
          <a:fontRef idx="minor">
            <a:schemeClr val="tx1"/>
          </a:fontRef>
        </p:style>
      </p:cxnSp>
      <p:sp>
        <p:nvSpPr>
          <p:cNvPr id="22" name="Text Placeholder 14"/>
          <p:cNvSpPr txBox="1">
            <a:spLocks/>
          </p:cNvSpPr>
          <p:nvPr/>
        </p:nvSpPr>
        <p:spPr>
          <a:xfrm>
            <a:off x="304917" y="3596328"/>
            <a:ext cx="5798999" cy="4793620"/>
          </a:xfrm>
          <a:prstGeom prst="rect">
            <a:avLst/>
          </a:prstGeom>
        </p:spPr>
        <p:txBody>
          <a:bodyPr>
            <a:sp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1pPr>
            <a:lvl2pPr marL="3429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858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10287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3716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Aft>
                <a:spcPts val="1200"/>
              </a:spcAft>
            </a:pPr>
            <a:r>
              <a:rPr lang="sv-SE" sz="1400" b="1" dirty="0"/>
              <a:t>Typer av intyg</a:t>
            </a:r>
          </a:p>
          <a:p>
            <a:r>
              <a:rPr lang="sv-SE" b="1" dirty="0"/>
              <a:t>Intyg som personal kan hämta</a:t>
            </a:r>
          </a:p>
          <a:p>
            <a:pPr>
              <a:spcAft>
                <a:spcPts val="300"/>
              </a:spcAft>
            </a:pPr>
            <a:r>
              <a:rPr lang="sv-SE" dirty="0"/>
              <a:t>Beroende på användarens behörighet kan hen hämta någon eller samtliga av följande intyg:</a:t>
            </a:r>
          </a:p>
          <a:p>
            <a:pPr marL="171450" indent="-171450">
              <a:buFont typeface="Arial" panose="020B0604020202020204" pitchFamily="34" charset="0"/>
              <a:buChar char="•"/>
            </a:pPr>
            <a:r>
              <a:rPr lang="sv-SE" b="1" dirty="0"/>
              <a:t>Intyg över förväntat deltagande: </a:t>
            </a:r>
            <a:r>
              <a:rPr lang="sv-SE" dirty="0"/>
              <a:t>Visar utbildningar som studenten har antagits till men inte registrerats på än.</a:t>
            </a:r>
          </a:p>
          <a:p>
            <a:pPr marL="171450" indent="-171450">
              <a:buFont typeface="Arial" panose="020B0604020202020204" pitchFamily="34" charset="0"/>
              <a:buChar char="•"/>
            </a:pPr>
            <a:r>
              <a:rPr lang="sv-SE" b="1" dirty="0"/>
              <a:t>Registreringsintyg</a:t>
            </a:r>
            <a:r>
              <a:rPr lang="sv-SE" dirty="0"/>
              <a:t>: Visar utbildningar som studenten är registrerad på just nu. Intyget kan begränsas till viss datumperiod, t.ex. för att visa registreringar en tidigare termin eller att studenten </a:t>
            </a:r>
            <a:r>
              <a:rPr lang="sv-SE" i="1" dirty="0"/>
              <a:t>inte </a:t>
            </a:r>
            <a:r>
              <a:rPr lang="sv-SE" dirty="0"/>
              <a:t>har en registrering under en viss period. </a:t>
            </a:r>
            <a:br>
              <a:rPr lang="sv-SE" dirty="0"/>
            </a:br>
            <a:br>
              <a:rPr lang="sv-SE" sz="300" dirty="0"/>
            </a:br>
            <a:r>
              <a:rPr lang="sv-SE" dirty="0"/>
              <a:t>Doktoranders handledare och/eller studieaktivitet kan tas med på intyget genom att hämta registreringsintyg som visar ”Alla registreringar ordnade efter program (eller motsvarande)”. </a:t>
            </a:r>
            <a:endParaRPr lang="sv-SE" b="1" dirty="0"/>
          </a:p>
          <a:p>
            <a:pPr marL="171450" indent="-171450">
              <a:buFont typeface="Arial" panose="020B0604020202020204" pitchFamily="34" charset="0"/>
              <a:buChar char="•"/>
            </a:pPr>
            <a:r>
              <a:rPr lang="sv-SE" b="1" dirty="0"/>
              <a:t>Resultatintyg: </a:t>
            </a:r>
            <a:r>
              <a:rPr lang="sv-SE" dirty="0"/>
              <a:t>Visar resultat på kurser (och moduler), tillgodoräknanden och praktik som </a:t>
            </a:r>
            <a:r>
              <a:rPr lang="sv-SE"/>
              <a:t>har dokumenterats på </a:t>
            </a:r>
            <a:r>
              <a:rPr lang="sv-SE" dirty="0"/>
              <a:t>lärosätet du arbetar vid. Möjligt att avgränsa eller göra tillval.</a:t>
            </a:r>
            <a:endParaRPr lang="sv-SE" b="1" dirty="0"/>
          </a:p>
          <a:p>
            <a:pPr marL="171450" indent="-171450">
              <a:spcAft>
                <a:spcPts val="300"/>
              </a:spcAft>
              <a:buFont typeface="Arial" panose="020B0604020202020204" pitchFamily="34" charset="0"/>
              <a:buChar char="•"/>
            </a:pPr>
            <a:endParaRPr lang="sv-SE" b="1" dirty="0"/>
          </a:p>
          <a:p>
            <a:r>
              <a:rPr lang="sv-SE" b="1" dirty="0"/>
              <a:t>Intyg som studenter kan hämta</a:t>
            </a:r>
          </a:p>
          <a:p>
            <a:pPr>
              <a:spcAft>
                <a:spcPts val="300"/>
              </a:spcAft>
            </a:pPr>
            <a:r>
              <a:rPr lang="sv-SE" dirty="0"/>
              <a:t>Beroende på lokala inställningar på lärosätet kan studenter hämta någon eller samtliga av intygen listade ovan, samt:</a:t>
            </a:r>
          </a:p>
          <a:p>
            <a:pPr marL="171450" indent="-171450">
              <a:spcAft>
                <a:spcPts val="1200"/>
              </a:spcAft>
              <a:buFont typeface="Arial" panose="020B0604020202020204" pitchFamily="34" charset="0"/>
              <a:buChar char="•"/>
            </a:pPr>
            <a:r>
              <a:rPr lang="sv-SE" b="1" dirty="0"/>
              <a:t>Nationellt resultatintyg: </a:t>
            </a:r>
            <a:r>
              <a:rPr lang="sv-SE" dirty="0"/>
              <a:t>Visar resultat på kurser (och moduler) och tillgodoräknanden från alla svenska lärosäten (som använder Ladok).</a:t>
            </a:r>
          </a:p>
          <a:p>
            <a:pPr>
              <a:spcBef>
                <a:spcPts val="600"/>
              </a:spcBef>
              <a:spcAft>
                <a:spcPts val="1200"/>
              </a:spcAft>
            </a:pPr>
            <a:r>
              <a:rPr lang="sv-SE" dirty="0"/>
              <a:t>Samtliga intyg som studenter kan hämta är verifierbara, d.v.s. på intyget finns ett kontrollnummer och länk till en sida där externa intressenter kan gå in och se intyget.</a:t>
            </a:r>
          </a:p>
        </p:txBody>
      </p:sp>
    </p:spTree>
    <p:extLst>
      <p:ext uri="{BB962C8B-B14F-4D97-AF65-F5344CB8AC3E}">
        <p14:creationId xmlns:p14="http://schemas.microsoft.com/office/powerpoint/2010/main" val="2750814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39"/>
          </p:nvPr>
        </p:nvSpPr>
        <p:spPr>
          <a:xfrm>
            <a:off x="304918" y="765089"/>
            <a:ext cx="5798999" cy="4878259"/>
          </a:xfrm>
        </p:spPr>
        <p:txBody>
          <a:bodyPr/>
          <a:lstStyle/>
          <a:p>
            <a:r>
              <a:rPr lang="sv-SE" dirty="0"/>
              <a:t>Hämta intyg genom att söka fram studenten och välja intyg att hämta i högerkolumnen.</a:t>
            </a:r>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r>
              <a:rPr lang="sv-SE" dirty="0"/>
              <a:t>När du valt intyg visas en dialogruta där du kan välja att hämta intyget på svenska eller engelska, samt ange vilken information som ska tas med på intyget. Du kan även lägga till en fritext på intyget, den hamnar på nederst på det hämtade intyget. </a:t>
            </a:r>
          </a:p>
          <a:p>
            <a:r>
              <a:rPr lang="sv-SE" dirty="0"/>
              <a:t>Klicka på ”Hämta” för att hämta intyget. Det öppnas då som en PDF-fil i en ny flik i webbläsaren (öppnas inte en ny flik med intyget kan det bero på att du har hinder mot pop-</a:t>
            </a:r>
            <a:r>
              <a:rPr lang="sv-SE" dirty="0" err="1"/>
              <a:t>up</a:t>
            </a:r>
            <a:r>
              <a:rPr lang="sv-SE" dirty="0"/>
              <a:t> fönster i webbläsaren, ta bort hindret så ska det fungera). </a:t>
            </a:r>
          </a:p>
        </p:txBody>
      </p:sp>
      <p:sp>
        <p:nvSpPr>
          <p:cNvPr id="4" name="Title 3"/>
          <p:cNvSpPr>
            <a:spLocks noGrp="1"/>
          </p:cNvSpPr>
          <p:nvPr>
            <p:ph type="ctrTitle"/>
          </p:nvPr>
        </p:nvSpPr>
        <p:spPr/>
        <p:txBody>
          <a:bodyPr/>
          <a:lstStyle/>
          <a:p>
            <a:r>
              <a:rPr lang="sv-SE" dirty="0"/>
              <a:t>Hämta intyg</a:t>
            </a:r>
          </a:p>
        </p:txBody>
      </p:sp>
      <p:sp>
        <p:nvSpPr>
          <p:cNvPr id="3" name="Slide Number Placeholder 2"/>
          <p:cNvSpPr>
            <a:spLocks noGrp="1"/>
          </p:cNvSpPr>
          <p:nvPr>
            <p:ph type="sldNum" sz="quarter" idx="40"/>
          </p:nvPr>
        </p:nvSpPr>
        <p:spPr/>
        <p:txBody>
          <a:bodyPr/>
          <a:lstStyle/>
          <a:p>
            <a:fld id="{F3F4DCA2-53CA-48AF-BF1A-13BEFD9BD817}" type="slidenum">
              <a:rPr lang="sv-SE" smtClean="0"/>
              <a:pPr/>
              <a:t>2</a:t>
            </a:fld>
            <a:endParaRPr lang="sv-SE"/>
          </a:p>
        </p:txBody>
      </p:sp>
      <p:pic>
        <p:nvPicPr>
          <p:cNvPr id="12" name="Picture 11"/>
          <p:cNvPicPr>
            <a:picLocks noChangeAspect="1"/>
          </p:cNvPicPr>
          <p:nvPr/>
        </p:nvPicPr>
        <p:blipFill rotWithShape="1">
          <a:blip r:embed="rId2">
            <a:extLst>
              <a:ext uri="{28A0092B-C50C-407E-A947-70E740481C1C}">
                <a14:useLocalDpi xmlns:a14="http://schemas.microsoft.com/office/drawing/2010/main" val="0"/>
              </a:ext>
            </a:extLst>
          </a:blip>
          <a:srcRect b="30403"/>
          <a:stretch/>
        </p:blipFill>
        <p:spPr>
          <a:xfrm>
            <a:off x="139700" y="1126368"/>
            <a:ext cx="6540135" cy="2861432"/>
          </a:xfrm>
          <a:prstGeom prst="rect">
            <a:avLst/>
          </a:prstGeom>
        </p:spPr>
      </p:pic>
      <p:sp>
        <p:nvSpPr>
          <p:cNvPr id="14" name="Text Placeholder 4"/>
          <p:cNvSpPr txBox="1">
            <a:spLocks/>
          </p:cNvSpPr>
          <p:nvPr/>
        </p:nvSpPr>
        <p:spPr>
          <a:xfrm>
            <a:off x="4879468" y="3154154"/>
            <a:ext cx="1686432" cy="736468"/>
          </a:xfrm>
          <a:prstGeom prst="rect">
            <a:avLst/>
          </a:prstGeom>
          <a:ln w="19050">
            <a:solidFill>
              <a:srgbClr val="C8480E"/>
            </a:solidFill>
          </a:ln>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sv-SE" dirty="0"/>
          </a:p>
        </p:txBody>
      </p:sp>
      <p:cxnSp>
        <p:nvCxnSpPr>
          <p:cNvPr id="18" name="Straight Arrow Connector 17"/>
          <p:cNvCxnSpPr/>
          <p:nvPr/>
        </p:nvCxnSpPr>
        <p:spPr>
          <a:xfrm>
            <a:off x="5314950" y="988775"/>
            <a:ext cx="95250" cy="216537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2" name="Picture 1"/>
          <p:cNvPicPr>
            <a:picLocks noChangeAspect="1"/>
          </p:cNvPicPr>
          <p:nvPr/>
        </p:nvPicPr>
        <p:blipFill>
          <a:blip r:embed="rId3"/>
          <a:stretch>
            <a:fillRect/>
          </a:stretch>
        </p:blipFill>
        <p:spPr>
          <a:xfrm>
            <a:off x="464040" y="6015586"/>
            <a:ext cx="5999046" cy="2770644"/>
          </a:xfrm>
          <a:prstGeom prst="rect">
            <a:avLst/>
          </a:prstGeom>
          <a:noFill/>
          <a:ln>
            <a:solidFill>
              <a:schemeClr val="bg1">
                <a:lumMod val="85000"/>
              </a:schemeClr>
            </a:solidFill>
          </a:ln>
          <a:effectLst>
            <a:outerShdw blurRad="50800" dist="38100" dir="2700000" algn="tl" rotWithShape="0">
              <a:prstClr val="black">
                <a:alpha val="30000"/>
              </a:prstClr>
            </a:outerShdw>
          </a:effectLst>
        </p:spPr>
      </p:pic>
    </p:spTree>
    <p:extLst>
      <p:ext uri="{BB962C8B-B14F-4D97-AF65-F5344CB8AC3E}">
        <p14:creationId xmlns:p14="http://schemas.microsoft.com/office/powerpoint/2010/main" val="34363352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9838</TotalTime>
  <Words>366</Words>
  <Application>Microsoft Office PowerPoint</Application>
  <PresentationFormat>A4 (210 x 297 mm)</PresentationFormat>
  <Paragraphs>39</Paragraphs>
  <Slides>2</Slides>
  <Notes>1</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vt:i4>
      </vt:variant>
    </vt:vector>
  </HeadingPairs>
  <TitlesOfParts>
    <vt:vector size="5" baseType="lpstr">
      <vt:lpstr>Arial</vt:lpstr>
      <vt:lpstr>Calibri</vt:lpstr>
      <vt:lpstr>Office Theme</vt:lpstr>
      <vt:lpstr>PowerPoint-presentation</vt:lpstr>
      <vt:lpstr>Hämta intyg</vt:lpstr>
    </vt:vector>
  </TitlesOfParts>
  <Company>Malmö högskola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Guide_Ladok Intyg i Ladok</dc:title>
  <dc:creator>Klara Nordström</dc:creator>
  <cp:lastModifiedBy>Klara Nordström</cp:lastModifiedBy>
  <cp:revision>281</cp:revision>
  <dcterms:created xsi:type="dcterms:W3CDTF">2018-06-20T10:52:41Z</dcterms:created>
  <dcterms:modified xsi:type="dcterms:W3CDTF">2023-04-04T05:39:26Z</dcterms:modified>
</cp:coreProperties>
</file>