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59" r:id="rId4"/>
    <p:sldId id="260" r:id="rId5"/>
    <p:sldId id="261" r:id="rId6"/>
  </p:sldIdLst>
  <p:sldSz cx="6858000" cy="9906000" type="A4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7E139-AAC5-40D8-B8EF-13F2AB4AA005}">
          <p14:sldIdLst>
            <p14:sldId id="256"/>
            <p14:sldId id="258"/>
            <p14:sldId id="259"/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ara Nordström" initials="KN" lastIdx="1" clrIdx="0">
    <p:extLst>
      <p:ext uri="{19B8F6BF-5375-455C-9EA6-DF929625EA0E}">
        <p15:presenceInfo xmlns:p15="http://schemas.microsoft.com/office/powerpoint/2012/main" userId="S-1-5-21-4037045010-400650230-750724493-224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5C5C5C"/>
    <a:srgbClr val="920000"/>
    <a:srgbClr val="C1E0AE"/>
    <a:srgbClr val="86C35F"/>
    <a:srgbClr val="BF9754"/>
    <a:srgbClr val="A6A6A6"/>
    <a:srgbClr val="EEFF15"/>
    <a:srgbClr val="FF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90" autoAdjust="0"/>
    <p:restoredTop sz="94660"/>
  </p:normalViewPr>
  <p:slideViewPr>
    <p:cSldViewPr snapToGrid="0">
      <p:cViewPr varScale="1">
        <p:scale>
          <a:sx n="78" d="100"/>
          <a:sy n="78" d="100"/>
        </p:scale>
        <p:origin x="3564" y="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35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12E102-E4AC-401B-B5A6-542E137A5E22}" type="datetimeFigureOut">
              <a:rPr lang="sv-SE" smtClean="0"/>
              <a:t>2020-03-17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B90B7-C313-46B5-8300-A74AF3E11F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8667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81B39A-0E09-43A4-96B3-675F6809E503}" type="datetimeFigureOut">
              <a:rPr lang="sv-SE" smtClean="0"/>
              <a:t>2020-03-17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FFD60-D5AB-41B2-96EF-7F8CDDA286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879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AFFD60-D5AB-41B2-96EF-7F8CDDA286E5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5553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9606337"/>
            <a:ext cx="6858000" cy="3062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 lvl="0" indent="0">
              <a:lnSpc>
                <a:spcPct val="90000"/>
              </a:lnSpc>
              <a:spcBef>
                <a:spcPts val="1231"/>
              </a:spcBef>
              <a:buFont typeface="Arial" panose="020B0604020202020204" pitchFamily="34" charset="0"/>
              <a:buNone/>
            </a:pPr>
            <a:endParaRPr lang="sv-SE" sz="344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1246495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6858000" cy="503434"/>
          </a:xfrm>
          <a:prstGeom prst="rect">
            <a:avLst/>
          </a:prstGeom>
          <a:solidFill>
            <a:srgbClr val="86C35F"/>
          </a:solidFill>
          <a:ln w="6350">
            <a:solidFill>
              <a:srgbClr val="3E9F00"/>
            </a:solidFill>
          </a:ln>
        </p:spPr>
        <p:txBody>
          <a:bodyPr lIns="144000" tIns="90000" bIns="90000" anchor="ctr"/>
          <a:lstStyle>
            <a:lvl1pPr>
              <a:defRPr lang="en-US" sz="1400" b="1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33"/>
          <p:cNvSpPr>
            <a:spLocks noGrp="1"/>
          </p:cNvSpPr>
          <p:nvPr>
            <p:ph type="body" sz="quarter" idx="27" hasCustomPrompt="1"/>
          </p:nvPr>
        </p:nvSpPr>
        <p:spPr>
          <a:xfrm>
            <a:off x="7063868" y="857464"/>
            <a:ext cx="592167" cy="349228"/>
          </a:xfrm>
          <a:prstGeom prst="rect">
            <a:avLst/>
          </a:prstGeom>
          <a:ln w="19050">
            <a:solidFill>
              <a:srgbClr val="C8480E"/>
            </a:solidFill>
          </a:ln>
        </p:spPr>
        <p:txBody>
          <a:bodyPr/>
          <a:lstStyle>
            <a:lvl1pPr marL="0" indent="0"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14" name="Text Placeholder 35"/>
          <p:cNvSpPr>
            <a:spLocks noGrp="1"/>
          </p:cNvSpPr>
          <p:nvPr>
            <p:ph type="body" sz="quarter" idx="28" hasCustomPrompt="1"/>
          </p:nvPr>
        </p:nvSpPr>
        <p:spPr>
          <a:xfrm>
            <a:off x="7063867" y="415675"/>
            <a:ext cx="592167" cy="261610"/>
          </a:xfrm>
          <a:prstGeom prst="rect">
            <a:avLst/>
          </a:prstGeom>
          <a:solidFill>
            <a:srgbClr val="FBDF8D"/>
          </a:solidFill>
          <a:ln w="6350">
            <a:solidFill>
              <a:srgbClr val="FBC11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none"/>
        </p:style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 </a:t>
            </a:r>
            <a:endParaRPr lang="sv-SE" dirty="0"/>
          </a:p>
        </p:txBody>
      </p:sp>
      <p:sp>
        <p:nvSpPr>
          <p:cNvPr id="15" name="Text Placeholder 45"/>
          <p:cNvSpPr>
            <a:spLocks noGrp="1"/>
          </p:cNvSpPr>
          <p:nvPr>
            <p:ph type="body" sz="quarter" idx="34" hasCustomPrompt="1"/>
          </p:nvPr>
        </p:nvSpPr>
        <p:spPr>
          <a:xfrm>
            <a:off x="7385756" y="1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>
              <a:spcBef>
                <a:spcPts val="0"/>
              </a:spcBef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smtClean="0"/>
              <a:t>x</a:t>
            </a:r>
            <a:endParaRPr lang="sv-SE" dirty="0"/>
          </a:p>
        </p:txBody>
      </p:sp>
      <p:sp>
        <p:nvSpPr>
          <p:cNvPr id="16" name="Text Placeholder 45"/>
          <p:cNvSpPr>
            <a:spLocks noGrp="1"/>
          </p:cNvSpPr>
          <p:nvPr>
            <p:ph type="body" sz="quarter" idx="35" hasCustomPrompt="1"/>
          </p:nvPr>
        </p:nvSpPr>
        <p:spPr>
          <a:xfrm>
            <a:off x="7021055" y="1"/>
            <a:ext cx="270279" cy="24252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11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v-SE" dirty="0" smtClean="0"/>
              <a:t>x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7063868" y="1310391"/>
            <a:ext cx="592167" cy="3510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lIns="144000" tIns="90000" bIns="90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132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26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39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52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 </a:t>
            </a:r>
            <a:endParaRPr lang="sv-SE" dirty="0"/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7063868" y="1762178"/>
            <a:ext cx="592167" cy="35103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  <p:txBody>
          <a:bodyPr wrap="square" lIns="144000" tIns="90000" bIns="90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132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264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396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528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 </a:t>
            </a:r>
            <a:endParaRPr lang="sv-S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F3F4DCA2-53CA-48AF-BF1A-13BEFD9BD81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6262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9606337"/>
            <a:ext cx="6858000" cy="30623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pPr lvl="0" indent="0">
              <a:lnSpc>
                <a:spcPct val="90000"/>
              </a:lnSpc>
              <a:spcBef>
                <a:spcPts val="1231"/>
              </a:spcBef>
              <a:buFont typeface="Arial" panose="020B0604020202020204" pitchFamily="34" charset="0"/>
              <a:buNone/>
            </a:pPr>
            <a:endParaRPr lang="sv-SE" sz="344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1"/>
            <a:ext cx="6858000" cy="9612912"/>
          </a:xfrm>
          <a:prstGeom prst="rect">
            <a:avLst/>
          </a:prstGeom>
          <a:solidFill>
            <a:srgbClr val="86C35F"/>
          </a:solidFill>
          <a:ln w="6350">
            <a:solidFill>
              <a:srgbClr val="3E9F00"/>
            </a:solidFill>
          </a:ln>
        </p:spPr>
        <p:txBody>
          <a:bodyPr lIns="144000" tIns="90000" bIns="3672000" anchor="ctr"/>
          <a:lstStyle>
            <a:lvl1pPr algn="ctr">
              <a:defRPr lang="en-US" sz="1800" b="1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en-US" dirty="0" err="1" smtClean="0"/>
              <a:t>Avsnittsbrytning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4DCA2-53CA-48AF-BF1A-13BEFD9BD81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9038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5134197" y="9611834"/>
            <a:ext cx="1543050" cy="3366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3F4DCA2-53CA-48AF-BF1A-13BEFD9BD81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083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13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slide" Target="slide5.xml"/><Relationship Id="rId12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11" Type="http://schemas.openxmlformats.org/officeDocument/2006/relationships/image" Target="../media/image4.png"/><Relationship Id="rId5" Type="http://schemas.openxmlformats.org/officeDocument/2006/relationships/slide" Target="slide2.xml"/><Relationship Id="rId10" Type="http://schemas.microsoft.com/office/2007/relationships/hdphoto" Target="../media/hdphoto1.wdp"/><Relationship Id="rId4" Type="http://schemas.openxmlformats.org/officeDocument/2006/relationships/slide" Target="slide1.xml"/><Relationship Id="rId9" Type="http://schemas.openxmlformats.org/officeDocument/2006/relationships/image" Target="../media/image3.png"/><Relationship Id="rId1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 txBox="1">
            <a:spLocks/>
          </p:cNvSpPr>
          <p:nvPr/>
        </p:nvSpPr>
        <p:spPr>
          <a:xfrm>
            <a:off x="0" y="9403642"/>
            <a:ext cx="6858000" cy="514157"/>
          </a:xfrm>
          <a:prstGeom prst="rect">
            <a:avLst/>
          </a:prstGeom>
          <a:solidFill>
            <a:srgbClr val="86C35F"/>
          </a:solidFill>
          <a:ln w="6350">
            <a:solidFill>
              <a:srgbClr val="3E9F00"/>
            </a:solidFill>
          </a:ln>
        </p:spPr>
        <p:txBody>
          <a:bodyPr lIns="144000" tIns="90000" bIns="90000" anchor="ctr"/>
          <a:lstStyle>
            <a:lvl1pPr defTabSz="685800">
              <a:lnSpc>
                <a:spcPct val="90000"/>
              </a:lnSpc>
              <a:spcBef>
                <a:spcPct val="0"/>
              </a:spcBef>
              <a:buNone/>
              <a:defRPr lang="en-US" sz="1200" b="1" baseline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sv-SE" sz="1100" b="0" dirty="0"/>
              <a:t>Senast uppdaterad: 2020-03.25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sv-SE" sz="1100" b="0" dirty="0"/>
              <a:t>Version av Ladok vid senaste uppdatering: </a:t>
            </a:r>
            <a:r>
              <a:rPr lang="sv-SE" sz="1100" b="0" dirty="0" smtClean="0"/>
              <a:t>1.44.0</a:t>
            </a:r>
            <a:endParaRPr lang="sv-SE" sz="1100" b="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745" y="9500295"/>
            <a:ext cx="1062037" cy="340500"/>
          </a:xfrm>
          <a:prstGeom prst="rect">
            <a:avLst/>
          </a:prstGeom>
        </p:spPr>
      </p:pic>
      <p:sp>
        <p:nvSpPr>
          <p:cNvPr id="8" name="Text Placeholder 10"/>
          <p:cNvSpPr txBox="1">
            <a:spLocks/>
          </p:cNvSpPr>
          <p:nvPr/>
        </p:nvSpPr>
        <p:spPr>
          <a:xfrm>
            <a:off x="0" y="0"/>
            <a:ext cx="6858000" cy="1904954"/>
          </a:xfrm>
          <a:prstGeom prst="rect">
            <a:avLst/>
          </a:prstGeom>
          <a:noFill/>
          <a:ln w="6350">
            <a:noFill/>
          </a:ln>
        </p:spPr>
        <p:txBody>
          <a:bodyPr lIns="144000" tIns="90000" bIns="90000" anchor="ctr"/>
          <a:lstStyle>
            <a:lvl1pPr defTabSz="685800">
              <a:lnSpc>
                <a:spcPct val="90000"/>
              </a:lnSpc>
              <a:spcBef>
                <a:spcPct val="0"/>
              </a:spcBef>
              <a:buNone/>
              <a:defRPr lang="en-US" sz="1200" b="1" baseline="0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sv-SE" sz="2800" dirty="0" smtClean="0">
                <a:solidFill>
                  <a:schemeClr val="tx1"/>
                </a:solidFill>
              </a:rPr>
              <a:t>Skapa ärendekorgar och </a:t>
            </a:r>
            <a:br>
              <a:rPr lang="sv-SE" sz="2800" dirty="0" smtClean="0">
                <a:solidFill>
                  <a:schemeClr val="tx1"/>
                </a:solidFill>
              </a:rPr>
            </a:br>
            <a:r>
              <a:rPr lang="sv-SE" sz="2800" dirty="0" smtClean="0">
                <a:solidFill>
                  <a:schemeClr val="tx1"/>
                </a:solidFill>
              </a:rPr>
              <a:t>hantera fördelningsregler</a:t>
            </a:r>
            <a:endParaRPr lang="sv-SE" sz="28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4918" y="1855805"/>
            <a:ext cx="3158237" cy="125418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sv-S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Innehåll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Om </a:t>
            </a:r>
            <a:r>
              <a:rPr lang="sv-SE" sz="1100" dirty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ärendekorgar </a:t>
            </a: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		1</a:t>
            </a:r>
            <a:endParaRPr lang="sv-S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Skapa ärendekorg		2</a:t>
            </a:r>
            <a:endParaRPr lang="sv-S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Automatisk fördelning av ärenden	3-4</a:t>
            </a:r>
            <a:endParaRPr lang="sv-SE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sv-SE" sz="1100" dirty="0" smtClean="0">
                <a:latin typeface="Arial" panose="020B0604020202020204" pitchFamily="34" charset="0"/>
                <a:cs typeface="Arial" panose="020B0604020202020204" pitchFamily="34" charset="0"/>
                <a:hlinkClick r:id="rId7" action="ppaction://hlinksldjump"/>
              </a:rPr>
              <a:t>Använda ärendekorgar		5</a:t>
            </a:r>
            <a:endParaRPr lang="sv-SE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Placeholder 13"/>
          <p:cNvSpPr>
            <a:spLocks noGrp="1"/>
          </p:cNvSpPr>
          <p:nvPr>
            <p:ph type="body" sz="quarter" idx="39"/>
          </p:nvPr>
        </p:nvSpPr>
        <p:spPr>
          <a:xfrm>
            <a:off x="304918" y="3580616"/>
            <a:ext cx="5798999" cy="5352404"/>
          </a:xfrm>
          <a:noFill/>
          <a:ln>
            <a:noFill/>
          </a:ln>
        </p:spPr>
        <p:txBody>
          <a:bodyPr wrap="square" lIns="144000" tIns="90000" bIns="90000">
            <a:spAutoFit/>
          </a:bodyPr>
          <a:lstStyle/>
          <a:p>
            <a:r>
              <a:rPr lang="sv-SE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Om ärendekorgar</a:t>
            </a:r>
          </a:p>
          <a:p>
            <a:r>
              <a:rPr lang="sv-S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Ärendekorgar kan användas för att gruppera de studentärenden som finns i Ladok. Genom att fördela ärenden i olika korgar kan handläggare på lärosätet enklare hitta de ärenden som hen behöver hantera. </a:t>
            </a:r>
          </a:p>
          <a:p>
            <a:r>
              <a:rPr lang="sv-S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Fördelningen till ärendekorgar kan </a:t>
            </a:r>
            <a:r>
              <a:rPr lang="sv-S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göras automatiskt av Ladok </a:t>
            </a:r>
            <a:r>
              <a:rPr lang="sv-S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eller manuellt av en användare.</a:t>
            </a:r>
          </a:p>
          <a:p>
            <a:endParaRPr lang="sv-SE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v-SE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v-SE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v-SE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v-SE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v-SE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v-SE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v-SE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v-SE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v-SE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v-SE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v-S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Till </a:t>
            </a:r>
            <a:r>
              <a:rPr lang="sv-S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exempel kan en handläggare söka på alla inkomna ärenden i en viss ärendekorg, för att själv hantera det eller tilldela en annan handläggare. Genom att använda ärendekorgar behöver </a:t>
            </a:r>
            <a:r>
              <a:rPr lang="sv-S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alltså användaren inte leta </a:t>
            </a:r>
            <a:r>
              <a:rPr lang="sv-S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igenom alla inkomna ärenden, utan letar endast bland de ärenden som ligger i den specifika ärendekorgen.</a:t>
            </a:r>
          </a:p>
          <a:p>
            <a:endParaRPr lang="sv-SE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v-S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Studenter ser </a:t>
            </a:r>
            <a:r>
              <a:rPr lang="sv-SE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inte</a:t>
            </a:r>
            <a:r>
              <a:rPr lang="sv-S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vilken ärendekorg som ärendet ligger i. </a:t>
            </a:r>
            <a:r>
              <a:rPr lang="sv-SE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v-SE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sv-SE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809944" y="4913835"/>
            <a:ext cx="5238112" cy="2528458"/>
            <a:chOff x="809944" y="4913835"/>
            <a:chExt cx="5238112" cy="2528458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0835" b="10419"/>
            <a:stretch/>
          </p:blipFill>
          <p:spPr>
            <a:xfrm>
              <a:off x="809944" y="4913835"/>
              <a:ext cx="5238112" cy="2493005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rightnessContrast bright="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1659" y="5826673"/>
              <a:ext cx="665766" cy="637891"/>
            </a:xfrm>
            <a:prstGeom prst="rect">
              <a:avLst/>
            </a:prstGeom>
          </p:spPr>
        </p:pic>
        <p:grpSp>
          <p:nvGrpSpPr>
            <p:cNvPr id="5" name="Group 4"/>
            <p:cNvGrpSpPr/>
            <p:nvPr/>
          </p:nvGrpSpPr>
          <p:grpSpPr>
            <a:xfrm>
              <a:off x="5140272" y="6780575"/>
              <a:ext cx="641178" cy="661718"/>
              <a:chOff x="4556919" y="7256558"/>
              <a:chExt cx="1061848" cy="1095865"/>
            </a:xfrm>
          </p:grpSpPr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BEBA8EAE-BF5A-486C-A8C5-ECC9F3942E4B}">
                    <a14:imgProps xmlns:a14="http://schemas.microsoft.com/office/drawing/2010/main">
                      <a14:imgLayer r:embed="rId12">
                        <a14:imgEffect>
                          <a14:brightnessContrast bright="40000" contras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56919" y="7256558"/>
                <a:ext cx="774774" cy="906124"/>
              </a:xfrm>
              <a:prstGeom prst="rect">
                <a:avLst/>
              </a:prstGeom>
            </p:spPr>
          </p:pic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BEBA8EAE-BF5A-486C-A8C5-ECC9F3942E4B}">
                    <a14:imgProps xmlns:a14="http://schemas.microsoft.com/office/drawing/2010/main">
                      <a14:imgLayer r:embed="rId12">
                        <a14:imgEffect>
                          <a14:brightnessContrast bright="-40000" contras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43993" y="7446299"/>
                <a:ext cx="774774" cy="906124"/>
              </a:xfrm>
              <a:prstGeom prst="rect">
                <a:avLst/>
              </a:prstGeom>
            </p:spPr>
          </p:pic>
        </p:grp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37784" y="5084049"/>
              <a:ext cx="413516" cy="483620"/>
            </a:xfrm>
            <a:prstGeom prst="rect">
              <a:avLst/>
            </a:prstGeom>
          </p:spPr>
        </p:pic>
        <p:cxnSp>
          <p:nvCxnSpPr>
            <p:cNvPr id="15" name="Straight Arrow Connector 14"/>
            <p:cNvCxnSpPr/>
            <p:nvPr/>
          </p:nvCxnSpPr>
          <p:spPr>
            <a:xfrm flipH="1">
              <a:off x="4367213" y="5442309"/>
              <a:ext cx="816768" cy="0"/>
            </a:xfrm>
            <a:prstGeom prst="straightConnector1">
              <a:avLst/>
            </a:prstGeom>
            <a:ln w="9525">
              <a:solidFill>
                <a:srgbClr val="5C5C5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>
              <a:off x="4860131" y="6123347"/>
              <a:ext cx="323850" cy="0"/>
            </a:xfrm>
            <a:prstGeom prst="straightConnector1">
              <a:avLst/>
            </a:prstGeom>
            <a:ln w="9525">
              <a:solidFill>
                <a:srgbClr val="5C5C5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>
              <a:off x="4402931" y="7042510"/>
              <a:ext cx="781050" cy="0"/>
            </a:xfrm>
            <a:prstGeom prst="straightConnector1">
              <a:avLst/>
            </a:prstGeom>
            <a:ln w="9525">
              <a:solidFill>
                <a:srgbClr val="5C5C5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685925" y="4979373"/>
              <a:ext cx="269626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600" dirty="0" smtClean="0"/>
                <a:t>TG</a:t>
              </a:r>
              <a:endParaRPr lang="sv-SE" sz="6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746250" y="5463282"/>
              <a:ext cx="43152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600" dirty="0" smtClean="0"/>
                <a:t>Examen</a:t>
              </a:r>
              <a:endParaRPr lang="sv-SE" sz="6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133600" y="5660132"/>
              <a:ext cx="43152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600" dirty="0" smtClean="0"/>
                <a:t>Examen</a:t>
              </a:r>
              <a:endParaRPr lang="sv-SE" sz="6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406525" y="5826673"/>
              <a:ext cx="43152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600" dirty="0" smtClean="0"/>
                <a:t>Examen</a:t>
              </a:r>
              <a:endParaRPr lang="sv-SE" sz="6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701800" y="6193532"/>
              <a:ext cx="43152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600" dirty="0" smtClean="0"/>
                <a:t>Examen</a:t>
              </a:r>
              <a:endParaRPr lang="sv-SE" sz="6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55800" y="6882507"/>
              <a:ext cx="43152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600" dirty="0" smtClean="0"/>
                <a:t>Examen</a:t>
              </a:r>
              <a:endParaRPr lang="sv-SE" sz="6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228725" y="5296873"/>
              <a:ext cx="269626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600" dirty="0" smtClean="0"/>
                <a:t>TG</a:t>
              </a:r>
              <a:endParaRPr lang="sv-SE" sz="6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25500" y="6004898"/>
              <a:ext cx="269626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600" dirty="0" smtClean="0"/>
                <a:t>TG</a:t>
              </a:r>
              <a:endParaRPr lang="sv-SE" sz="6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355725" y="6300173"/>
              <a:ext cx="269626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600" dirty="0" smtClean="0"/>
                <a:t>TG</a:t>
              </a:r>
              <a:endParaRPr lang="sv-SE" sz="6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914525" y="5960448"/>
              <a:ext cx="269626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600" dirty="0" smtClean="0"/>
                <a:t>TG</a:t>
              </a:r>
              <a:endParaRPr lang="sv-SE" sz="600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511300" y="6944698"/>
              <a:ext cx="269626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600" dirty="0" smtClean="0"/>
                <a:t>TG</a:t>
              </a:r>
              <a:endParaRPr lang="sv-SE" sz="600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933450" y="6725198"/>
              <a:ext cx="43152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600" dirty="0" smtClean="0"/>
                <a:t>Examen</a:t>
              </a:r>
              <a:endParaRPr lang="sv-SE" sz="6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93138" y="5200302"/>
              <a:ext cx="441146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600" dirty="0" smtClean="0"/>
                <a:t>Återbud</a:t>
              </a:r>
              <a:endParaRPr lang="sv-SE" sz="6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036013" y="5676552"/>
              <a:ext cx="441146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600" dirty="0" smtClean="0"/>
                <a:t>Återbud</a:t>
              </a:r>
              <a:endParaRPr lang="sv-SE" sz="6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077288" y="6536977"/>
              <a:ext cx="441146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600" dirty="0" smtClean="0"/>
                <a:t>Återbud</a:t>
              </a:r>
              <a:endParaRPr lang="sv-SE" sz="6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588463" y="6679852"/>
              <a:ext cx="441146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600" dirty="0" smtClean="0"/>
                <a:t>Återbud</a:t>
              </a:r>
              <a:endParaRPr lang="sv-SE" sz="6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093288" y="6330602"/>
              <a:ext cx="441146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600" dirty="0" smtClean="0"/>
                <a:t>Återbud</a:t>
              </a:r>
              <a:endParaRPr lang="sv-SE" sz="6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064713" y="5244752"/>
              <a:ext cx="441146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600" dirty="0" smtClean="0"/>
                <a:t>Återbud</a:t>
              </a:r>
              <a:endParaRPr lang="sv-SE" sz="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5081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3247043"/>
          </a:xfrm>
        </p:spPr>
        <p:txBody>
          <a:bodyPr/>
          <a:lstStyle/>
          <a:p>
            <a:r>
              <a:rPr lang="sv-SE" dirty="0" smtClean="0"/>
              <a:t>Ärendekorgar skapas under: </a:t>
            </a:r>
            <a:r>
              <a:rPr lang="sv-SE" b="1" dirty="0" smtClean="0"/>
              <a:t>Systemadministration </a:t>
            </a:r>
            <a:r>
              <a:rPr lang="sv-SE" b="1" dirty="0"/>
              <a:t>→ Grunddata </a:t>
            </a:r>
            <a:r>
              <a:rPr lang="sv-SE" b="1" dirty="0" smtClean="0"/>
              <a:t>→ Ärendekorg</a:t>
            </a:r>
            <a:r>
              <a:rPr lang="sv-SE" dirty="0" smtClean="0"/>
              <a:t>. Klicka på ”Nytt grunddatavärde” för att skapa en ny korg.</a:t>
            </a:r>
          </a:p>
          <a:p>
            <a:endParaRPr lang="sv-SE" dirty="0"/>
          </a:p>
          <a:p>
            <a:r>
              <a:rPr lang="sv-SE" b="1" dirty="0" smtClean="0"/>
              <a:t>När du skapar en ny ärendekorg kan du ange: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="1" dirty="0" smtClean="0"/>
              <a:t>Kod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="1" dirty="0" smtClean="0"/>
              <a:t>Giltighetsperiod</a:t>
            </a:r>
            <a:r>
              <a:rPr lang="sv-SE" dirty="0"/>
              <a:t>: har ännu ingen verkan i systemet, ärenden kan tilldelas även utanför giltighetsperioden. Informationen kan läggas in för att signalera </a:t>
            </a:r>
            <a:r>
              <a:rPr lang="sv-SE" dirty="0" smtClean="0"/>
              <a:t>avsikt om att </a:t>
            </a:r>
            <a:r>
              <a:rPr lang="sv-SE" dirty="0"/>
              <a:t>endast använda ärendekorgen inom en period.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="1" dirty="0" smtClean="0"/>
              <a:t>Benämning </a:t>
            </a:r>
            <a:r>
              <a:rPr lang="sv-SE" dirty="0" smtClean="0"/>
              <a:t>(svensk och engelsk)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="1" dirty="0" smtClean="0"/>
              <a:t>Beskrivning:</a:t>
            </a:r>
            <a:r>
              <a:rPr lang="sv-SE" dirty="0" smtClean="0"/>
              <a:t> kan användas för att beskriva syftet med ärendekorgen. Syns inte i andra delar av systemet.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="1" dirty="0" smtClean="0"/>
              <a:t>Regelsamling</a:t>
            </a:r>
            <a:r>
              <a:rPr lang="sv-SE" dirty="0" smtClean="0"/>
              <a:t>, </a:t>
            </a:r>
            <a:r>
              <a:rPr lang="sv-SE" dirty="0" smtClean="0">
                <a:hlinkClick r:id="rId2" action="ppaction://hlinksldjump"/>
              </a:rPr>
              <a:t>se sida </a:t>
            </a:r>
            <a:r>
              <a:rPr lang="sv-SE" dirty="0">
                <a:hlinkClick r:id="rId2" action="ppaction://hlinksldjump"/>
              </a:rPr>
              <a:t>3</a:t>
            </a:r>
            <a:endParaRPr lang="sv-SE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="1" dirty="0" smtClean="0"/>
              <a:t>Handläggare</a:t>
            </a:r>
            <a:r>
              <a:rPr lang="sv-SE" dirty="0" smtClean="0"/>
              <a:t>: möjligt att lägga till användare som har för avsikt att arbeta med ärenden i ärendekorgen. Genom att lägga till användare här kan de användarna enklare söka efter ärenden i ärendekorgen, </a:t>
            </a:r>
            <a:r>
              <a:rPr lang="sv-SE" dirty="0" smtClean="0">
                <a:hlinkClick r:id="rId3" action="ppaction://hlinksldjump"/>
              </a:rPr>
              <a:t>se sida 5</a:t>
            </a:r>
            <a:r>
              <a:rPr lang="sv-SE" dirty="0" smtClean="0"/>
              <a:t>.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Skapa ärendekorg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5314950" y="9612313"/>
            <a:ext cx="1543050" cy="336550"/>
          </a:xfrm>
        </p:spPr>
        <p:txBody>
          <a:bodyPr/>
          <a:lstStyle/>
          <a:p>
            <a:fld id="{F3F4DCA2-53CA-48AF-BF1A-13BEFD9BD817}" type="slidenum">
              <a:rPr lang="sv-SE" smtClean="0"/>
              <a:pPr/>
              <a:t>2</a:t>
            </a:fld>
            <a:endParaRPr lang="sv-SE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64" y="4190919"/>
            <a:ext cx="6580071" cy="5242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38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5832366"/>
          </a:xfrm>
        </p:spPr>
        <p:txBody>
          <a:bodyPr/>
          <a:lstStyle/>
          <a:p>
            <a:r>
              <a:rPr lang="sv-SE" b="1" dirty="0" smtClean="0"/>
              <a:t>Automatisk fördelning</a:t>
            </a:r>
            <a:endParaRPr lang="sv-SE" b="1" dirty="0"/>
          </a:p>
          <a:p>
            <a:pPr fontAlgn="t"/>
            <a:r>
              <a:rPr lang="sv-SE" dirty="0" smtClean="0"/>
              <a:t>För att ärenden ska fördelas automatiskt till en ärendekorg behöver en eller flera ”regelsamlingar” skapas för ärendekorgen. Klicka på ”Lägg till regelsamling” för att skapa en ny regelsamling. 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  <a:p>
            <a:pPr fontAlgn="t"/>
            <a:endParaRPr lang="sv-SE" dirty="0"/>
          </a:p>
          <a:p>
            <a:pPr fontAlgn="t"/>
            <a:endParaRPr lang="sv-SE" dirty="0" smtClean="0"/>
          </a:p>
          <a:p>
            <a:pPr fontAlgn="t"/>
            <a:endParaRPr lang="sv-SE" dirty="0" smtClean="0"/>
          </a:p>
          <a:p>
            <a:pPr fontAlgn="t"/>
            <a:endParaRPr lang="sv-SE" dirty="0" smtClean="0"/>
          </a:p>
          <a:p>
            <a:pPr fontAlgn="t"/>
            <a:r>
              <a:rPr lang="sv-SE" dirty="0" smtClean="0"/>
              <a:t>I regelsamlingen anges en eller flera regler som ärendet måste uppfylla för att ärendet ska fördelas till ärendekorgen. </a:t>
            </a:r>
          </a:p>
          <a:p>
            <a:pPr fontAlgn="t"/>
            <a:r>
              <a:rPr lang="sv-SE" dirty="0" smtClean="0"/>
              <a:t>Den automatiska fördelningen görs var </a:t>
            </a:r>
            <a:r>
              <a:rPr lang="sv-SE" dirty="0"/>
              <a:t>15:e minut för </a:t>
            </a:r>
            <a:r>
              <a:rPr lang="sv-SE" dirty="0" smtClean="0"/>
              <a:t>nya ärenden. </a:t>
            </a:r>
            <a:r>
              <a:rPr lang="sv-SE" i="1" dirty="0" smtClean="0"/>
              <a:t>Om</a:t>
            </a:r>
            <a:r>
              <a:rPr lang="sv-SE" dirty="0" smtClean="0"/>
              <a:t> ärendet inte matchar en ärendekorg vid första försöket görs nästa </a:t>
            </a:r>
            <a:r>
              <a:rPr lang="sv-SE" dirty="0"/>
              <a:t>försök </a:t>
            </a:r>
            <a:r>
              <a:rPr lang="sv-SE" dirty="0" smtClean="0"/>
              <a:t>ca. var </a:t>
            </a:r>
            <a:r>
              <a:rPr lang="sv-SE" dirty="0"/>
              <a:t>3:e </a:t>
            </a:r>
            <a:r>
              <a:rPr lang="sv-SE" dirty="0" smtClean="0"/>
              <a:t>timme.</a:t>
            </a:r>
            <a:br>
              <a:rPr lang="sv-SE" dirty="0" smtClean="0"/>
            </a:br>
            <a:endParaRPr lang="sv-SE" dirty="0" smtClean="0"/>
          </a:p>
          <a:p>
            <a:pPr fontAlgn="t"/>
            <a:r>
              <a:rPr lang="sv-SE" b="1" dirty="0" smtClean="0"/>
              <a:t>Följande gäller vid automatisk fördelning: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="1" dirty="0" smtClean="0"/>
              <a:t>Om</a:t>
            </a:r>
            <a:r>
              <a:rPr lang="sv-SE" dirty="0" smtClean="0"/>
              <a:t> ärendet matchar regelsamlingen i en ärendekorg läggs ärendet i korgen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="1" dirty="0" smtClean="0"/>
              <a:t>Om</a:t>
            </a:r>
            <a:r>
              <a:rPr lang="sv-SE" dirty="0" smtClean="0"/>
              <a:t> ärendet inte </a:t>
            </a:r>
            <a:r>
              <a:rPr lang="sv-SE" dirty="0"/>
              <a:t>matchar </a:t>
            </a:r>
            <a:r>
              <a:rPr lang="sv-SE" dirty="0" smtClean="0"/>
              <a:t>någon regelsamling i </a:t>
            </a:r>
            <a:r>
              <a:rPr lang="sv-SE" dirty="0"/>
              <a:t>en </a:t>
            </a:r>
            <a:r>
              <a:rPr lang="sv-SE" dirty="0" smtClean="0"/>
              <a:t>ärendekorg läggs ärendet inte i någon korg. Du kan manuellt fördela ärendet till en ärendekorg (med eller utan regelsamlingar).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="1" dirty="0" smtClean="0"/>
              <a:t>Om</a:t>
            </a:r>
            <a:r>
              <a:rPr lang="sv-SE" dirty="0" smtClean="0"/>
              <a:t> ärendet matchar flera regelsamlingar, i olika ärendekorgar, läggs ärendet i den ärendekorg </a:t>
            </a:r>
            <a:r>
              <a:rPr lang="sv-SE" dirty="0"/>
              <a:t>vars </a:t>
            </a:r>
            <a:r>
              <a:rPr lang="sv-SE" dirty="0" smtClean="0"/>
              <a:t>regelsamling har flest regler. Ärendet läggs alltså i den korg vars regelsamling är mest specifik. Om alla regelsamlingar som ärendet matchar har lika många regler fördelas ärendet inte. </a:t>
            </a:r>
            <a:br>
              <a:rPr lang="sv-SE" dirty="0" smtClean="0"/>
            </a:br>
            <a:endParaRPr lang="sv-SE" dirty="0" smtClean="0"/>
          </a:p>
          <a:p>
            <a:r>
              <a:rPr lang="sv-SE" b="1" dirty="0" smtClean="0"/>
              <a:t>Fördelningskategorier för regler</a:t>
            </a:r>
            <a:endParaRPr lang="sv-SE" dirty="0"/>
          </a:p>
          <a:p>
            <a:r>
              <a:rPr lang="sv-SE" dirty="0" smtClean="0"/>
              <a:t>I varje regelsamling anger du en eller flera regler som ärendet ska uppfylla. Du </a:t>
            </a:r>
            <a:r>
              <a:rPr lang="sv-SE" dirty="0"/>
              <a:t>kan skapa regler med någon av följande fördelningskategorier:</a:t>
            </a:r>
            <a:endParaRPr lang="sv-SE" dirty="0" smtClean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Automatisk fördelning av ärenden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5314950" y="9612313"/>
            <a:ext cx="1543050" cy="336550"/>
          </a:xfrm>
        </p:spPr>
        <p:txBody>
          <a:bodyPr/>
          <a:lstStyle/>
          <a:p>
            <a:fld id="{F3F4DCA2-53CA-48AF-BF1A-13BEFD9BD817}" type="slidenum">
              <a:rPr lang="sv-SE" smtClean="0"/>
              <a:pPr/>
              <a:t>3</a:t>
            </a:fld>
            <a:endParaRPr lang="sv-SE"/>
          </a:p>
        </p:txBody>
      </p:sp>
      <p:graphicFrame>
        <p:nvGraphicFramePr>
          <p:cNvPr id="16" name="Platshållare för innehåll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8910614"/>
              </p:ext>
            </p:extLst>
          </p:nvPr>
        </p:nvGraphicFramePr>
        <p:xfrm>
          <a:off x="304918" y="6590162"/>
          <a:ext cx="6311055" cy="2971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485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0348">
                  <a:extLst>
                    <a:ext uri="{9D8B030D-6E8A-4147-A177-3AD203B41FA5}">
                      <a16:colId xmlns:a16="http://schemas.microsoft.com/office/drawing/2014/main" val="6189043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1050" kern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Fördelningskategori</a:t>
                      </a:r>
                      <a:endParaRPr lang="sv-SE" sz="105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050" kern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</a:t>
                      </a:r>
                      <a:r>
                        <a:rPr lang="sv-SE" sz="1050" kern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användas för fördelning av</a:t>
                      </a:r>
                      <a:endParaRPr lang="sv-SE" sz="105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1050" b="1" kern="1200" baseline="0" dirty="0" smtClean="0">
                          <a:solidFill>
                            <a:schemeClr val="lt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Kommentar</a:t>
                      </a:r>
                      <a:endParaRPr lang="sv-SE" sz="1050" b="1" kern="1200" baseline="0" dirty="0">
                        <a:solidFill>
                          <a:schemeClr val="lt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454">
                <a:tc>
                  <a:txBody>
                    <a:bodyPr/>
                    <a:lstStyle/>
                    <a:p>
                      <a:r>
                        <a:rPr lang="sv-SE" sz="1050" b="1" u="none" kern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Ärendetyp</a:t>
                      </a:r>
                      <a:endParaRPr lang="sv-SE" sz="1050" b="1" u="none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50" kern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Samtliga ärenden</a:t>
                      </a:r>
                      <a:endParaRPr lang="sv-SE" sz="1050" kern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50" kern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Vilken</a:t>
                      </a:r>
                      <a:r>
                        <a:rPr lang="sv-SE" sz="1050" kern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typ av ärenden som kopplas in i korgen</a:t>
                      </a:r>
                      <a:endParaRPr lang="sv-SE" sz="1050" kern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845">
                <a:tc>
                  <a:txBody>
                    <a:bodyPr/>
                    <a:lstStyle/>
                    <a:p>
                      <a:r>
                        <a:rPr lang="sv-SE" sz="1050" b="1" u="none" kern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Organisationsenhet</a:t>
                      </a:r>
                      <a:endParaRPr lang="sv-SE" sz="1050" b="1" u="none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50" kern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Bevisärende </a:t>
                      </a:r>
                      <a:endParaRPr lang="sv-SE" sz="1050" kern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b="1" kern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Om</a:t>
                      </a:r>
                      <a:r>
                        <a:rPr lang="sv-SE" sz="1050" kern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organisationsenhet angavs för bevisbenämningen när den skapades i Ladok</a:t>
                      </a:r>
                      <a:endParaRPr lang="sv-SE" sz="1050" kern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454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sv-SE" sz="1050" b="1" u="none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Återbudsärende</a:t>
                      </a:r>
                      <a:r>
                        <a:rPr lang="sv-SE" sz="10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sv-S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sv-SE" sz="105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2454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sv-SE" sz="1050" b="1" u="none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Tillgodoräknande</a:t>
                      </a:r>
                      <a:endParaRPr lang="sv-SE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05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Om</a:t>
                      </a:r>
                      <a:r>
                        <a:rPr lang="sv-SE" sz="10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studenten valt en kurspaketering i sin ansökan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3029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sv-SE" sz="1050" b="1" u="none" kern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Bevistyp</a:t>
                      </a:r>
                      <a:endParaRPr lang="sv-SE" sz="1050" b="1" u="none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50" kern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Bevisärende </a:t>
                      </a:r>
                      <a:endParaRPr lang="sv-SE" sz="1050" kern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kern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Utifrån</a:t>
                      </a:r>
                      <a:r>
                        <a:rPr lang="sv-SE" sz="1050" kern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den </a:t>
                      </a:r>
                      <a:r>
                        <a:rPr lang="sv-SE" sz="1050" kern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bevistyp som angavs</a:t>
                      </a:r>
                      <a:r>
                        <a:rPr lang="sv-SE" sz="1050" kern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för bevisbenämningen </a:t>
                      </a:r>
                      <a:r>
                        <a:rPr lang="sv-SE" sz="1050" kern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när den skapades i Ladok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2454">
                <a:tc>
                  <a:txBody>
                    <a:bodyPr/>
                    <a:lstStyle/>
                    <a:p>
                      <a:r>
                        <a:rPr lang="sv-SE" sz="1050" b="1" u="none" kern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Precisering</a:t>
                      </a:r>
                      <a:endParaRPr lang="sv-SE" sz="1050" b="1" u="none" kern="12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50" kern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Bevisärende </a:t>
                      </a:r>
                      <a:endParaRPr lang="sv-SE" sz="1050" kern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50" kern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Om</a:t>
                      </a:r>
                      <a:r>
                        <a:rPr lang="sv-SE" sz="1050" kern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v-SE" sz="1050" kern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precisering</a:t>
                      </a:r>
                      <a:r>
                        <a:rPr lang="sv-SE" sz="1050" kern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har valts för bevisärendet</a:t>
                      </a:r>
                      <a:endParaRPr lang="sv-SE" sz="1050" kern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0225700"/>
                  </a:ext>
                </a:extLst>
              </a:tr>
              <a:tr h="242454">
                <a:tc>
                  <a:txBody>
                    <a:bodyPr/>
                    <a:lstStyle/>
                    <a:p>
                      <a:r>
                        <a:rPr lang="sv-SE" sz="1050" b="1" u="non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Utbildningskod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Tillgodoräknande</a:t>
                      </a:r>
                      <a:endParaRPr lang="sv-SE" sz="1050" kern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5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Om</a:t>
                      </a:r>
                      <a:r>
                        <a:rPr lang="sv-SE" sz="10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studenten valt en kurspaketering i sin ansökan. </a:t>
                      </a:r>
                      <a:br>
                        <a:rPr lang="sv-SE" sz="10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sv-SE" sz="105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 kan anges före eller efter en del av utbildningskoden för att söka på flera alternativ (t.ex. DAT* för att hitta alla koder som börjar på DAT).</a:t>
                      </a:r>
                      <a:endParaRPr lang="sv-SE" sz="1050" kern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4757296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3519" b="2156"/>
          <a:stretch/>
        </p:blipFill>
        <p:spPr>
          <a:xfrm>
            <a:off x="273472" y="1592338"/>
            <a:ext cx="6109911" cy="1279674"/>
          </a:xfrm>
          <a:prstGeom prst="rect">
            <a:avLst/>
          </a:prstGeom>
        </p:spPr>
      </p:pic>
      <p:sp>
        <p:nvSpPr>
          <p:cNvPr id="8" name="Text Placeholder 2"/>
          <p:cNvSpPr txBox="1">
            <a:spLocks/>
          </p:cNvSpPr>
          <p:nvPr/>
        </p:nvSpPr>
        <p:spPr>
          <a:xfrm>
            <a:off x="304919" y="1830102"/>
            <a:ext cx="1093576" cy="310669"/>
          </a:xfrm>
          <a:prstGeom prst="rect">
            <a:avLst/>
          </a:prstGeom>
          <a:ln w="19050">
            <a:solidFill>
              <a:srgbClr val="C8480E"/>
            </a:solidFill>
          </a:ln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1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243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262" b="866"/>
          <a:stretch/>
        </p:blipFill>
        <p:spPr>
          <a:xfrm>
            <a:off x="1846301" y="5421773"/>
            <a:ext cx="4565258" cy="4068692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956182" cy="3093154"/>
          </a:xfrm>
        </p:spPr>
        <p:txBody>
          <a:bodyPr/>
          <a:lstStyle/>
          <a:p>
            <a:r>
              <a:rPr lang="sv-SE" b="1" dirty="0" smtClean="0"/>
              <a:t>Villkor för regelsamlingar</a:t>
            </a:r>
          </a:p>
          <a:p>
            <a:r>
              <a:rPr lang="sv-SE" dirty="0" smtClean="0"/>
              <a:t>”</a:t>
            </a:r>
            <a:r>
              <a:rPr lang="sv-SE" dirty="0" smtClean="0">
                <a:solidFill>
                  <a:srgbClr val="C00000"/>
                </a:solidFill>
              </a:rPr>
              <a:t> </a:t>
            </a:r>
            <a:r>
              <a:rPr lang="sv-SE" b="1" dirty="0" smtClean="0">
                <a:solidFill>
                  <a:srgbClr val="C00000"/>
                </a:solidFill>
              </a:rPr>
              <a:t>OCH</a:t>
            </a:r>
            <a:r>
              <a:rPr lang="sv-SE" dirty="0" smtClean="0"/>
              <a:t>” mellan </a:t>
            </a:r>
            <a:r>
              <a:rPr lang="sv-SE" dirty="0"/>
              <a:t>olika </a:t>
            </a:r>
            <a:r>
              <a:rPr lang="sv-SE" dirty="0" smtClean="0"/>
              <a:t>fördelningskategorier </a:t>
            </a:r>
            <a:r>
              <a:rPr lang="sv-SE" dirty="0"/>
              <a:t>inom </a:t>
            </a:r>
            <a:r>
              <a:rPr lang="sv-SE" dirty="0" smtClean="0"/>
              <a:t>en regelsamling</a:t>
            </a:r>
            <a:endParaRPr lang="sv-SE" dirty="0"/>
          </a:p>
          <a:p>
            <a:r>
              <a:rPr lang="sv-SE" dirty="0" smtClean="0"/>
              <a:t>I en regelsamling kan du skapa flera regler av olika fördelningskategorier. För regler inom samma regelsamling gäller ett ”OCH”-förhållande: ärendet måste alltså uppfylla </a:t>
            </a:r>
            <a:r>
              <a:rPr lang="sv-SE" u="sng" dirty="0" smtClean="0"/>
              <a:t>alla</a:t>
            </a:r>
            <a:r>
              <a:rPr lang="sv-SE" dirty="0" smtClean="0"/>
              <a:t> regler inom regelsamlingen för att matcha den. </a:t>
            </a:r>
          </a:p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”</a:t>
            </a:r>
            <a:r>
              <a:rPr lang="sv-SE" b="1" dirty="0">
                <a:solidFill>
                  <a:srgbClr val="1269A0"/>
                </a:solidFill>
              </a:rPr>
              <a:t>Eller</a:t>
            </a:r>
            <a:r>
              <a:rPr lang="sv-SE" dirty="0" smtClean="0"/>
              <a:t>” för </a:t>
            </a:r>
            <a:r>
              <a:rPr lang="sv-SE" dirty="0"/>
              <a:t>samma fördelningskategorier </a:t>
            </a:r>
            <a:r>
              <a:rPr lang="sv-SE" dirty="0" smtClean="0"/>
              <a:t>inom </a:t>
            </a:r>
            <a:r>
              <a:rPr lang="sv-SE" dirty="0"/>
              <a:t>en regelsamling</a:t>
            </a:r>
          </a:p>
          <a:p>
            <a:r>
              <a:rPr lang="sv-SE" dirty="0"/>
              <a:t>För </a:t>
            </a:r>
            <a:r>
              <a:rPr lang="sv-SE" dirty="0" smtClean="0"/>
              <a:t>fördelningskategorierna precisering, bevistyp och utbildningskod går </a:t>
            </a:r>
            <a:r>
              <a:rPr lang="sv-SE" dirty="0"/>
              <a:t>det att välja flera </a:t>
            </a:r>
            <a:r>
              <a:rPr lang="sv-SE" dirty="0" smtClean="0"/>
              <a:t>värden. Du kan t.ex</a:t>
            </a:r>
            <a:r>
              <a:rPr lang="sv-SE" dirty="0"/>
              <a:t>. </a:t>
            </a:r>
            <a:r>
              <a:rPr lang="sv-SE" dirty="0" smtClean="0"/>
              <a:t>skapa en regel av fördelningskategorin precisering med värdet ”Biologi” och en till regel av </a:t>
            </a:r>
            <a:r>
              <a:rPr lang="sv-SE" dirty="0"/>
              <a:t>fördelningskategorin </a:t>
            </a:r>
            <a:r>
              <a:rPr lang="sv-SE" dirty="0" smtClean="0"/>
              <a:t>precisering med värdet ”Kemi”. Ärendet </a:t>
            </a:r>
            <a:r>
              <a:rPr lang="sv-SE" dirty="0"/>
              <a:t>behöver</a:t>
            </a:r>
            <a:r>
              <a:rPr lang="sv-SE" dirty="0" smtClean="0"/>
              <a:t> då </a:t>
            </a:r>
            <a:r>
              <a:rPr lang="sv-SE" dirty="0"/>
              <a:t>ha antingen </a:t>
            </a:r>
            <a:r>
              <a:rPr lang="sv-SE" dirty="0" smtClean="0"/>
              <a:t>preciseringen biologi </a:t>
            </a:r>
            <a:r>
              <a:rPr lang="sv-SE" i="1" dirty="0" smtClean="0"/>
              <a:t>eller</a:t>
            </a:r>
            <a:r>
              <a:rPr lang="sv-SE" dirty="0" smtClean="0"/>
              <a:t> kemi för att matcha. </a:t>
            </a:r>
          </a:p>
          <a:p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”</a:t>
            </a:r>
            <a:r>
              <a:rPr lang="sv-SE" b="1" dirty="0" smtClean="0">
                <a:solidFill>
                  <a:srgbClr val="BF9000"/>
                </a:solidFill>
              </a:rPr>
              <a:t>ELLER</a:t>
            </a:r>
            <a:r>
              <a:rPr lang="sv-SE" b="1" dirty="0" smtClean="0"/>
              <a:t>” </a:t>
            </a:r>
            <a:r>
              <a:rPr lang="sv-SE" dirty="0" smtClean="0"/>
              <a:t>mellan olika regelsamlingar</a:t>
            </a:r>
          </a:p>
          <a:p>
            <a:r>
              <a:rPr lang="sv-SE" dirty="0"/>
              <a:t>Det är möjligt att skapa flera regelsamlingar </a:t>
            </a:r>
            <a:r>
              <a:rPr lang="sv-SE" dirty="0" smtClean="0"/>
              <a:t>i samma ärendekorg. För att ärendet ska matcha ärendekorgen behöver det matcha antingen den ena </a:t>
            </a:r>
            <a:r>
              <a:rPr lang="sv-SE" i="1" dirty="0" smtClean="0"/>
              <a:t>eller </a:t>
            </a:r>
            <a:r>
              <a:rPr lang="sv-SE" dirty="0" smtClean="0"/>
              <a:t>den andra regelsamlingen.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Automatisk fördelning av </a:t>
            </a:r>
            <a:r>
              <a:rPr lang="sv-SE" dirty="0" smtClean="0"/>
              <a:t>ärenden </a:t>
            </a:r>
            <a:r>
              <a:rPr lang="sv-SE" b="0" dirty="0" smtClean="0"/>
              <a:t>(forts.)</a:t>
            </a:r>
            <a:endParaRPr lang="sv-SE" b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5314950" y="9612313"/>
            <a:ext cx="1543050" cy="336550"/>
          </a:xfrm>
        </p:spPr>
        <p:txBody>
          <a:bodyPr/>
          <a:lstStyle/>
          <a:p>
            <a:fld id="{F3F4DCA2-53CA-48AF-BF1A-13BEFD9BD817}" type="slidenum">
              <a:rPr lang="sv-SE" smtClean="0"/>
              <a:pPr/>
              <a:t>4</a:t>
            </a:fld>
            <a:endParaRPr lang="sv-SE"/>
          </a:p>
        </p:txBody>
      </p:sp>
      <p:sp>
        <p:nvSpPr>
          <p:cNvPr id="14" name="Left Brace 13"/>
          <p:cNvSpPr/>
          <p:nvPr/>
        </p:nvSpPr>
        <p:spPr>
          <a:xfrm>
            <a:off x="1656137" y="7166028"/>
            <a:ext cx="218575" cy="375899"/>
          </a:xfrm>
          <a:prstGeom prst="leftBrace">
            <a:avLst>
              <a:gd name="adj1" fmla="val 35028"/>
              <a:gd name="adj2" fmla="val 50000"/>
            </a:avLst>
          </a:prstGeom>
          <a:ln w="12700">
            <a:solidFill>
              <a:srgbClr val="1269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Left Brace 14"/>
          <p:cNvSpPr/>
          <p:nvPr/>
        </p:nvSpPr>
        <p:spPr>
          <a:xfrm>
            <a:off x="1123774" y="6953720"/>
            <a:ext cx="177259" cy="656191"/>
          </a:xfrm>
          <a:prstGeom prst="leftBrace">
            <a:avLst>
              <a:gd name="adj1" fmla="val 32372"/>
              <a:gd name="adj2" fmla="val 50000"/>
            </a:avLst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 sz="1200">
              <a:solidFill>
                <a:srgbClr val="C00000"/>
              </a:solidFill>
            </a:endParaRPr>
          </a:p>
        </p:txBody>
      </p:sp>
      <p:sp>
        <p:nvSpPr>
          <p:cNvPr id="16" name="Left Brace 15"/>
          <p:cNvSpPr/>
          <p:nvPr/>
        </p:nvSpPr>
        <p:spPr>
          <a:xfrm>
            <a:off x="1123774" y="8773561"/>
            <a:ext cx="177259" cy="458963"/>
          </a:xfrm>
          <a:prstGeom prst="leftBrace">
            <a:avLst>
              <a:gd name="adj1" fmla="val 34775"/>
              <a:gd name="adj2" fmla="val 50000"/>
            </a:avLst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 sz="1200">
              <a:solidFill>
                <a:srgbClr val="C00000"/>
              </a:solidFill>
            </a:endParaRPr>
          </a:p>
        </p:txBody>
      </p:sp>
      <p:sp>
        <p:nvSpPr>
          <p:cNvPr id="17" name="Arc 16"/>
          <p:cNvSpPr/>
          <p:nvPr/>
        </p:nvSpPr>
        <p:spPr>
          <a:xfrm rot="10800000">
            <a:off x="489777" y="7305607"/>
            <a:ext cx="771437" cy="1709301"/>
          </a:xfrm>
          <a:prstGeom prst="arc">
            <a:avLst>
              <a:gd name="adj1" fmla="val 16200000"/>
              <a:gd name="adj2" fmla="val 5405855"/>
            </a:avLst>
          </a:prstGeom>
          <a:ln w="12700">
            <a:solidFill>
              <a:schemeClr val="accent4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v-SE" sz="1200"/>
          </a:p>
        </p:txBody>
      </p:sp>
      <p:sp>
        <p:nvSpPr>
          <p:cNvPr id="18" name="Text Placeholder 30"/>
          <p:cNvSpPr txBox="1">
            <a:spLocks/>
          </p:cNvSpPr>
          <p:nvPr/>
        </p:nvSpPr>
        <p:spPr>
          <a:xfrm rot="16200000">
            <a:off x="-37888" y="8007389"/>
            <a:ext cx="781209" cy="366424"/>
          </a:xfrm>
          <a:prstGeom prst="rect">
            <a:avLst/>
          </a:prstGeom>
          <a:noFill/>
          <a:ln>
            <a:noFill/>
          </a:ln>
        </p:spPr>
        <p:txBody>
          <a:bodyPr wrap="square" lIns="90000" tIns="90000" bIns="90000">
            <a:spAutoFit/>
          </a:bodyPr>
          <a:lstStyle>
            <a:lvl1pPr marL="0" indent="0" algn="l" defTabSz="91439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13199" indent="0" algn="l" defTabSz="91439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26396" indent="0" algn="l" defTabSz="91439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939595" indent="0" algn="l" defTabSz="91439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52793" indent="0" algn="l" defTabSz="91439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585" indent="-228598" algn="l" defTabSz="91439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83" indent="-228598" algn="l" defTabSz="91439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80" indent="-228598" algn="l" defTabSz="91439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77" indent="-228598" algn="l" defTabSz="91439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1200" b="1" dirty="0" smtClean="0">
                <a:solidFill>
                  <a:srgbClr val="BF9000"/>
                </a:solidFill>
              </a:rPr>
              <a:t>ELLER</a:t>
            </a:r>
            <a:endParaRPr lang="sv-SE" sz="1200" b="1" dirty="0">
              <a:solidFill>
                <a:srgbClr val="BF9000"/>
              </a:solidFill>
            </a:endParaRPr>
          </a:p>
        </p:txBody>
      </p:sp>
      <p:sp>
        <p:nvSpPr>
          <p:cNvPr id="19" name="Text Placeholder 30"/>
          <p:cNvSpPr txBox="1">
            <a:spLocks/>
          </p:cNvSpPr>
          <p:nvPr/>
        </p:nvSpPr>
        <p:spPr>
          <a:xfrm rot="16200000">
            <a:off x="595279" y="8827523"/>
            <a:ext cx="781209" cy="351035"/>
          </a:xfrm>
          <a:prstGeom prst="rect">
            <a:avLst/>
          </a:prstGeom>
          <a:noFill/>
          <a:ln>
            <a:noFill/>
          </a:ln>
        </p:spPr>
        <p:txBody>
          <a:bodyPr wrap="square" lIns="90000" tIns="90000" bIns="90000" anchor="ctr">
            <a:spAutoFit/>
          </a:bodyPr>
          <a:lstStyle>
            <a:lvl1pPr marL="0" indent="0" algn="l" defTabSz="91439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13199" indent="0" algn="l" defTabSz="91439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26396" indent="0" algn="l" defTabSz="91439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939595" indent="0" algn="l" defTabSz="91439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52793" indent="0" algn="l" defTabSz="91439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585" indent="-228598" algn="l" defTabSz="91439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83" indent="-228598" algn="l" defTabSz="91439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80" indent="-228598" algn="l" defTabSz="91439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77" indent="-228598" algn="l" defTabSz="91439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b="1" dirty="0" smtClean="0">
                <a:solidFill>
                  <a:srgbClr val="C00000"/>
                </a:solidFill>
              </a:rPr>
              <a:t>OCH</a:t>
            </a:r>
            <a:endParaRPr lang="sv-SE" b="1" dirty="0">
              <a:solidFill>
                <a:srgbClr val="C00000"/>
              </a:solidFill>
            </a:endParaRPr>
          </a:p>
        </p:txBody>
      </p:sp>
      <p:sp>
        <p:nvSpPr>
          <p:cNvPr id="20" name="Text Placeholder 30"/>
          <p:cNvSpPr txBox="1">
            <a:spLocks/>
          </p:cNvSpPr>
          <p:nvPr/>
        </p:nvSpPr>
        <p:spPr>
          <a:xfrm rot="16200000">
            <a:off x="595278" y="7098602"/>
            <a:ext cx="781209" cy="366424"/>
          </a:xfrm>
          <a:prstGeom prst="rect">
            <a:avLst/>
          </a:prstGeom>
          <a:noFill/>
          <a:ln>
            <a:noFill/>
          </a:ln>
        </p:spPr>
        <p:txBody>
          <a:bodyPr wrap="square" lIns="90000" tIns="90000" bIns="90000" anchor="ctr">
            <a:spAutoFit/>
          </a:bodyPr>
          <a:lstStyle>
            <a:lvl1pPr marL="0" indent="0" algn="l" defTabSz="91439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13199" indent="0" algn="l" defTabSz="91439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26396" indent="0" algn="l" defTabSz="91439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939595" indent="0" algn="l" defTabSz="91439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52793" indent="0" algn="l" defTabSz="91439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585" indent="-228598" algn="l" defTabSz="91439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83" indent="-228598" algn="l" defTabSz="91439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80" indent="-228598" algn="l" defTabSz="91439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77" indent="-228598" algn="l" defTabSz="91439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1200" b="1" dirty="0" smtClean="0">
                <a:solidFill>
                  <a:srgbClr val="C00000"/>
                </a:solidFill>
              </a:rPr>
              <a:t>OCH</a:t>
            </a:r>
            <a:endParaRPr lang="sv-SE" sz="1200" b="1" dirty="0">
              <a:solidFill>
                <a:srgbClr val="C00000"/>
              </a:solidFill>
            </a:endParaRPr>
          </a:p>
        </p:txBody>
      </p:sp>
      <p:sp>
        <p:nvSpPr>
          <p:cNvPr id="21" name="Text Placeholder 30"/>
          <p:cNvSpPr txBox="1">
            <a:spLocks/>
          </p:cNvSpPr>
          <p:nvPr/>
        </p:nvSpPr>
        <p:spPr>
          <a:xfrm rot="16200000">
            <a:off x="1132348" y="7170764"/>
            <a:ext cx="781209" cy="366424"/>
          </a:xfrm>
          <a:prstGeom prst="rect">
            <a:avLst/>
          </a:prstGeom>
          <a:noFill/>
          <a:ln>
            <a:noFill/>
          </a:ln>
        </p:spPr>
        <p:txBody>
          <a:bodyPr wrap="square" lIns="90000" tIns="90000" bIns="90000">
            <a:spAutoFit/>
          </a:bodyPr>
          <a:lstStyle>
            <a:lvl1pPr marL="0" indent="0" algn="l" defTabSz="91439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13199" indent="0" algn="l" defTabSz="91439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26396" indent="0" algn="l" defTabSz="91439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939595" indent="0" algn="l" defTabSz="91439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252793" indent="0" algn="l" defTabSz="914395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585" indent="-228598" algn="l" defTabSz="91439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83" indent="-228598" algn="l" defTabSz="91439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80" indent="-228598" algn="l" defTabSz="91439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77" indent="-228598" algn="l" defTabSz="91439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1200" b="1" dirty="0" smtClean="0">
                <a:solidFill>
                  <a:srgbClr val="1269A0"/>
                </a:solidFill>
              </a:rPr>
              <a:t>Eller</a:t>
            </a:r>
            <a:endParaRPr lang="sv-SE" sz="1200" b="1" dirty="0">
              <a:solidFill>
                <a:srgbClr val="1269A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874713" y="7541927"/>
            <a:ext cx="4562475" cy="0"/>
          </a:xfrm>
          <a:prstGeom prst="line">
            <a:avLst/>
          </a:prstGeom>
          <a:ln w="12700">
            <a:solidFill>
              <a:srgbClr val="1269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874713" y="7166028"/>
            <a:ext cx="4562475" cy="0"/>
          </a:xfrm>
          <a:prstGeom prst="line">
            <a:avLst/>
          </a:prstGeom>
          <a:ln w="12700">
            <a:solidFill>
              <a:srgbClr val="1269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297896" y="9232524"/>
            <a:ext cx="5197446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297896" y="8773563"/>
            <a:ext cx="5197446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297896" y="7609911"/>
            <a:ext cx="5197446" cy="1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297896" y="6953721"/>
            <a:ext cx="5197446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17007" y="4093705"/>
            <a:ext cx="6553082" cy="1377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sv-SE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Exempel: </a:t>
            </a:r>
          </a:p>
          <a:p>
            <a:pPr>
              <a:spcAft>
                <a:spcPts val="300"/>
              </a:spcAft>
            </a:pPr>
            <a:r>
              <a:rPr lang="sv-SE" sz="1050" i="1" dirty="0" smtClean="0">
                <a:latin typeface="Arial" panose="020B0604020202020204" pitchFamily="34" charset="0"/>
                <a:cs typeface="Arial" panose="020B0604020202020204" pitchFamily="34" charset="0"/>
              </a:rPr>
              <a:t>Bilden nedan visar en ärendekorg där automatisk fördelning sker för ärenden som: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v-SE" sz="1050" i="1" dirty="0" smtClean="0">
                <a:latin typeface="Arial" panose="020B0604020202020204" pitchFamily="34" charset="0"/>
                <a:cs typeface="Arial" panose="020B0604020202020204" pitchFamily="34" charset="0"/>
              </a:rPr>
              <a:t>Är av bevistypen ”Ämneslärare, avancerad nivå” </a:t>
            </a:r>
            <a:r>
              <a:rPr lang="sv-SE" sz="1050" b="1" i="1" dirty="0">
                <a:solidFill>
                  <a:srgbClr val="1269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</a:t>
            </a:r>
            <a:r>
              <a:rPr lang="sv-SE" sz="10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”Ämneslärare</a:t>
            </a:r>
            <a:r>
              <a:rPr lang="sv-SE" sz="1050" i="1" dirty="0">
                <a:latin typeface="Arial" panose="020B0604020202020204" pitchFamily="34" charset="0"/>
                <a:cs typeface="Arial" panose="020B0604020202020204" pitchFamily="34" charset="0"/>
              </a:rPr>
              <a:t>, avancerad </a:t>
            </a:r>
            <a:r>
              <a:rPr lang="sv-SE" sz="1050" i="1" dirty="0" smtClean="0">
                <a:latin typeface="Arial" panose="020B0604020202020204" pitchFamily="34" charset="0"/>
                <a:cs typeface="Arial" panose="020B0604020202020204" pitchFamily="34" charset="0"/>
              </a:rPr>
              <a:t>nivå” </a:t>
            </a:r>
            <a:r>
              <a:rPr lang="sv-SE" sz="105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</a:t>
            </a:r>
            <a:r>
              <a:rPr lang="sv-SE" sz="10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bevisbenämningen är på ”Företagsekonomiska institutionen”</a:t>
            </a:r>
          </a:p>
          <a:p>
            <a:pPr>
              <a:spcAft>
                <a:spcPts val="300"/>
              </a:spcAft>
            </a:pPr>
            <a:r>
              <a:rPr lang="sv-SE" sz="1050" b="1" i="1" dirty="0">
                <a:solidFill>
                  <a:srgbClr val="BF9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sv-SE" sz="1050" i="1" dirty="0" smtClean="0">
                <a:latin typeface="Arial" panose="020B0604020202020204" pitchFamily="34" charset="0"/>
                <a:cs typeface="Arial" panose="020B0604020202020204" pitchFamily="34" charset="0"/>
              </a:rPr>
              <a:t>Är av bevistypen ”Ämneslärare, grundnivå” </a:t>
            </a:r>
            <a:r>
              <a:rPr lang="sv-SE" sz="105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</a:t>
            </a:r>
            <a:r>
              <a:rPr lang="sv-SE" sz="10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beviskombinationen har preciserats med ”Företagsekonomi”</a:t>
            </a:r>
            <a:endParaRPr lang="sv-SE" sz="105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60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489" b="2499"/>
          <a:stretch/>
        </p:blipFill>
        <p:spPr>
          <a:xfrm>
            <a:off x="333374" y="6298773"/>
            <a:ext cx="5886452" cy="1857910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39"/>
          </p:nvPr>
        </p:nvSpPr>
        <p:spPr>
          <a:xfrm>
            <a:off x="304918" y="765089"/>
            <a:ext cx="5798999" cy="5555367"/>
          </a:xfrm>
        </p:spPr>
        <p:txBody>
          <a:bodyPr/>
          <a:lstStyle/>
          <a:p>
            <a:r>
              <a:rPr lang="sv-SE" dirty="0" smtClean="0"/>
              <a:t>Du kan fördela ärenden till ärendekorgar i vyn för själva ärendet eller här: </a:t>
            </a:r>
            <a:r>
              <a:rPr lang="sv-SE" b="1" dirty="0" smtClean="0"/>
              <a:t>Studiedokumentation</a:t>
            </a:r>
            <a:r>
              <a:rPr lang="sv-SE" dirty="0"/>
              <a:t> </a:t>
            </a:r>
            <a:r>
              <a:rPr lang="sv-SE" b="1" dirty="0"/>
              <a:t>→ </a:t>
            </a:r>
            <a:r>
              <a:rPr lang="sv-SE" b="1" dirty="0" smtClean="0"/>
              <a:t>Avancerat → Studentärenden. </a:t>
            </a:r>
          </a:p>
          <a:p>
            <a:endParaRPr lang="sv-SE" b="1" dirty="0" smtClean="0"/>
          </a:p>
          <a:p>
            <a:r>
              <a:rPr lang="sv-SE" b="1" dirty="0" smtClean="0"/>
              <a:t>Sök bland ”Mina ärendekorgar”</a:t>
            </a:r>
          </a:p>
          <a:p>
            <a:r>
              <a:rPr lang="sv-SE" dirty="0" smtClean="0"/>
              <a:t>I vyn ”Studentärenden” kan användare som är tillagda som handläggare i en ärendekorg snabbt söka fram ärenden som finns i deras ärendekorgar med hjälp av knappen ”Mina ärendekorgar”. </a:t>
            </a:r>
          </a:p>
          <a:p>
            <a:endParaRPr lang="sv-SE" dirty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  <a:p>
            <a:endParaRPr lang="sv-SE" dirty="0" smtClean="0"/>
          </a:p>
          <a:p>
            <a:r>
              <a:rPr lang="sv-SE" dirty="0" smtClean="0"/>
              <a:t>Genom att klicka här läggs automatiskt alla ärendekorgar som användaren är handläggare i till som sökkriterier. Innan utsökning kan andra kriterier läggas till, t.ex. ”inkomna” för att se alla inkomna ärenden i ärendekorgarna. </a:t>
            </a:r>
            <a:endParaRPr lang="sv-SE" dirty="0"/>
          </a:p>
          <a:p>
            <a:endParaRPr lang="sv-SE" dirty="0"/>
          </a:p>
          <a:p>
            <a:r>
              <a:rPr lang="sv-SE" b="1" dirty="0" smtClean="0"/>
              <a:t>Manuell fördelning</a:t>
            </a:r>
          </a:p>
          <a:p>
            <a:r>
              <a:rPr lang="sv-SE" dirty="0" smtClean="0"/>
              <a:t>Du kan manuellt fördela ärenden till ärendekorgar i </a:t>
            </a:r>
            <a:r>
              <a:rPr lang="sv-SE" dirty="0"/>
              <a:t>vyn ”Studentärenden” </a:t>
            </a:r>
            <a:r>
              <a:rPr lang="sv-SE" dirty="0" smtClean="0"/>
              <a:t>eller i ärendet.</a:t>
            </a:r>
          </a:p>
          <a:p>
            <a:r>
              <a:rPr lang="sv-SE" dirty="0" smtClean="0"/>
              <a:t>Fördela ärenden genom att markera dem (eller gå in på ärendet) och klicka på ”Fördela ärenden”. Här kan du: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 smtClean="0"/>
              <a:t>Trigga en </a:t>
            </a:r>
            <a:r>
              <a:rPr lang="sv-SE" b="1" dirty="0" smtClean="0"/>
              <a:t>automatisk fördelning: </a:t>
            </a:r>
            <a:r>
              <a:rPr lang="sv-SE" dirty="0" smtClean="0"/>
              <a:t>för att fördela ärenden enl. regelsamlingarna utanför den schemalagda automatiska fördelningen.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="1" dirty="0" smtClean="0"/>
              <a:t>Fördela ärendet manuellt </a:t>
            </a:r>
            <a:r>
              <a:rPr lang="sv-SE" dirty="0" smtClean="0"/>
              <a:t>till en ärendekorg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b="1" dirty="0" smtClean="0"/>
              <a:t>Ta bort </a:t>
            </a:r>
            <a:r>
              <a:rPr lang="sv-SE" dirty="0" smtClean="0"/>
              <a:t>ärendet ur ärendekorgen. </a:t>
            </a:r>
            <a:r>
              <a:rPr lang="sv-SE" i="1" dirty="0" smtClean="0"/>
              <a:t>Går endast om ärendet redan är fördelat till </a:t>
            </a:r>
            <a:r>
              <a:rPr lang="sv-SE" i="1" smtClean="0"/>
              <a:t>en ärendekorg.</a:t>
            </a:r>
            <a:endParaRPr lang="sv-SE" dirty="0" smtClean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Använda ärendekorgar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/>
          <a:p>
            <a:fld id="{F3F4DCA2-53CA-48AF-BF1A-13BEFD9BD817}" type="slidenum">
              <a:rPr lang="sv-SE" smtClean="0"/>
              <a:pPr/>
              <a:t>5</a:t>
            </a:fld>
            <a:endParaRPr lang="sv-SE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" t="27377" r="16114" b="3856"/>
          <a:stretch/>
        </p:blipFill>
        <p:spPr>
          <a:xfrm>
            <a:off x="333374" y="2268025"/>
            <a:ext cx="6134053" cy="1162379"/>
          </a:xfrm>
          <a:prstGeom prst="rect">
            <a:avLst/>
          </a:prstGeom>
        </p:spPr>
      </p:pic>
      <p:sp>
        <p:nvSpPr>
          <p:cNvPr id="19" name="Text Placeholder 2"/>
          <p:cNvSpPr txBox="1">
            <a:spLocks/>
          </p:cNvSpPr>
          <p:nvPr/>
        </p:nvSpPr>
        <p:spPr>
          <a:xfrm>
            <a:off x="428625" y="2971800"/>
            <a:ext cx="2371725" cy="400004"/>
          </a:xfrm>
          <a:prstGeom prst="rect">
            <a:avLst/>
          </a:prstGeom>
          <a:ln w="19050">
            <a:solidFill>
              <a:srgbClr val="C8480E"/>
            </a:solidFill>
          </a:ln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1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835" y="7502474"/>
            <a:ext cx="3840593" cy="1548882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30000"/>
              </a:prstClr>
            </a:outerShdw>
          </a:effectLst>
        </p:spPr>
      </p:pic>
      <p:cxnSp>
        <p:nvCxnSpPr>
          <p:cNvPr id="23" name="Straight Arrow Connector 22"/>
          <p:cNvCxnSpPr/>
          <p:nvPr/>
        </p:nvCxnSpPr>
        <p:spPr>
          <a:xfrm>
            <a:off x="1778558" y="7373043"/>
            <a:ext cx="917017" cy="5327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 Placeholder 2"/>
          <p:cNvSpPr>
            <a:spLocks noGrp="1"/>
          </p:cNvSpPr>
          <p:nvPr>
            <p:ph type="body" sz="quarter" idx="27"/>
          </p:nvPr>
        </p:nvSpPr>
        <p:spPr>
          <a:xfrm>
            <a:off x="1261593" y="7091638"/>
            <a:ext cx="1033931" cy="272180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29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4454</TotalTime>
  <Words>703</Words>
  <Application>Microsoft Office PowerPoint</Application>
  <PresentationFormat>A4 Paper (210x297 mm)</PresentationFormat>
  <Paragraphs>129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Skapa ärendekorg</vt:lpstr>
      <vt:lpstr>Automatisk fördelning av ärenden</vt:lpstr>
      <vt:lpstr>Automatisk fördelning av ärenden (forts.)</vt:lpstr>
      <vt:lpstr>Använda ärendekorgar</vt:lpstr>
    </vt:vector>
  </TitlesOfParts>
  <Company>Malmö högskola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Guide_Ladok_Ärendekorgar Skapa ärendekorgar</dc:title>
  <dc:creator>Klara Nordström</dc:creator>
  <cp:lastModifiedBy>Klara Nordström</cp:lastModifiedBy>
  <cp:revision>174</cp:revision>
  <dcterms:created xsi:type="dcterms:W3CDTF">2018-06-20T10:52:41Z</dcterms:created>
  <dcterms:modified xsi:type="dcterms:W3CDTF">2020-03-17T14:36:26Z</dcterms:modified>
</cp:coreProperties>
</file>