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handoutMasterIdLst>
    <p:handoutMasterId r:id="rId9"/>
  </p:handoutMasterIdLst>
  <p:sldIdLst>
    <p:sldId id="256" r:id="rId2"/>
    <p:sldId id="258" r:id="rId3"/>
    <p:sldId id="264" r:id="rId4"/>
    <p:sldId id="263" r:id="rId5"/>
    <p:sldId id="261" r:id="rId6"/>
    <p:sldId id="268" r:id="rId7"/>
  </p:sldIdLst>
  <p:sldSz cx="6858000" cy="9906000" type="A4"/>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7E139-AAC5-40D8-B8EF-13F2AB4AA005}">
          <p14:sldIdLst>
            <p14:sldId id="256"/>
            <p14:sldId id="258"/>
            <p14:sldId id="264"/>
            <p14:sldId id="263"/>
            <p14:sldId id="261"/>
            <p14:sldId id="268"/>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Nordström" initials="KN" lastIdx="6" clrIdx="0">
    <p:extLst>
      <p:ext uri="{19B8F6BF-5375-455C-9EA6-DF929625EA0E}">
        <p15:presenceInfo xmlns:p15="http://schemas.microsoft.com/office/powerpoint/2012/main" userId="S-1-5-21-4037045010-400650230-750724493-22434" providerId="AD"/>
      </p:ext>
    </p:extLst>
  </p:cmAuthor>
  <p:cmAuthor id="2" name="Klara Nordström" initials="KN [2]" lastIdx="1" clrIdx="1">
    <p:extLst>
      <p:ext uri="{19B8F6BF-5375-455C-9EA6-DF929625EA0E}">
        <p15:presenceInfo xmlns:p15="http://schemas.microsoft.com/office/powerpoint/2012/main" userId="S::klara.nordstrom@mau.se::bbcbc8ff-0c7d-4692-a113-a5ac31615e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2C9BDA"/>
    <a:srgbClr val="0075FF"/>
    <a:srgbClr val="E6E6E6"/>
    <a:srgbClr val="A6A6A6"/>
    <a:srgbClr val="F2F2F2"/>
    <a:srgbClr val="5C5C5C"/>
    <a:srgbClr val="920000"/>
    <a:srgbClr val="C1E0AE"/>
    <a:srgbClr val="86C3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18" autoAdjust="0"/>
    <p:restoredTop sz="94660"/>
  </p:normalViewPr>
  <p:slideViewPr>
    <p:cSldViewPr snapToGrid="0">
      <p:cViewPr varScale="1">
        <p:scale>
          <a:sx n="79" d="100"/>
          <a:sy n="79" d="100"/>
        </p:scale>
        <p:origin x="3714" y="90"/>
      </p:cViewPr>
      <p:guideLst>
        <p:guide orient="horz" pos="3120"/>
        <p:guide pos="2160"/>
      </p:guideLst>
    </p:cSldViewPr>
  </p:slideViewPr>
  <p:notesTextViewPr>
    <p:cViewPr>
      <p:scale>
        <a:sx n="1" d="1"/>
        <a:sy n="1" d="1"/>
      </p:scale>
      <p:origin x="0" y="0"/>
    </p:cViewPr>
  </p:notesTextViewPr>
  <p:notesViewPr>
    <p:cSldViewPr snapToGrid="0">
      <p:cViewPr varScale="1">
        <p:scale>
          <a:sx n="74" d="100"/>
          <a:sy n="74" d="100"/>
        </p:scale>
        <p:origin x="274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12E102-E4AC-401B-B5A6-542E137A5E22}" type="datetimeFigureOut">
              <a:rPr lang="sv-SE" smtClean="0"/>
              <a:t>2023-03-23</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CB90B7-C313-46B5-8300-A74AF3E11FE5}" type="slidenum">
              <a:rPr lang="sv-SE" smtClean="0"/>
              <a:t>‹#›</a:t>
            </a:fld>
            <a:endParaRPr lang="sv-SE"/>
          </a:p>
        </p:txBody>
      </p:sp>
    </p:spTree>
    <p:extLst>
      <p:ext uri="{BB962C8B-B14F-4D97-AF65-F5344CB8AC3E}">
        <p14:creationId xmlns:p14="http://schemas.microsoft.com/office/powerpoint/2010/main" val="240866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1B39A-0E09-43A4-96B3-675F6809E503}" type="datetimeFigureOut">
              <a:rPr lang="sv-SE" smtClean="0"/>
              <a:t>2023-03-23</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FFD60-D5AB-41B2-96EF-7F8CDDA286E5}" type="slidenum">
              <a:rPr lang="sv-SE" smtClean="0"/>
              <a:t>‹#›</a:t>
            </a:fld>
            <a:endParaRPr lang="sv-SE"/>
          </a:p>
        </p:txBody>
      </p:sp>
    </p:spTree>
    <p:extLst>
      <p:ext uri="{BB962C8B-B14F-4D97-AF65-F5344CB8AC3E}">
        <p14:creationId xmlns:p14="http://schemas.microsoft.com/office/powerpoint/2010/main" val="34287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1</a:t>
            </a:fld>
            <a:endParaRPr lang="sv-SE"/>
          </a:p>
        </p:txBody>
      </p:sp>
    </p:spTree>
    <p:extLst>
      <p:ext uri="{BB962C8B-B14F-4D97-AF65-F5344CB8AC3E}">
        <p14:creationId xmlns:p14="http://schemas.microsoft.com/office/powerpoint/2010/main" val="90555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9"/>
          </p:nvPr>
        </p:nvSpPr>
        <p:spPr>
          <a:xfrm>
            <a:off x="304918" y="765089"/>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2" name="Title 1"/>
          <p:cNvSpPr>
            <a:spLocks noGrp="1"/>
          </p:cNvSpPr>
          <p:nvPr>
            <p:ph type="ctrTitle"/>
          </p:nvPr>
        </p:nvSpPr>
        <p:spPr>
          <a:xfrm>
            <a:off x="0" y="1"/>
            <a:ext cx="6858000" cy="503434"/>
          </a:xfrm>
          <a:prstGeom prst="rect">
            <a:avLst/>
          </a:prstGeom>
          <a:solidFill>
            <a:srgbClr val="86C35F"/>
          </a:solidFill>
          <a:ln w="6350">
            <a:solidFill>
              <a:srgbClr val="3E9F00"/>
            </a:solidFill>
          </a:ln>
        </p:spPr>
        <p:txBody>
          <a:bodyPr lIns="144000" tIns="90000" bIns="90000" anchor="ctr"/>
          <a:lstStyle>
            <a:lvl1pPr>
              <a:defRPr lang="en-US" sz="1400" b="1" baseline="0" dirty="0">
                <a:solidFill>
                  <a:schemeClr val="tx1"/>
                </a:solidFill>
                <a:latin typeface="Arial" panose="020B0604020202020204" pitchFamily="34" charset="0"/>
                <a:cs typeface="Arial" panose="020B0604020202020204" pitchFamily="34" charset="0"/>
              </a:defRPr>
            </a:lvl1pPr>
          </a:lstStyle>
          <a:p>
            <a:pPr marL="0" lvl="0"/>
            <a:r>
              <a:rPr lang="en-US" dirty="0"/>
              <a:t>Click to edit Master title style</a:t>
            </a:r>
          </a:p>
        </p:txBody>
      </p:sp>
      <p:sp>
        <p:nvSpPr>
          <p:cNvPr id="13" name="Text Placeholder 33"/>
          <p:cNvSpPr>
            <a:spLocks noGrp="1"/>
          </p:cNvSpPr>
          <p:nvPr>
            <p:ph type="body" sz="quarter" idx="27" hasCustomPrompt="1"/>
          </p:nvPr>
        </p:nvSpPr>
        <p:spPr>
          <a:xfrm>
            <a:off x="7063868" y="857464"/>
            <a:ext cx="592167" cy="349228"/>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a:t> </a:t>
            </a:r>
          </a:p>
        </p:txBody>
      </p:sp>
      <p:sp>
        <p:nvSpPr>
          <p:cNvPr id="14" name="Text Placeholder 35"/>
          <p:cNvSpPr>
            <a:spLocks noGrp="1"/>
          </p:cNvSpPr>
          <p:nvPr>
            <p:ph type="body" sz="quarter" idx="28" hasCustomPrompt="1"/>
          </p:nvPr>
        </p:nvSpPr>
        <p:spPr>
          <a:xfrm>
            <a:off x="7063867" y="415675"/>
            <a:ext cx="592167"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a:t> </a:t>
            </a:r>
            <a:endParaRPr lang="sv-SE" dirty="0"/>
          </a:p>
        </p:txBody>
      </p:sp>
      <p:sp>
        <p:nvSpPr>
          <p:cNvPr id="15" name="Text Placeholder 45"/>
          <p:cNvSpPr>
            <a:spLocks noGrp="1"/>
          </p:cNvSpPr>
          <p:nvPr>
            <p:ph type="body" sz="quarter" idx="34" hasCustomPrompt="1"/>
          </p:nvPr>
        </p:nvSpPr>
        <p:spPr>
          <a:xfrm>
            <a:off x="7385756"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6" name="Text Placeholder 45"/>
          <p:cNvSpPr>
            <a:spLocks noGrp="1"/>
          </p:cNvSpPr>
          <p:nvPr>
            <p:ph type="body" sz="quarter" idx="35" hasCustomPrompt="1"/>
          </p:nvPr>
        </p:nvSpPr>
        <p:spPr>
          <a:xfrm>
            <a:off x="7021055"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7" name="Text Placeholder 7"/>
          <p:cNvSpPr>
            <a:spLocks noGrp="1"/>
          </p:cNvSpPr>
          <p:nvPr>
            <p:ph type="body" sz="quarter" idx="37" hasCustomPrompt="1"/>
          </p:nvPr>
        </p:nvSpPr>
        <p:spPr>
          <a:xfrm>
            <a:off x="7063868" y="1310391"/>
            <a:ext cx="592167"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18" name="Text Placeholder 7"/>
          <p:cNvSpPr>
            <a:spLocks noGrp="1"/>
          </p:cNvSpPr>
          <p:nvPr>
            <p:ph type="body" sz="quarter" idx="38" hasCustomPrompt="1"/>
          </p:nvPr>
        </p:nvSpPr>
        <p:spPr>
          <a:xfrm>
            <a:off x="7063868" y="1762178"/>
            <a:ext cx="592167" cy="351035"/>
          </a:xfrm>
          <a:prstGeom prst="rect">
            <a:avLst/>
          </a:prstGeom>
          <a:no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3" name="Slide Number Placeholder 2"/>
          <p:cNvSpPr>
            <a:spLocks noGrp="1"/>
          </p:cNvSpPr>
          <p:nvPr>
            <p:ph type="sldNum" sz="quarter" idx="40"/>
          </p:nvPr>
        </p:nvSpPr>
        <p:spPr/>
        <p:txBody>
          <a:bodyPr/>
          <a:lstStyle/>
          <a:p>
            <a:fld id="{F3F4DCA2-53CA-48AF-BF1A-13BEFD9BD817}" type="slidenum">
              <a:rPr lang="sv-SE" smtClean="0"/>
              <a:t>‹#›</a:t>
            </a:fld>
            <a:endParaRPr lang="sv-SE"/>
          </a:p>
        </p:txBody>
      </p:sp>
    </p:spTree>
    <p:extLst>
      <p:ext uri="{BB962C8B-B14F-4D97-AF65-F5344CB8AC3E}">
        <p14:creationId xmlns:p14="http://schemas.microsoft.com/office/powerpoint/2010/main" val="368626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Rectangle 11"/>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2" name="Title 1"/>
          <p:cNvSpPr>
            <a:spLocks noGrp="1"/>
          </p:cNvSpPr>
          <p:nvPr>
            <p:ph type="ctrTitle" hasCustomPrompt="1"/>
          </p:nvPr>
        </p:nvSpPr>
        <p:spPr>
          <a:xfrm>
            <a:off x="0" y="1"/>
            <a:ext cx="6858000" cy="9612912"/>
          </a:xfrm>
          <a:prstGeom prst="rect">
            <a:avLst/>
          </a:prstGeom>
          <a:solidFill>
            <a:srgbClr val="86C35F"/>
          </a:solidFill>
          <a:ln w="6350">
            <a:solidFill>
              <a:srgbClr val="3E9F00"/>
            </a:solidFill>
          </a:ln>
        </p:spPr>
        <p:txBody>
          <a:bodyPr lIns="144000" tIns="90000" bIns="3672000" anchor="ctr"/>
          <a:lstStyle>
            <a:lvl1pPr algn="ctr">
              <a:defRPr lang="en-US" sz="1800" b="1" baseline="0" dirty="0">
                <a:solidFill>
                  <a:schemeClr val="bg1"/>
                </a:solidFill>
                <a:latin typeface="Arial" panose="020B0604020202020204" pitchFamily="34" charset="0"/>
                <a:cs typeface="Arial" panose="020B0604020202020204" pitchFamily="34" charset="0"/>
              </a:defRPr>
            </a:lvl1pPr>
          </a:lstStyle>
          <a:p>
            <a:pPr marL="0" lvl="0"/>
            <a:r>
              <a:rPr lang="en-US" dirty="0" err="1"/>
              <a:t>Avsnittsbrytning</a:t>
            </a:r>
            <a:endParaRPr lang="en-US" dirty="0"/>
          </a:p>
        </p:txBody>
      </p:sp>
      <p:sp>
        <p:nvSpPr>
          <p:cNvPr id="3" name="Slide Number Placeholder 2"/>
          <p:cNvSpPr>
            <a:spLocks noGrp="1"/>
          </p:cNvSpPr>
          <p:nvPr>
            <p:ph type="sldNum" sz="quarter" idx="10"/>
          </p:nvPr>
        </p:nvSpPr>
        <p:spPr/>
        <p:txBody>
          <a:bodyPr/>
          <a:lstStyle/>
          <a:p>
            <a:fld id="{F3F4DCA2-53CA-48AF-BF1A-13BEFD9BD817}" type="slidenum">
              <a:rPr lang="sv-SE" smtClean="0"/>
              <a:pPr/>
              <a:t>‹#›</a:t>
            </a:fld>
            <a:endParaRPr lang="sv-SE"/>
          </a:p>
        </p:txBody>
      </p:sp>
    </p:spTree>
    <p:extLst>
      <p:ext uri="{BB962C8B-B14F-4D97-AF65-F5344CB8AC3E}">
        <p14:creationId xmlns:p14="http://schemas.microsoft.com/office/powerpoint/2010/main" val="13490388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5134197" y="9611834"/>
            <a:ext cx="1543050" cy="336698"/>
          </a:xfrm>
          <a:prstGeom prst="rect">
            <a:avLst/>
          </a:prstGeom>
        </p:spPr>
        <p:txBody>
          <a:bodyPr vert="horz" lIns="91440" tIns="45720" rIns="91440" bIns="45720" rtlCol="0" anchor="ctr"/>
          <a:lstStyle>
            <a:lvl1pPr algn="r">
              <a:defRPr sz="1200">
                <a:solidFill>
                  <a:schemeClr val="bg1"/>
                </a:solidFill>
              </a:defRPr>
            </a:lvl1pPr>
          </a:lstStyle>
          <a:p>
            <a:fld id="{F3F4DCA2-53CA-48AF-BF1A-13BEFD9BD817}" type="slidenum">
              <a:rPr lang="sv-SE" smtClean="0"/>
              <a:pPr/>
              <a:t>‹#›</a:t>
            </a:fld>
            <a:endParaRPr lang="sv-SE"/>
          </a:p>
        </p:txBody>
      </p:sp>
    </p:spTree>
    <p:extLst>
      <p:ext uri="{BB962C8B-B14F-4D97-AF65-F5344CB8AC3E}">
        <p14:creationId xmlns:p14="http://schemas.microsoft.com/office/powerpoint/2010/main" val="2710839040"/>
      </p:ext>
    </p:extLst>
  </p:cSld>
  <p:clrMap bg1="lt1" tx1="dk1" bg2="lt2" tx2="dk2" accent1="accent1" accent2="accent2" accent3="accent3" accent4="accent4" accent5="accent5" accent6="accent6" hlink="hlink" folHlink="folHlink"/>
  <p:sldLayoutIdLst>
    <p:sldLayoutId id="2147483661" r:id="rId1"/>
    <p:sldLayoutId id="2147483663"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slide" Target="slide6.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732546425"/>
              </p:ext>
            </p:extLst>
          </p:nvPr>
        </p:nvGraphicFramePr>
        <p:xfrm>
          <a:off x="561109" y="2086946"/>
          <a:ext cx="5735782" cy="1168400"/>
        </p:xfrm>
        <a:graphic>
          <a:graphicData uri="http://schemas.openxmlformats.org/drawingml/2006/table">
            <a:tbl>
              <a:tblPr firstRow="1" bandRow="1">
                <a:tableStyleId>{F5AB1C69-6EDB-4FF4-983F-18BD219EF322}</a:tableStyleId>
              </a:tblPr>
              <a:tblGrid>
                <a:gridCol w="4912938">
                  <a:extLst>
                    <a:ext uri="{9D8B030D-6E8A-4147-A177-3AD203B41FA5}">
                      <a16:colId xmlns:a16="http://schemas.microsoft.com/office/drawing/2014/main" val="3254201021"/>
                    </a:ext>
                  </a:extLst>
                </a:gridCol>
                <a:gridCol w="822844">
                  <a:extLst>
                    <a:ext uri="{9D8B030D-6E8A-4147-A177-3AD203B41FA5}">
                      <a16:colId xmlns:a16="http://schemas.microsoft.com/office/drawing/2014/main" val="1966758527"/>
                    </a:ext>
                  </a:extLst>
                </a:gridCol>
              </a:tblGrid>
              <a:tr h="258119">
                <a:tc>
                  <a:txBody>
                    <a:bodyPr/>
                    <a:lstStyle/>
                    <a:p>
                      <a:r>
                        <a:rPr lang="en-US" sz="1200" noProof="0" dirty="0">
                          <a:solidFill>
                            <a:sysClr val="windowText" lastClr="000000"/>
                          </a:solidFill>
                          <a:latin typeface="Arial" panose="020B0604020202020204" pitchFamily="34" charset="0"/>
                          <a:cs typeface="Arial" panose="020B0604020202020204" pitchFamily="34" charset="0"/>
                        </a:rPr>
                        <a:t>Content</a:t>
                      </a:r>
                    </a:p>
                  </a:txBody>
                  <a:tcPr anchor="b">
                    <a:solidFill>
                      <a:schemeClr val="bg1"/>
                    </a:solidFill>
                  </a:tcPr>
                </a:tc>
                <a:tc>
                  <a:txBody>
                    <a:bodyPr/>
                    <a:lstStyle/>
                    <a:p>
                      <a:r>
                        <a:rPr lang="en-US" sz="900" b="0" noProof="0" dirty="0">
                          <a:solidFill>
                            <a:sysClr val="windowText" lastClr="000000"/>
                          </a:solidFill>
                          <a:latin typeface="Arial" panose="020B0604020202020204" pitchFamily="34" charset="0"/>
                          <a:cs typeface="Arial" panose="020B0604020202020204" pitchFamily="34" charset="0"/>
                        </a:rPr>
                        <a:t>Page</a:t>
                      </a:r>
                      <a:endParaRPr lang="en-US" sz="1100" b="0" noProof="0" dirty="0">
                        <a:solidFill>
                          <a:sysClr val="windowText" lastClr="000000"/>
                        </a:solidFill>
                        <a:latin typeface="Arial" panose="020B0604020202020204" pitchFamily="34" charset="0"/>
                        <a:cs typeface="Arial" panose="020B0604020202020204" pitchFamily="34" charset="0"/>
                      </a:endParaRPr>
                    </a:p>
                  </a:txBody>
                  <a:tcPr anchor="b">
                    <a:solidFill>
                      <a:schemeClr val="bg1"/>
                    </a:solidFill>
                  </a:tcPr>
                </a:tc>
                <a:extLst>
                  <a:ext uri="{0D108BD9-81ED-4DB2-BD59-A6C34878D82A}">
                    <a16:rowId xmlns:a16="http://schemas.microsoft.com/office/drawing/2014/main" val="642477156"/>
                  </a:ext>
                </a:extLst>
              </a:tr>
              <a:tr h="0">
                <a:tc>
                  <a:txBody>
                    <a:bodyPr/>
                    <a:lstStyle/>
                    <a:p>
                      <a:endParaRPr lang="en-US" sz="100" noProof="0" dirty="0">
                        <a:solidFill>
                          <a:schemeClr val="tx1"/>
                        </a:solidFill>
                        <a:latin typeface="Arial" panose="020B0604020202020204" pitchFamily="34" charset="0"/>
                        <a:cs typeface="Arial" panose="020B0604020202020204" pitchFamily="34" charset="0"/>
                      </a:endParaRPr>
                    </a:p>
                  </a:txBody>
                  <a:tcPr anchor="ctr">
                    <a:lnB w="3175"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US" sz="100" noProof="0" dirty="0">
                        <a:solidFill>
                          <a:schemeClr val="tx1"/>
                        </a:solidFill>
                        <a:latin typeface="Arial" panose="020B0604020202020204" pitchFamily="34" charset="0"/>
                        <a:cs typeface="Arial" panose="020B0604020202020204" pitchFamily="34" charset="0"/>
                      </a:endParaRPr>
                    </a:p>
                  </a:txBody>
                  <a:tcPr anchor="ctr">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2375365"/>
                  </a:ext>
                </a:extLst>
              </a:tr>
              <a:tr h="219401">
                <a:tc>
                  <a:txBody>
                    <a:bodyPr/>
                    <a:lstStyle/>
                    <a:p>
                      <a:pPr marL="0" indent="0">
                        <a:buFont typeface="Arial" panose="020B0604020202020204" pitchFamily="34" charset="0"/>
                        <a:buNone/>
                      </a:pPr>
                      <a:r>
                        <a:rPr lang="en-US" sz="1100" b="0" noProof="0" dirty="0">
                          <a:latin typeface="Arial" panose="020B0604020202020204" pitchFamily="34" charset="0"/>
                          <a:cs typeface="Arial" panose="020B0604020202020204" pitchFamily="34" charset="0"/>
                          <a:hlinkClick r:id="rId3" action="ppaction://hlinksldjump"/>
                        </a:rPr>
                        <a:t>Report results on</a:t>
                      </a:r>
                      <a:r>
                        <a:rPr lang="en-US" sz="1100" b="0" baseline="0" noProof="0" dirty="0">
                          <a:latin typeface="Arial" panose="020B0604020202020204" pitchFamily="34" charset="0"/>
                          <a:cs typeface="Arial" panose="020B0604020202020204" pitchFamily="34" charset="0"/>
                          <a:hlinkClick r:id="rId3" action="ppaction://hlinksldjump"/>
                        </a:rPr>
                        <a:t> module</a:t>
                      </a:r>
                      <a:endParaRPr lang="en-US" sz="1100" b="0" noProof="0" dirty="0">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100" noProof="0" dirty="0">
                          <a:latin typeface="Arial" panose="020B0604020202020204" pitchFamily="34" charset="0"/>
                          <a:cs typeface="Arial" panose="020B0604020202020204" pitchFamily="34" charset="0"/>
                        </a:rPr>
                        <a:t>1-3</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54897821"/>
                  </a:ext>
                </a:extLst>
              </a:tr>
              <a:tr h="219401">
                <a:tc>
                  <a:txBody>
                    <a:bodyPr/>
                    <a:lstStyle/>
                    <a:p>
                      <a:pPr marL="0" lvl="0" indent="0">
                        <a:buFont typeface="Arial" panose="020B0604020202020204" pitchFamily="34" charset="0"/>
                        <a:buNone/>
                      </a:pPr>
                      <a:r>
                        <a:rPr lang="en-US" sz="1100" b="0" noProof="0" dirty="0">
                          <a:latin typeface="Arial" panose="020B0604020202020204" pitchFamily="34" charset="0"/>
                          <a:cs typeface="Arial" panose="020B0604020202020204" pitchFamily="34" charset="0"/>
                          <a:hlinkClick r:id="rId4" action="ppaction://hlinksldjump"/>
                        </a:rPr>
                        <a:t>Report</a:t>
                      </a:r>
                      <a:r>
                        <a:rPr lang="en-US" sz="1100" b="0" baseline="0" noProof="0" dirty="0">
                          <a:latin typeface="Arial" panose="020B0604020202020204" pitchFamily="34" charset="0"/>
                          <a:cs typeface="Arial" panose="020B0604020202020204" pitchFamily="34" charset="0"/>
                          <a:hlinkClick r:id="rId4" action="ppaction://hlinksldjump"/>
                        </a:rPr>
                        <a:t> results on </a:t>
                      </a:r>
                      <a:r>
                        <a:rPr lang="en-US" sz="1100" b="0" noProof="0" dirty="0">
                          <a:latin typeface="Arial" panose="020B0604020202020204" pitchFamily="34" charset="0"/>
                          <a:cs typeface="Arial" panose="020B0604020202020204" pitchFamily="34" charset="0"/>
                          <a:hlinkClick r:id="rId4" action="ppaction://hlinksldjump"/>
                        </a:rPr>
                        <a:t>the</a:t>
                      </a:r>
                      <a:r>
                        <a:rPr lang="en-US" sz="1100" b="0" baseline="0" noProof="0" dirty="0">
                          <a:latin typeface="Arial" panose="020B0604020202020204" pitchFamily="34" charset="0"/>
                          <a:cs typeface="Arial" panose="020B0604020202020204" pitchFamily="34" charset="0"/>
                          <a:hlinkClick r:id="rId4" action="ppaction://hlinksldjump"/>
                        </a:rPr>
                        <a:t> entire course</a:t>
                      </a:r>
                      <a:endParaRPr lang="en-US" sz="1100" b="0" noProof="0" dirty="0">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noProof="0" dirty="0">
                          <a:latin typeface="Arial" panose="020B0604020202020204" pitchFamily="34" charset="0"/>
                          <a:cs typeface="Arial" panose="020B0604020202020204" pitchFamily="34" charset="0"/>
                        </a:rPr>
                        <a:t>4-5</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2210424"/>
                  </a:ext>
                </a:extLst>
              </a:tr>
              <a:tr h="219401">
                <a:tc>
                  <a:txBody>
                    <a:bodyPr/>
                    <a:lstStyle/>
                    <a:p>
                      <a:pPr marL="0" indent="0">
                        <a:buFont typeface="Arial" panose="020B0604020202020204" pitchFamily="34" charset="0"/>
                        <a:buNone/>
                      </a:pPr>
                      <a:r>
                        <a:rPr lang="en-US" sz="1100" b="0" baseline="0" noProof="0" dirty="0">
                          <a:latin typeface="Arial" panose="020B0604020202020204" pitchFamily="34" charset="0"/>
                          <a:cs typeface="Arial" panose="020B0604020202020204" pitchFamily="34" charset="0"/>
                          <a:hlinkClick r:id="rId5" action="ppaction://hlinksldjump"/>
                        </a:rPr>
                        <a:t>Report with results annotations</a:t>
                      </a:r>
                      <a:endParaRPr lang="en-US" sz="1100" b="0" noProof="0" dirty="0">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100" noProof="0" dirty="0">
                          <a:latin typeface="Arial" panose="020B0604020202020204" pitchFamily="34" charset="0"/>
                          <a:cs typeface="Arial" panose="020B0604020202020204" pitchFamily="34" charset="0"/>
                        </a:rPr>
                        <a:t>6</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54557972"/>
                  </a:ext>
                </a:extLst>
              </a:tr>
            </a:tbl>
          </a:graphicData>
        </a:graphic>
      </p:graphicFrame>
      <p:sp>
        <p:nvSpPr>
          <p:cNvPr id="23" name="Text Placeholder 10"/>
          <p:cNvSpPr txBox="1">
            <a:spLocks/>
          </p:cNvSpPr>
          <p:nvPr/>
        </p:nvSpPr>
        <p:spPr>
          <a:xfrm>
            <a:off x="0" y="-11799"/>
            <a:ext cx="6858000" cy="2137678"/>
          </a:xfrm>
          <a:prstGeom prst="rect">
            <a:avLst/>
          </a:prstGeom>
          <a:noFill/>
          <a:ln w="6350">
            <a:no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gn="ctr"/>
            <a:r>
              <a:rPr lang="en-US" sz="2400" dirty="0">
                <a:solidFill>
                  <a:schemeClr val="tx1"/>
                </a:solidFill>
              </a:rPr>
              <a:t>Report results on module or course</a:t>
            </a:r>
            <a:endParaRPr lang="sv-SE" sz="2400" dirty="0">
              <a:solidFill>
                <a:schemeClr val="tx1"/>
              </a:solidFill>
            </a:endParaRPr>
          </a:p>
        </p:txBody>
      </p:sp>
      <p:sp>
        <p:nvSpPr>
          <p:cNvPr id="14" name="Text Placeholder 10"/>
          <p:cNvSpPr txBox="1">
            <a:spLocks/>
          </p:cNvSpPr>
          <p:nvPr/>
        </p:nvSpPr>
        <p:spPr>
          <a:xfrm>
            <a:off x="-2514" y="9391843"/>
            <a:ext cx="6858000" cy="514157"/>
          </a:xfrm>
          <a:prstGeom prst="rect">
            <a:avLst/>
          </a:prstGeom>
          <a:solidFill>
            <a:srgbClr val="86C35F"/>
          </a:solidFill>
          <a:ln w="6350">
            <a:solidFill>
              <a:srgbClr val="3E9F00"/>
            </a:solid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nSpc>
                <a:spcPct val="100000"/>
              </a:lnSpc>
              <a:spcAft>
                <a:spcPts val="200"/>
              </a:spcAft>
            </a:pPr>
            <a:r>
              <a:rPr lang="en-GB" sz="1100" b="0" dirty="0"/>
              <a:t>Last updated: 2022-11-21</a:t>
            </a:r>
            <a:br>
              <a:rPr lang="en-GB" sz="1100" b="0" dirty="0"/>
            </a:br>
            <a:r>
              <a:rPr lang="en-GB" sz="1100" b="0" dirty="0"/>
              <a:t>Version of Ladok at the latest update: 2.5.0</a:t>
            </a:r>
          </a:p>
        </p:txBody>
      </p:sp>
      <p:pic>
        <p:nvPicPr>
          <p:cNvPr id="15" name="Picture 14"/>
          <p:cNvPicPr>
            <a:picLocks noChangeAspect="1"/>
          </p:cNvPicPr>
          <p:nvPr/>
        </p:nvPicPr>
        <p:blipFill>
          <a:blip r:embed="rId6">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488496"/>
            <a:ext cx="1062037" cy="340500"/>
          </a:xfrm>
          <a:prstGeom prst="rect">
            <a:avLst/>
          </a:prstGeom>
        </p:spPr>
      </p:pic>
      <p:pic>
        <p:nvPicPr>
          <p:cNvPr id="16" name="Picture 15"/>
          <p:cNvPicPr>
            <a:picLocks noChangeAspect="1"/>
          </p:cNvPicPr>
          <p:nvPr/>
        </p:nvPicPr>
        <p:blipFill>
          <a:blip r:embed="rId6">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488496"/>
            <a:ext cx="1062037" cy="340500"/>
          </a:xfrm>
          <a:prstGeom prst="rect">
            <a:avLst/>
          </a:prstGeom>
        </p:spPr>
      </p:pic>
      <p:pic>
        <p:nvPicPr>
          <p:cNvPr id="3" name="Picture 2"/>
          <p:cNvPicPr>
            <a:picLocks noChangeAspect="1"/>
          </p:cNvPicPr>
          <p:nvPr/>
        </p:nvPicPr>
        <p:blipFill rotWithShape="1">
          <a:blip r:embed="rId7"/>
          <a:srcRect t="13683"/>
          <a:stretch/>
        </p:blipFill>
        <p:spPr>
          <a:xfrm>
            <a:off x="-727" y="5354091"/>
            <a:ext cx="6855486" cy="3142959"/>
          </a:xfrm>
          <a:prstGeom prst="rect">
            <a:avLst/>
          </a:prstGeom>
        </p:spPr>
      </p:pic>
      <p:cxnSp>
        <p:nvCxnSpPr>
          <p:cNvPr id="5" name="Straight Connector 4"/>
          <p:cNvCxnSpPr/>
          <p:nvPr/>
        </p:nvCxnSpPr>
        <p:spPr>
          <a:xfrm>
            <a:off x="115424" y="3672114"/>
            <a:ext cx="6627153" cy="0"/>
          </a:xfrm>
          <a:prstGeom prst="line">
            <a:avLst/>
          </a:prstGeom>
        </p:spPr>
        <p:style>
          <a:lnRef idx="1">
            <a:schemeClr val="dk1"/>
          </a:lnRef>
          <a:fillRef idx="0">
            <a:schemeClr val="dk1"/>
          </a:fillRef>
          <a:effectRef idx="0">
            <a:schemeClr val="dk1"/>
          </a:effectRef>
          <a:fontRef idx="minor">
            <a:schemeClr val="tx1"/>
          </a:fontRef>
        </p:style>
      </p:cxnSp>
      <p:sp>
        <p:nvSpPr>
          <p:cNvPr id="33" name="Text Placeholder 13"/>
          <p:cNvSpPr>
            <a:spLocks noGrp="1"/>
          </p:cNvSpPr>
          <p:nvPr>
            <p:ph type="body" sz="quarter" idx="39"/>
          </p:nvPr>
        </p:nvSpPr>
        <p:spPr>
          <a:xfrm>
            <a:off x="304918" y="4052209"/>
            <a:ext cx="5798999" cy="1228198"/>
          </a:xfrm>
          <a:noFill/>
          <a:ln>
            <a:noFill/>
          </a:ln>
        </p:spPr>
        <p:txBody>
          <a:bodyPr wrap="square" lIns="144000" tIns="90000" bIns="90000">
            <a:spAutoFit/>
          </a:bodyPr>
          <a:lstStyle/>
          <a:p>
            <a:r>
              <a:rPr lang="en-GB" sz="1400" b="1" dirty="0"/>
              <a:t>Report results on a module </a:t>
            </a:r>
          </a:p>
          <a:p>
            <a:endParaRPr lang="en-GB" sz="100" b="1" dirty="0">
              <a:solidFill>
                <a:schemeClr val="tx1">
                  <a:lumMod val="85000"/>
                  <a:lumOff val="15000"/>
                </a:schemeClr>
              </a:solidFill>
            </a:endParaRPr>
          </a:p>
          <a:p>
            <a:pPr marL="228600" indent="-228600">
              <a:buFont typeface="+mj-lt"/>
              <a:buAutoNum type="arabicPeriod"/>
            </a:pPr>
            <a:r>
              <a:rPr lang="en-GB" dirty="0"/>
              <a:t>Log in to Ladok and select the tab </a:t>
            </a:r>
            <a:r>
              <a:rPr lang="en-GB" b="1" dirty="0"/>
              <a:t>Report results</a:t>
            </a:r>
          </a:p>
          <a:p>
            <a:pPr marL="228600" indent="-228600">
              <a:buFont typeface="+mj-lt"/>
              <a:buAutoNum type="arabicPeriod" startAt="2"/>
            </a:pPr>
            <a:r>
              <a:rPr lang="en-GB" b="1" dirty="0"/>
              <a:t>Click on the course </a:t>
            </a:r>
            <a:r>
              <a:rPr lang="en-GB" dirty="0"/>
              <a:t>you’re going to report results for</a:t>
            </a:r>
          </a:p>
          <a:p>
            <a:pPr marL="228600" indent="-228600">
              <a:buFont typeface="+mj-lt"/>
              <a:buAutoNum type="arabicPeriod" startAt="2"/>
            </a:pPr>
            <a:r>
              <a:rPr lang="en-GB" dirty="0"/>
              <a:t>Click on </a:t>
            </a:r>
            <a:r>
              <a:rPr lang="en-GB" b="1" dirty="0"/>
              <a:t>Report results</a:t>
            </a:r>
            <a:r>
              <a:rPr lang="en-GB" dirty="0"/>
              <a:t> in the row of a module to report results on it.</a:t>
            </a:r>
          </a:p>
        </p:txBody>
      </p:sp>
      <p:cxnSp>
        <p:nvCxnSpPr>
          <p:cNvPr id="34" name="Straight Arrow Connector 33"/>
          <p:cNvCxnSpPr>
            <a:stCxn id="37" idx="3"/>
            <a:endCxn id="38" idx="1"/>
          </p:cNvCxnSpPr>
          <p:nvPr/>
        </p:nvCxnSpPr>
        <p:spPr>
          <a:xfrm flipV="1">
            <a:off x="3069584" y="7940144"/>
            <a:ext cx="2648592" cy="50678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7" name="Text Placeholder 7"/>
          <p:cNvSpPr txBox="1">
            <a:spLocks/>
          </p:cNvSpPr>
          <p:nvPr/>
        </p:nvSpPr>
        <p:spPr>
          <a:xfrm>
            <a:off x="2799305" y="8324584"/>
            <a:ext cx="270279"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38" name="Text Placeholder 7"/>
          <p:cNvSpPr txBox="1">
            <a:spLocks/>
          </p:cNvSpPr>
          <p:nvPr/>
        </p:nvSpPr>
        <p:spPr>
          <a:xfrm>
            <a:off x="5718176" y="7818883"/>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3</a:t>
            </a:r>
          </a:p>
        </p:txBody>
      </p:sp>
      <p:sp>
        <p:nvSpPr>
          <p:cNvPr id="39" name="Rectangle 38"/>
          <p:cNvSpPr/>
          <p:nvPr/>
        </p:nvSpPr>
        <p:spPr>
          <a:xfrm>
            <a:off x="2163700" y="6054635"/>
            <a:ext cx="2526632" cy="713442"/>
          </a:xfrm>
          <a:prstGeom prst="rect">
            <a:avLst/>
          </a:prstGeom>
          <a:solidFill>
            <a:schemeClr val="bg1"/>
          </a:solidFill>
          <a:ln>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If you need to report results on a course instance from a previous semester, select the semester here and then click on the course.</a:t>
            </a:r>
          </a:p>
        </p:txBody>
      </p:sp>
      <p:cxnSp>
        <p:nvCxnSpPr>
          <p:cNvPr id="40" name="Straight Arrow Connector 39"/>
          <p:cNvCxnSpPr/>
          <p:nvPr/>
        </p:nvCxnSpPr>
        <p:spPr>
          <a:xfrm flipH="1">
            <a:off x="1669143" y="6593530"/>
            <a:ext cx="494557" cy="239136"/>
          </a:xfrm>
          <a:prstGeom prst="straightConnector1">
            <a:avLst/>
          </a:prstGeom>
          <a:ln>
            <a:solidFill>
              <a:schemeClr val="tx1">
                <a:lumMod val="65000"/>
                <a:lumOff val="35000"/>
              </a:schemeClr>
            </a:solidFill>
            <a:tailEnd type="triangle"/>
          </a:ln>
        </p:spPr>
        <p:style>
          <a:lnRef idx="1">
            <a:schemeClr val="accent3"/>
          </a:lnRef>
          <a:fillRef idx="0">
            <a:schemeClr val="accent3"/>
          </a:fillRef>
          <a:effectRef idx="0">
            <a:schemeClr val="accent3"/>
          </a:effectRef>
          <a:fontRef idx="minor">
            <a:schemeClr val="tx1"/>
          </a:fontRef>
        </p:style>
      </p:cxnSp>
      <p:sp>
        <p:nvSpPr>
          <p:cNvPr id="41" name="Text Placeholder 7"/>
          <p:cNvSpPr txBox="1">
            <a:spLocks/>
          </p:cNvSpPr>
          <p:nvPr/>
        </p:nvSpPr>
        <p:spPr>
          <a:xfrm>
            <a:off x="470423" y="6238876"/>
            <a:ext cx="270279"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spTree>
    <p:extLst>
      <p:ext uri="{BB962C8B-B14F-4D97-AF65-F5344CB8AC3E}">
        <p14:creationId xmlns:p14="http://schemas.microsoft.com/office/powerpoint/2010/main" val="2750814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 4">
            <a:extLst>
              <a:ext uri="{FF2B5EF4-FFF2-40B4-BE49-F238E27FC236}">
                <a16:creationId xmlns:a16="http://schemas.microsoft.com/office/drawing/2014/main" id="{95309496-F4DC-4324-BC92-326F35269AC5}"/>
              </a:ext>
            </a:extLst>
          </p:cNvPr>
          <p:cNvGrpSpPr/>
          <p:nvPr/>
        </p:nvGrpSpPr>
        <p:grpSpPr>
          <a:xfrm>
            <a:off x="-1" y="3537071"/>
            <a:ext cx="6858001" cy="3634235"/>
            <a:chOff x="-1" y="3537071"/>
            <a:chExt cx="6858001" cy="3634235"/>
          </a:xfrm>
        </p:grpSpPr>
        <p:pic>
          <p:nvPicPr>
            <p:cNvPr id="6" name="Bildobjekt 5">
              <a:extLst>
                <a:ext uri="{FF2B5EF4-FFF2-40B4-BE49-F238E27FC236}">
                  <a16:creationId xmlns:a16="http://schemas.microsoft.com/office/drawing/2014/main" id="{80B0C1CB-3DBD-4C62-BA3E-B9B9A74F4009}"/>
                </a:ext>
              </a:extLst>
            </p:cNvPr>
            <p:cNvPicPr>
              <a:picLocks noChangeAspect="1"/>
            </p:cNvPicPr>
            <p:nvPr/>
          </p:nvPicPr>
          <p:blipFill rotWithShape="1">
            <a:blip r:embed="rId2"/>
            <a:srcRect r="5398" b="2052"/>
            <a:stretch/>
          </p:blipFill>
          <p:spPr>
            <a:xfrm>
              <a:off x="-1" y="3537071"/>
              <a:ext cx="6858001" cy="3634235"/>
            </a:xfrm>
            <a:prstGeom prst="rect">
              <a:avLst/>
            </a:prstGeom>
          </p:spPr>
        </p:pic>
        <p:pic>
          <p:nvPicPr>
            <p:cNvPr id="3" name="Bildobjekt 2">
              <a:extLst>
                <a:ext uri="{FF2B5EF4-FFF2-40B4-BE49-F238E27FC236}">
                  <a16:creationId xmlns:a16="http://schemas.microsoft.com/office/drawing/2014/main" id="{980CA6B7-4606-484F-B75B-740A5BDEF16D}"/>
                </a:ext>
              </a:extLst>
            </p:cNvPr>
            <p:cNvPicPr>
              <a:picLocks noChangeAspect="1"/>
            </p:cNvPicPr>
            <p:nvPr/>
          </p:nvPicPr>
          <p:blipFill rotWithShape="1">
            <a:blip r:embed="rId3"/>
            <a:srcRect r="38896"/>
            <a:stretch/>
          </p:blipFill>
          <p:spPr>
            <a:xfrm>
              <a:off x="4269996" y="4343107"/>
              <a:ext cx="2588004" cy="512707"/>
            </a:xfrm>
            <a:prstGeom prst="rect">
              <a:avLst/>
            </a:prstGeom>
          </p:spPr>
        </p:pic>
      </p:grpSp>
      <p:sp>
        <p:nvSpPr>
          <p:cNvPr id="11" name="Text Placeholder 10"/>
          <p:cNvSpPr>
            <a:spLocks noGrp="1"/>
          </p:cNvSpPr>
          <p:nvPr>
            <p:ph type="body" sz="quarter" idx="39"/>
          </p:nvPr>
        </p:nvSpPr>
        <p:spPr>
          <a:xfrm>
            <a:off x="304918" y="765089"/>
            <a:ext cx="5798999" cy="2631490"/>
          </a:xfrm>
        </p:spPr>
        <p:txBody>
          <a:bodyPr/>
          <a:lstStyle/>
          <a:p>
            <a:pPr marL="228600" indent="-228600">
              <a:buFont typeface="+mj-lt"/>
              <a:buAutoNum type="arabicPeriod" startAt="4"/>
            </a:pPr>
            <a:r>
              <a:rPr lang="en-US" dirty="0"/>
              <a:t>You will be re-directed to a list of all students who took the course during the semester but who have not received an approved result on the module yet.</a:t>
            </a:r>
          </a:p>
          <a:p>
            <a:pPr marL="228600" indent="-228600">
              <a:buFont typeface="+mj-lt"/>
              <a:buAutoNum type="arabicPeriod" startAt="4"/>
            </a:pPr>
            <a:r>
              <a:rPr lang="en-US" b="1" dirty="0"/>
              <a:t>Select a grade </a:t>
            </a:r>
            <a:r>
              <a:rPr lang="en-US" dirty="0"/>
              <a:t>in the row of each student that should receive a result. </a:t>
            </a:r>
            <a:br>
              <a:rPr lang="en-US" dirty="0"/>
            </a:br>
            <a:r>
              <a:rPr lang="en-US" i="1" dirty="0"/>
              <a:t>The students are automatically selected when you do so.</a:t>
            </a:r>
          </a:p>
          <a:p>
            <a:pPr marL="228600" indent="-228600">
              <a:buFont typeface="+mj-lt"/>
              <a:buAutoNum type="arabicPeriod" startAt="4"/>
            </a:pPr>
            <a:r>
              <a:rPr lang="en-US" b="1" dirty="0"/>
              <a:t>Use the "Ex. Date" button in the table header </a:t>
            </a:r>
            <a:r>
              <a:rPr lang="en-US" dirty="0"/>
              <a:t>to give all selected students the same examination date. </a:t>
            </a:r>
            <a:br>
              <a:rPr lang="en-US" dirty="0"/>
            </a:br>
            <a:br>
              <a:rPr lang="en-US" sz="300" dirty="0"/>
            </a:br>
            <a:r>
              <a:rPr lang="en-US" i="1" dirty="0"/>
              <a:t>Examination date = examination date or date for the most recently completed parts</a:t>
            </a:r>
            <a:r>
              <a:rPr lang="en-US" dirty="0"/>
              <a:t>.</a:t>
            </a:r>
          </a:p>
          <a:p>
            <a:pPr marL="571500" lvl="1" indent="-228600">
              <a:buFont typeface="Arial" panose="020B0604020202020204" pitchFamily="34" charset="0"/>
              <a:buChar char="•"/>
            </a:pPr>
            <a:r>
              <a:rPr lang="en-US" dirty="0"/>
              <a:t>IF the students are to have different examination dates, you can enter it in the line for each student</a:t>
            </a:r>
          </a:p>
          <a:p>
            <a:pPr marL="228600" indent="-228600">
              <a:buFont typeface="+mj-lt"/>
              <a:buAutoNum type="arabicPeriod" startAt="4"/>
            </a:pPr>
            <a:r>
              <a:rPr lang="en-US" b="1" dirty="0"/>
              <a:t>Save</a:t>
            </a:r>
            <a:r>
              <a:rPr lang="en-US" dirty="0"/>
              <a:t> (shortcut: Ctrl + S)</a:t>
            </a:r>
          </a:p>
          <a:p>
            <a:r>
              <a:rPr lang="en-US" dirty="0"/>
              <a:t>The results are now saved as drafts. You can leave the page and continue at another time.</a:t>
            </a:r>
          </a:p>
          <a:p>
            <a:r>
              <a:rPr lang="en-US" dirty="0"/>
              <a:t>In case you are done with the reporting, go ahead and </a:t>
            </a:r>
            <a:r>
              <a:rPr lang="en-US" dirty="0">
                <a:hlinkClick r:id="rId4" action="ppaction://hlinksldjump"/>
              </a:rPr>
              <a:t>mark the results as ready</a:t>
            </a:r>
            <a:r>
              <a:rPr lang="en-US" dirty="0"/>
              <a:t>.</a:t>
            </a:r>
            <a:endParaRPr lang="sv-SE" dirty="0"/>
          </a:p>
        </p:txBody>
      </p:sp>
      <p:sp>
        <p:nvSpPr>
          <p:cNvPr id="4" name="Title 3"/>
          <p:cNvSpPr>
            <a:spLocks noGrp="1"/>
          </p:cNvSpPr>
          <p:nvPr>
            <p:ph type="ctrTitle"/>
          </p:nvPr>
        </p:nvSpPr>
        <p:spPr/>
        <p:txBody>
          <a:bodyPr/>
          <a:lstStyle/>
          <a:p>
            <a:r>
              <a:rPr lang="en-GB" dirty="0"/>
              <a:t>Report results on module </a:t>
            </a:r>
            <a:r>
              <a:rPr lang="sv-SE" b="0" dirty="0"/>
              <a:t>(</a:t>
            </a:r>
            <a:r>
              <a:rPr lang="sv-SE" b="0" dirty="0" err="1"/>
              <a:t>cont</a:t>
            </a:r>
            <a:r>
              <a:rPr lang="sv-SE" b="0" dirty="0"/>
              <a:t>.)</a:t>
            </a:r>
            <a:endParaRPr lang="sv-SE" dirty="0"/>
          </a:p>
        </p:txBody>
      </p:sp>
      <p:sp>
        <p:nvSpPr>
          <p:cNvPr id="30" name="Text Placeholder 14"/>
          <p:cNvSpPr txBox="1">
            <a:spLocks/>
          </p:cNvSpPr>
          <p:nvPr/>
        </p:nvSpPr>
        <p:spPr>
          <a:xfrm>
            <a:off x="2340805" y="5952093"/>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5</a:t>
            </a:r>
          </a:p>
        </p:txBody>
      </p:sp>
      <p:sp>
        <p:nvSpPr>
          <p:cNvPr id="14" name="Text Placeholder 8"/>
          <p:cNvSpPr txBox="1">
            <a:spLocks/>
          </p:cNvSpPr>
          <p:nvPr/>
        </p:nvSpPr>
        <p:spPr>
          <a:xfrm>
            <a:off x="4467225" y="8411175"/>
            <a:ext cx="2299643" cy="1028143"/>
          </a:xfrm>
          <a:prstGeom prst="rect">
            <a:avLst/>
          </a:prstGeom>
          <a:solidFill>
            <a:schemeClr val="bg1"/>
          </a:solidFill>
          <a:ln>
            <a:solidFill>
              <a:schemeClr val="tx1"/>
            </a:solid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indent="6350">
              <a:spcAft>
                <a:spcPts val="300"/>
              </a:spcAft>
            </a:pPr>
            <a:r>
              <a:rPr lang="en-US" sz="1050" b="1" dirty="0"/>
              <a:t>More information</a:t>
            </a:r>
          </a:p>
          <a:p>
            <a:pPr indent="6350">
              <a:spcAft>
                <a:spcPts val="300"/>
              </a:spcAft>
            </a:pPr>
            <a:r>
              <a:rPr lang="en-US" sz="1050" dirty="0"/>
              <a:t>The column displays information that may be relevant to you when you report. Click on the texts to see more information.</a:t>
            </a:r>
            <a:endParaRPr lang="sv-SE" sz="1050" dirty="0"/>
          </a:p>
        </p:txBody>
      </p:sp>
      <p:cxnSp>
        <p:nvCxnSpPr>
          <p:cNvPr id="15" name="Straight Arrow Connector 14"/>
          <p:cNvCxnSpPr>
            <a:cxnSpLocks/>
          </p:cNvCxnSpPr>
          <p:nvPr/>
        </p:nvCxnSpPr>
        <p:spPr>
          <a:xfrm flipV="1">
            <a:off x="5990227" y="7076532"/>
            <a:ext cx="113690" cy="1334643"/>
          </a:xfrm>
          <a:prstGeom prst="straightConnector1">
            <a:avLst/>
          </a:prstGeom>
          <a:ln>
            <a:solidFill>
              <a:schemeClr val="tx1"/>
            </a:solidFill>
            <a:tailEnd type="triangle"/>
          </a:ln>
        </p:spPr>
        <p:style>
          <a:lnRef idx="1">
            <a:schemeClr val="accent3"/>
          </a:lnRef>
          <a:fillRef idx="0">
            <a:schemeClr val="accent3"/>
          </a:fillRef>
          <a:effectRef idx="0">
            <a:schemeClr val="accent3"/>
          </a:effectRef>
          <a:fontRef idx="minor">
            <a:schemeClr val="tx1"/>
          </a:fontRef>
        </p:style>
      </p:cxnSp>
      <p:sp>
        <p:nvSpPr>
          <p:cNvPr id="19" name="Text Placeholder 14"/>
          <p:cNvSpPr txBox="1">
            <a:spLocks/>
          </p:cNvSpPr>
          <p:nvPr/>
        </p:nvSpPr>
        <p:spPr>
          <a:xfrm>
            <a:off x="4082833" y="5233556"/>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6</a:t>
            </a:r>
          </a:p>
        </p:txBody>
      </p:sp>
      <p:sp>
        <p:nvSpPr>
          <p:cNvPr id="21" name="Text Placeholder 14"/>
          <p:cNvSpPr txBox="1">
            <a:spLocks/>
          </p:cNvSpPr>
          <p:nvPr/>
        </p:nvSpPr>
        <p:spPr>
          <a:xfrm>
            <a:off x="880796" y="5050518"/>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7</a:t>
            </a:r>
          </a:p>
        </p:txBody>
      </p:sp>
      <p:sp>
        <p:nvSpPr>
          <p:cNvPr id="18" name="Text Placeholder 8"/>
          <p:cNvSpPr txBox="1">
            <a:spLocks/>
          </p:cNvSpPr>
          <p:nvPr/>
        </p:nvSpPr>
        <p:spPr>
          <a:xfrm>
            <a:off x="3065178" y="7420434"/>
            <a:ext cx="2575868" cy="866561"/>
          </a:xfrm>
          <a:prstGeom prst="rect">
            <a:avLst/>
          </a:prstGeom>
          <a:solidFill>
            <a:schemeClr val="bg1"/>
          </a:solidFill>
          <a:ln>
            <a:solidFill>
              <a:schemeClr val="tx1"/>
            </a:solid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indent="6350">
              <a:spcAft>
                <a:spcPts val="300"/>
              </a:spcAft>
            </a:pPr>
            <a:r>
              <a:rPr lang="en-US" sz="1050" b="1" dirty="0"/>
              <a:t>Revert changes</a:t>
            </a:r>
          </a:p>
          <a:p>
            <a:pPr indent="6350">
              <a:spcAft>
                <a:spcPts val="300"/>
              </a:spcAft>
            </a:pPr>
            <a:r>
              <a:rPr lang="en-US" sz="1050" dirty="0"/>
              <a:t>In case you put in the wrong information, you can revert your changes for a student before you save.</a:t>
            </a:r>
            <a:endParaRPr lang="sv-SE" sz="1050" dirty="0"/>
          </a:p>
        </p:txBody>
      </p:sp>
      <p:cxnSp>
        <p:nvCxnSpPr>
          <p:cNvPr id="20" name="Straight Arrow Connector 19"/>
          <p:cNvCxnSpPr/>
          <p:nvPr/>
        </p:nvCxnSpPr>
        <p:spPr>
          <a:xfrm flipV="1">
            <a:off x="4552950" y="6732630"/>
            <a:ext cx="114300" cy="687804"/>
          </a:xfrm>
          <a:prstGeom prst="straightConnector1">
            <a:avLst/>
          </a:prstGeom>
          <a:ln>
            <a:solidFill>
              <a:schemeClr val="tx1"/>
            </a:solidFill>
            <a:tailEnd type="triangle"/>
          </a:ln>
        </p:spPr>
        <p:style>
          <a:lnRef idx="1">
            <a:schemeClr val="accent3"/>
          </a:lnRef>
          <a:fillRef idx="0">
            <a:schemeClr val="accent3"/>
          </a:fillRef>
          <a:effectRef idx="0">
            <a:schemeClr val="accent3"/>
          </a:effectRef>
          <a:fontRef idx="minor">
            <a:schemeClr val="tx1"/>
          </a:fontRef>
        </p:style>
      </p:cxnSp>
      <p:sp>
        <p:nvSpPr>
          <p:cNvPr id="13" name="Slide Number Placeholder 9">
            <a:extLst>
              <a:ext uri="{FF2B5EF4-FFF2-40B4-BE49-F238E27FC236}">
                <a16:creationId xmlns:a16="http://schemas.microsoft.com/office/drawing/2014/main" id="{8377B5A4-FBE2-4641-ABB6-48C7DCFB6EB9}"/>
              </a:ext>
            </a:extLst>
          </p:cNvPr>
          <p:cNvSpPr>
            <a:spLocks noGrp="1"/>
          </p:cNvSpPr>
          <p:nvPr>
            <p:ph type="sldNum" sz="quarter" idx="40"/>
          </p:nvPr>
        </p:nvSpPr>
        <p:spPr>
          <a:xfrm>
            <a:off x="5134197" y="9611834"/>
            <a:ext cx="1543050" cy="336698"/>
          </a:xfrm>
        </p:spPr>
        <p:txBody>
          <a:bodyPr/>
          <a:lstStyle/>
          <a:p>
            <a:fld id="{9BBD4751-B039-4BCE-BF0F-DBCB9EB0D7EF}" type="slidenum">
              <a:rPr lang="sv-SE" smtClean="0"/>
              <a:t>2</a:t>
            </a:fld>
            <a:endParaRPr lang="sv-SE" dirty="0"/>
          </a:p>
        </p:txBody>
      </p:sp>
    </p:spTree>
    <p:extLst>
      <p:ext uri="{BB962C8B-B14F-4D97-AF65-F5344CB8AC3E}">
        <p14:creationId xmlns:p14="http://schemas.microsoft.com/office/powerpoint/2010/main" val="3136681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p 9">
            <a:extLst>
              <a:ext uri="{FF2B5EF4-FFF2-40B4-BE49-F238E27FC236}">
                <a16:creationId xmlns:a16="http://schemas.microsoft.com/office/drawing/2014/main" id="{6C972A07-8125-47EC-AF97-D98F4E168EB3}"/>
              </a:ext>
            </a:extLst>
          </p:cNvPr>
          <p:cNvGrpSpPr/>
          <p:nvPr/>
        </p:nvGrpSpPr>
        <p:grpSpPr>
          <a:xfrm>
            <a:off x="0" y="2666536"/>
            <a:ext cx="6858000" cy="2612600"/>
            <a:chOff x="0" y="2666536"/>
            <a:chExt cx="6858000" cy="2612600"/>
          </a:xfrm>
        </p:grpSpPr>
        <p:pic>
          <p:nvPicPr>
            <p:cNvPr id="9" name="Bildobjekt 8">
              <a:extLst>
                <a:ext uri="{FF2B5EF4-FFF2-40B4-BE49-F238E27FC236}">
                  <a16:creationId xmlns:a16="http://schemas.microsoft.com/office/drawing/2014/main" id="{7D71089D-3087-4BA8-BF02-3EFE2B51E0FD}"/>
                </a:ext>
              </a:extLst>
            </p:cNvPr>
            <p:cNvPicPr>
              <a:picLocks noChangeAspect="1"/>
            </p:cNvPicPr>
            <p:nvPr/>
          </p:nvPicPr>
          <p:blipFill rotWithShape="1">
            <a:blip r:embed="rId2"/>
            <a:srcRect b="23326"/>
            <a:stretch/>
          </p:blipFill>
          <p:spPr>
            <a:xfrm>
              <a:off x="0" y="2666536"/>
              <a:ext cx="6858000" cy="2612600"/>
            </a:xfrm>
            <a:prstGeom prst="rect">
              <a:avLst/>
            </a:prstGeom>
          </p:spPr>
        </p:pic>
        <p:pic>
          <p:nvPicPr>
            <p:cNvPr id="6" name="Bildobjekt 5">
              <a:extLst>
                <a:ext uri="{FF2B5EF4-FFF2-40B4-BE49-F238E27FC236}">
                  <a16:creationId xmlns:a16="http://schemas.microsoft.com/office/drawing/2014/main" id="{62E46196-03E9-4FC2-A8B5-4F6CF807A33B}"/>
                </a:ext>
              </a:extLst>
            </p:cNvPr>
            <p:cNvPicPr>
              <a:picLocks noChangeAspect="1"/>
            </p:cNvPicPr>
            <p:nvPr/>
          </p:nvPicPr>
          <p:blipFill rotWithShape="1">
            <a:blip r:embed="rId3"/>
            <a:srcRect r="37637"/>
            <a:stretch/>
          </p:blipFill>
          <p:spPr>
            <a:xfrm>
              <a:off x="4284408" y="3473275"/>
              <a:ext cx="2573592" cy="499561"/>
            </a:xfrm>
            <a:prstGeom prst="rect">
              <a:avLst/>
            </a:prstGeom>
          </p:spPr>
        </p:pic>
      </p:grpSp>
      <p:sp>
        <p:nvSpPr>
          <p:cNvPr id="11" name="Text Placeholder 10"/>
          <p:cNvSpPr>
            <a:spLocks noGrp="1"/>
          </p:cNvSpPr>
          <p:nvPr>
            <p:ph type="body" sz="quarter" idx="39"/>
          </p:nvPr>
        </p:nvSpPr>
        <p:spPr>
          <a:xfrm>
            <a:off x="304918" y="765089"/>
            <a:ext cx="5798999" cy="8817799"/>
          </a:xfrm>
        </p:spPr>
        <p:txBody>
          <a:bodyPr/>
          <a:lstStyle/>
          <a:p>
            <a:r>
              <a:rPr lang="en-GB" sz="1400" b="1" dirty="0"/>
              <a:t>Mark results as ready</a:t>
            </a:r>
          </a:p>
          <a:p>
            <a:pPr marL="228600" indent="-228600">
              <a:buFont typeface="+mj-lt"/>
              <a:buAutoNum type="arabicPeriod" startAt="7"/>
            </a:pPr>
            <a:endParaRPr lang="sv-SE" b="1" dirty="0"/>
          </a:p>
          <a:p>
            <a:pPr marL="228600" indent="-228600">
              <a:buFont typeface="+mj-lt"/>
              <a:buAutoNum type="arabicPeriod" startAt="7"/>
            </a:pPr>
            <a:endParaRPr lang="sv-SE" b="1" dirty="0"/>
          </a:p>
          <a:p>
            <a:pPr marL="228600" indent="-228600">
              <a:buFont typeface="+mj-lt"/>
              <a:buAutoNum type="arabicPeriod" startAt="7"/>
            </a:pPr>
            <a:endParaRPr lang="sv-SE" b="1" dirty="0"/>
          </a:p>
          <a:p>
            <a:pPr marL="228600" indent="-228600">
              <a:buFont typeface="+mj-lt"/>
              <a:buAutoNum type="arabicPeriod" startAt="7"/>
            </a:pPr>
            <a:endParaRPr lang="sv-SE" sz="1800" b="1" dirty="0"/>
          </a:p>
          <a:p>
            <a:pPr marL="228600" indent="-228600">
              <a:buFont typeface="+mj-lt"/>
              <a:buAutoNum type="arabicPeriod" startAt="8"/>
            </a:pPr>
            <a:r>
              <a:rPr lang="en-US" b="1" dirty="0"/>
              <a:t>Mark the students </a:t>
            </a:r>
            <a:r>
              <a:rPr lang="en-US" dirty="0"/>
              <a:t>whose results should be marked as ready</a:t>
            </a:r>
          </a:p>
          <a:p>
            <a:pPr marL="228600" indent="-228600">
              <a:buFont typeface="+mj-lt"/>
              <a:buAutoNum type="arabicPeriod" startAt="8"/>
            </a:pPr>
            <a:r>
              <a:rPr lang="en-US" dirty="0"/>
              <a:t>Click on </a:t>
            </a:r>
            <a:r>
              <a:rPr lang="en-US" b="1" dirty="0"/>
              <a:t>“Mark as ready”</a:t>
            </a:r>
          </a:p>
          <a:p>
            <a:pPr marL="228600" indent="-228600">
              <a:buFont typeface="+mj-lt"/>
              <a:buAutoNum type="arabicPeriod" startAt="8"/>
            </a:pPr>
            <a:endParaRPr lang="en-US" b="1" dirty="0"/>
          </a:p>
          <a:p>
            <a:pPr marL="228600" indent="-228600">
              <a:buFont typeface="+mj-lt"/>
              <a:buAutoNum type="arabicPeriod" startAt="8"/>
            </a:pPr>
            <a:endParaRPr lang="en-US" b="1" dirty="0"/>
          </a:p>
          <a:p>
            <a:pPr marL="228600" indent="-228600">
              <a:buFont typeface="+mj-lt"/>
              <a:buAutoNum type="arabicPeriod" startAt="8"/>
            </a:pPr>
            <a:endParaRPr lang="en-US" b="1" dirty="0"/>
          </a:p>
          <a:p>
            <a:pPr marL="228600" indent="-228600">
              <a:buFont typeface="+mj-lt"/>
              <a:buAutoNum type="arabicPeriod" startAt="8"/>
            </a:pPr>
            <a:endParaRPr lang="en-US" b="1" dirty="0"/>
          </a:p>
          <a:p>
            <a:pPr marL="228600" indent="-228600">
              <a:buFont typeface="+mj-lt"/>
              <a:buAutoNum type="arabicPeriod" startAt="8"/>
            </a:pPr>
            <a:endParaRPr lang="en-US" b="1" dirty="0"/>
          </a:p>
          <a:p>
            <a:pPr marL="228600" indent="-228600">
              <a:buFont typeface="+mj-lt"/>
              <a:buAutoNum type="arabicPeriod" startAt="8"/>
            </a:pPr>
            <a:endParaRPr lang="en-US" b="1" dirty="0"/>
          </a:p>
          <a:p>
            <a:pPr marL="228600" indent="-228600">
              <a:buFont typeface="+mj-lt"/>
              <a:buAutoNum type="arabicPeriod" startAt="8"/>
            </a:pPr>
            <a:endParaRPr lang="en-US" b="1" dirty="0"/>
          </a:p>
          <a:p>
            <a:pPr marL="228600" indent="-228600">
              <a:buFont typeface="+mj-lt"/>
              <a:buAutoNum type="arabicPeriod" startAt="8"/>
            </a:pPr>
            <a:endParaRPr lang="en-US" b="1" dirty="0"/>
          </a:p>
          <a:p>
            <a:pPr marL="228600" indent="-228600">
              <a:buFont typeface="+mj-lt"/>
              <a:buAutoNum type="arabicPeriod" startAt="8"/>
            </a:pPr>
            <a:endParaRPr lang="en-US" b="1" dirty="0"/>
          </a:p>
          <a:p>
            <a:pPr marL="228600" indent="-228600">
              <a:buFont typeface="+mj-lt"/>
              <a:buAutoNum type="arabicPeriod" startAt="8"/>
            </a:pPr>
            <a:endParaRPr lang="en-US" b="1" dirty="0"/>
          </a:p>
          <a:p>
            <a:pPr marL="228600" indent="-228600">
              <a:buFont typeface="+mj-lt"/>
              <a:buAutoNum type="arabicPeriod" startAt="8"/>
            </a:pPr>
            <a:endParaRPr lang="en-US" sz="100" b="1" dirty="0"/>
          </a:p>
          <a:p>
            <a:pPr marL="228600" indent="-228600">
              <a:buFont typeface="+mj-lt"/>
              <a:buAutoNum type="arabicPeriod" startAt="8"/>
            </a:pPr>
            <a:endParaRPr lang="en-US" b="1" dirty="0"/>
          </a:p>
          <a:p>
            <a:pPr marL="228600" indent="-228600">
              <a:buFont typeface="+mj-lt"/>
              <a:buAutoNum type="arabicPeriod" startAt="8"/>
            </a:pPr>
            <a:r>
              <a:rPr lang="en-US" dirty="0"/>
              <a:t>In the dialogue box:</a:t>
            </a:r>
          </a:p>
          <a:p>
            <a:pPr marL="571500" lvl="1" indent="-228600">
              <a:buFont typeface="Arial" panose="020B0604020202020204" pitchFamily="34" charset="0"/>
              <a:buChar char="•"/>
            </a:pPr>
            <a:r>
              <a:rPr lang="en-US" dirty="0"/>
              <a:t>Select the </a:t>
            </a:r>
            <a:r>
              <a:rPr lang="en-US" b="1" dirty="0"/>
              <a:t>teacher who graded </a:t>
            </a:r>
            <a:r>
              <a:rPr lang="en-US" dirty="0"/>
              <a:t>the examination</a:t>
            </a:r>
            <a:br>
              <a:rPr lang="en-US" dirty="0"/>
            </a:br>
            <a:r>
              <a:rPr lang="en-US" i="1" dirty="0"/>
              <a:t>You can select users in the boxes “Authorized reporters” or “Users at the university”, if the person is not found in the list you can write in the box “Other”</a:t>
            </a:r>
          </a:p>
          <a:p>
            <a:pPr marL="571500" lvl="1" indent="-228600">
              <a:buFont typeface="Arial" panose="020B0604020202020204" pitchFamily="34" charset="0"/>
              <a:buChar char="•"/>
            </a:pPr>
            <a:r>
              <a:rPr lang="en-US" dirty="0"/>
              <a:t>Select which </a:t>
            </a:r>
            <a:r>
              <a:rPr lang="en-US" b="1" dirty="0"/>
              <a:t>examiner </a:t>
            </a:r>
            <a:r>
              <a:rPr lang="en-US" dirty="0"/>
              <a:t>should be notified that certification is pending. </a:t>
            </a:r>
            <a:r>
              <a:rPr lang="en-US" i="1" dirty="0"/>
              <a:t>Only examiners who have the right in Ladok to certify the results can be selected.</a:t>
            </a:r>
          </a:p>
          <a:p>
            <a:pPr marL="571500" lvl="1" indent="-228600">
              <a:buFont typeface="Arial" panose="020B0604020202020204" pitchFamily="34" charset="0"/>
              <a:buChar char="•"/>
            </a:pPr>
            <a:endParaRPr lang="en-US" i="1" dirty="0"/>
          </a:p>
          <a:p>
            <a:pPr marL="571500" lvl="1" indent="-228600">
              <a:buFont typeface="Arial" panose="020B0604020202020204" pitchFamily="34" charset="0"/>
              <a:buChar char="•"/>
            </a:pPr>
            <a:endParaRPr lang="en-US" i="1" dirty="0"/>
          </a:p>
          <a:p>
            <a:pPr marL="571500" lvl="1" indent="-228600">
              <a:buFont typeface="Arial" panose="020B0604020202020204" pitchFamily="34" charset="0"/>
              <a:buChar char="•"/>
            </a:pPr>
            <a:endParaRPr lang="en-US" i="1" dirty="0"/>
          </a:p>
          <a:p>
            <a:pPr marL="571500" lvl="1" indent="-228600">
              <a:buFont typeface="Arial" panose="020B0604020202020204" pitchFamily="34" charset="0"/>
              <a:buChar char="•"/>
            </a:pPr>
            <a:endParaRPr lang="en-US" i="1" dirty="0"/>
          </a:p>
          <a:p>
            <a:pPr marL="571500" lvl="1" indent="-228600">
              <a:buFont typeface="Arial" panose="020B0604020202020204" pitchFamily="34" charset="0"/>
              <a:buChar char="•"/>
            </a:pPr>
            <a:endParaRPr lang="en-US" i="1" dirty="0"/>
          </a:p>
          <a:p>
            <a:pPr marL="571500" lvl="1" indent="-228600">
              <a:buFont typeface="Arial" panose="020B0604020202020204" pitchFamily="34" charset="0"/>
              <a:buChar char="•"/>
            </a:pPr>
            <a:endParaRPr lang="en-US" i="1" dirty="0"/>
          </a:p>
          <a:p>
            <a:pPr marL="571500" lvl="1" indent="-228600">
              <a:buFont typeface="Arial" panose="020B0604020202020204" pitchFamily="34" charset="0"/>
              <a:buChar char="•"/>
            </a:pPr>
            <a:endParaRPr lang="en-US" i="1" dirty="0"/>
          </a:p>
          <a:p>
            <a:pPr marL="571500" lvl="1" indent="-228600">
              <a:buFont typeface="Arial" panose="020B0604020202020204" pitchFamily="34" charset="0"/>
              <a:buChar char="•"/>
            </a:pPr>
            <a:endParaRPr lang="en-US" i="1" dirty="0"/>
          </a:p>
          <a:p>
            <a:pPr marL="571500" lvl="1" indent="-228600">
              <a:buFont typeface="Arial" panose="020B0604020202020204" pitchFamily="34" charset="0"/>
              <a:buChar char="•"/>
            </a:pPr>
            <a:endParaRPr lang="en-US" i="1" dirty="0"/>
          </a:p>
          <a:p>
            <a:pPr marL="228600" indent="-228600">
              <a:buFont typeface="+mj-lt"/>
              <a:buAutoNum type="arabicPeriod" startAt="8"/>
            </a:pPr>
            <a:r>
              <a:rPr lang="en-US" dirty="0"/>
              <a:t>Click on </a:t>
            </a:r>
            <a:r>
              <a:rPr lang="en-US" b="1" dirty="0"/>
              <a:t>Mark as ready and notify</a:t>
            </a:r>
          </a:p>
          <a:p>
            <a:r>
              <a:rPr lang="en-US" dirty="0"/>
              <a:t>The results are now marked as ready and can only be handled by the person who certifies on the course. The examiner will within 30 minutes receive an e-mail about the results.</a:t>
            </a:r>
            <a:endParaRPr lang="sv-SE" dirty="0"/>
          </a:p>
        </p:txBody>
      </p:sp>
      <p:pic>
        <p:nvPicPr>
          <p:cNvPr id="8" name="Bildobjekt 7">
            <a:extLst>
              <a:ext uri="{FF2B5EF4-FFF2-40B4-BE49-F238E27FC236}">
                <a16:creationId xmlns:a16="http://schemas.microsoft.com/office/drawing/2014/main" id="{4C23FBBE-BB1E-4ACE-B2C0-88F4004AC7A5}"/>
              </a:ext>
            </a:extLst>
          </p:cNvPr>
          <p:cNvPicPr>
            <a:picLocks noChangeAspect="1"/>
          </p:cNvPicPr>
          <p:nvPr/>
        </p:nvPicPr>
        <p:blipFill rotWithShape="1">
          <a:blip r:embed="rId4"/>
          <a:srcRect t="30556" r="15363" b="18872"/>
          <a:stretch/>
        </p:blipFill>
        <p:spPr>
          <a:xfrm>
            <a:off x="856448" y="6669431"/>
            <a:ext cx="5011994" cy="2058889"/>
          </a:xfrm>
          <a:prstGeom prst="rect">
            <a:avLst/>
          </a:prstGeom>
          <a:noFill/>
          <a:ln>
            <a:solidFill>
              <a:schemeClr val="bg1">
                <a:lumMod val="85000"/>
              </a:schemeClr>
            </a:solidFill>
          </a:ln>
          <a:effectLst>
            <a:outerShdw blurRad="50800" dist="38100" dir="2700000" algn="tl" rotWithShape="0">
              <a:prstClr val="black">
                <a:alpha val="30000"/>
              </a:prstClr>
            </a:outerShdw>
          </a:effectLst>
        </p:spPr>
      </p:pic>
      <p:sp>
        <p:nvSpPr>
          <p:cNvPr id="4" name="Title 3"/>
          <p:cNvSpPr>
            <a:spLocks noGrp="1"/>
          </p:cNvSpPr>
          <p:nvPr>
            <p:ph type="ctrTitle"/>
          </p:nvPr>
        </p:nvSpPr>
        <p:spPr/>
        <p:txBody>
          <a:bodyPr/>
          <a:lstStyle/>
          <a:p>
            <a:r>
              <a:rPr lang="en-GB" dirty="0"/>
              <a:t>Report results on module </a:t>
            </a:r>
            <a:r>
              <a:rPr lang="sv-SE" b="0" dirty="0"/>
              <a:t>(</a:t>
            </a:r>
            <a:r>
              <a:rPr lang="sv-SE" b="0" dirty="0" err="1"/>
              <a:t>cont</a:t>
            </a:r>
            <a:r>
              <a:rPr lang="sv-SE" b="0" dirty="0"/>
              <a:t>.)</a:t>
            </a:r>
            <a:endParaRPr lang="sv-SE" dirty="0"/>
          </a:p>
        </p:txBody>
      </p:sp>
      <p:sp>
        <p:nvSpPr>
          <p:cNvPr id="3" name="Slide Number Placeholder 2"/>
          <p:cNvSpPr>
            <a:spLocks noGrp="1"/>
          </p:cNvSpPr>
          <p:nvPr>
            <p:ph type="sldNum" sz="quarter" idx="40"/>
          </p:nvPr>
        </p:nvSpPr>
        <p:spPr/>
        <p:txBody>
          <a:bodyPr/>
          <a:lstStyle/>
          <a:p>
            <a:fld id="{F3F4DCA2-53CA-48AF-BF1A-13BEFD9BD817}" type="slidenum">
              <a:rPr lang="sv-SE" smtClean="0"/>
              <a:pPr/>
              <a:t>3</a:t>
            </a:fld>
            <a:endParaRPr lang="sv-SE"/>
          </a:p>
        </p:txBody>
      </p:sp>
      <p:sp>
        <p:nvSpPr>
          <p:cNvPr id="27" name="Text Placeholder 25"/>
          <p:cNvSpPr txBox="1">
            <a:spLocks/>
          </p:cNvSpPr>
          <p:nvPr/>
        </p:nvSpPr>
        <p:spPr>
          <a:xfrm>
            <a:off x="333025" y="4822323"/>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8</a:t>
            </a:r>
          </a:p>
        </p:txBody>
      </p:sp>
      <p:sp>
        <p:nvSpPr>
          <p:cNvPr id="30" name="Text Placeholder 25"/>
          <p:cNvSpPr txBox="1">
            <a:spLocks/>
          </p:cNvSpPr>
          <p:nvPr/>
        </p:nvSpPr>
        <p:spPr>
          <a:xfrm>
            <a:off x="1902504" y="3949982"/>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9</a:t>
            </a:r>
          </a:p>
        </p:txBody>
      </p:sp>
      <p:sp>
        <p:nvSpPr>
          <p:cNvPr id="18" name="Rectangle 17"/>
          <p:cNvSpPr/>
          <p:nvPr/>
        </p:nvSpPr>
        <p:spPr>
          <a:xfrm>
            <a:off x="397852" y="1196730"/>
            <a:ext cx="5863127" cy="766533"/>
          </a:xfrm>
          <a:prstGeom prst="rect">
            <a:avLst/>
          </a:prstGeom>
          <a:solidFill>
            <a:schemeClr val="bg1">
              <a:lumMod val="95000"/>
            </a:schemeClr>
          </a:solidFill>
          <a:ln w="6350">
            <a:solidFill>
              <a:schemeClr val="bg1">
                <a:lumMod val="75000"/>
              </a:schemeClr>
            </a:solidFill>
          </a:ln>
        </p:spPr>
        <p:txBody>
          <a:bodyPr wrap="square" lIns="144000" tIns="90000" bIns="9000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sz="1100" b="1" dirty="0">
                <a:latin typeface="Arial" panose="020B0604020202020204" pitchFamily="34" charset="0"/>
                <a:cs typeface="Arial" panose="020B0604020202020204" pitchFamily="34" charset="0"/>
              </a:rPr>
              <a:t>Mark as ready </a:t>
            </a:r>
            <a:r>
              <a:rPr lang="en-US" sz="1100" dirty="0">
                <a:latin typeface="Arial" panose="020B0604020202020204" pitchFamily="34" charset="0"/>
                <a:cs typeface="Arial" panose="020B0604020202020204" pitchFamily="34" charset="0"/>
              </a:rPr>
              <a:t>= You prepare the results to be certified by the examiner. The results are locked and can no longer be changed by the person who only reports on the course.</a:t>
            </a:r>
          </a:p>
          <a:p>
            <a:pPr>
              <a:spcAft>
                <a:spcPts val="600"/>
              </a:spcAft>
            </a:pPr>
            <a:r>
              <a:rPr lang="en-US" sz="1100" dirty="0">
                <a:latin typeface="Arial" panose="020B0604020202020204" pitchFamily="34" charset="0"/>
                <a:cs typeface="Arial" panose="020B0604020202020204" pitchFamily="34" charset="0"/>
              </a:rPr>
              <a:t>The results (grades + examination date) must be saved as drafts to be marked as ready.</a:t>
            </a:r>
            <a:endParaRPr lang="sv-SE" sz="1100" dirty="0">
              <a:latin typeface="Arial" panose="020B0604020202020204" pitchFamily="34" charset="0"/>
              <a:cs typeface="Arial" panose="020B0604020202020204" pitchFamily="34" charset="0"/>
            </a:endParaRPr>
          </a:p>
        </p:txBody>
      </p:sp>
      <p:sp>
        <p:nvSpPr>
          <p:cNvPr id="25" name="Oval 24"/>
          <p:cNvSpPr/>
          <p:nvPr/>
        </p:nvSpPr>
        <p:spPr>
          <a:xfrm>
            <a:off x="304918" y="1111391"/>
            <a:ext cx="200106" cy="200106"/>
          </a:xfrm>
          <a:prstGeom prst="ellipse">
            <a:avLst/>
          </a:prstGeom>
          <a:solidFill>
            <a:srgbClr val="C00000"/>
          </a:solidFill>
          <a:ln>
            <a:solidFill>
              <a:srgbClr val="92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400" b="1" dirty="0"/>
              <a:t>i</a:t>
            </a:r>
          </a:p>
        </p:txBody>
      </p:sp>
      <p:cxnSp>
        <p:nvCxnSpPr>
          <p:cNvPr id="19" name="Straight Arrow Connector 18"/>
          <p:cNvCxnSpPr>
            <a:cxnSpLocks/>
            <a:stCxn id="17" idx="2"/>
          </p:cNvCxnSpPr>
          <p:nvPr/>
        </p:nvCxnSpPr>
        <p:spPr>
          <a:xfrm>
            <a:off x="5280139" y="3837645"/>
            <a:ext cx="86673" cy="336698"/>
          </a:xfrm>
          <a:prstGeom prst="straightConnector1">
            <a:avLst/>
          </a:prstGeom>
          <a:ln>
            <a:solidFill>
              <a:schemeClr val="tx1"/>
            </a:solidFill>
            <a:tailEnd type="triangle"/>
          </a:ln>
        </p:spPr>
        <p:style>
          <a:lnRef idx="1">
            <a:schemeClr val="accent3"/>
          </a:lnRef>
          <a:fillRef idx="0">
            <a:schemeClr val="accent3"/>
          </a:fillRef>
          <a:effectRef idx="0">
            <a:schemeClr val="accent3"/>
          </a:effectRef>
          <a:fontRef idx="minor">
            <a:schemeClr val="tx1"/>
          </a:fontRef>
        </p:style>
      </p:cxnSp>
      <p:sp>
        <p:nvSpPr>
          <p:cNvPr id="17" name="Text Placeholder 8"/>
          <p:cNvSpPr txBox="1">
            <a:spLocks/>
          </p:cNvSpPr>
          <p:nvPr/>
        </p:nvSpPr>
        <p:spPr>
          <a:xfrm>
            <a:off x="4311367" y="3132667"/>
            <a:ext cx="1937544" cy="704978"/>
          </a:xfrm>
          <a:prstGeom prst="rect">
            <a:avLst/>
          </a:prstGeom>
          <a:solidFill>
            <a:schemeClr val="bg1"/>
          </a:solidFill>
          <a:ln>
            <a:solidFill>
              <a:schemeClr val="tx1"/>
            </a:solid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indent="6350">
              <a:spcAft>
                <a:spcPts val="300"/>
              </a:spcAft>
            </a:pPr>
            <a:r>
              <a:rPr lang="en-US" sz="1050" b="1" dirty="0"/>
              <a:t>Summation of grades</a:t>
            </a:r>
          </a:p>
          <a:p>
            <a:pPr indent="6350">
              <a:spcAft>
                <a:spcPts val="300"/>
              </a:spcAft>
            </a:pPr>
            <a:r>
              <a:rPr lang="en-US" sz="1050" dirty="0"/>
              <a:t>Grades saved as drafts are summed up here. </a:t>
            </a:r>
          </a:p>
        </p:txBody>
      </p:sp>
      <p:sp>
        <p:nvSpPr>
          <p:cNvPr id="28" name="Text Placeholder 25"/>
          <p:cNvSpPr txBox="1">
            <a:spLocks/>
          </p:cNvSpPr>
          <p:nvPr/>
        </p:nvSpPr>
        <p:spPr>
          <a:xfrm>
            <a:off x="4687182" y="7627511"/>
            <a:ext cx="361290"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10</a:t>
            </a:r>
          </a:p>
        </p:txBody>
      </p:sp>
      <p:cxnSp>
        <p:nvCxnSpPr>
          <p:cNvPr id="5" name="Straight Arrow Connector 4"/>
          <p:cNvCxnSpPr>
            <a:cxnSpLocks/>
            <a:stCxn id="28" idx="1"/>
          </p:cNvCxnSpPr>
          <p:nvPr/>
        </p:nvCxnSpPr>
        <p:spPr>
          <a:xfrm flipH="1" flipV="1">
            <a:off x="4284728" y="7627511"/>
            <a:ext cx="402454" cy="122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a:cxnSpLocks/>
            <a:stCxn id="28" idx="1"/>
          </p:cNvCxnSpPr>
          <p:nvPr/>
        </p:nvCxnSpPr>
        <p:spPr>
          <a:xfrm flipH="1">
            <a:off x="4284728" y="7749852"/>
            <a:ext cx="402454" cy="6772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4">
            <a:extLst>
              <a:ext uri="{FF2B5EF4-FFF2-40B4-BE49-F238E27FC236}">
                <a16:creationId xmlns:a16="http://schemas.microsoft.com/office/drawing/2014/main" id="{13FCD09A-79B5-4666-914E-CDE74092DC0A}"/>
              </a:ext>
            </a:extLst>
          </p:cNvPr>
          <p:cNvCxnSpPr>
            <a:cxnSpLocks/>
            <a:stCxn id="28" idx="1"/>
          </p:cNvCxnSpPr>
          <p:nvPr/>
        </p:nvCxnSpPr>
        <p:spPr>
          <a:xfrm flipH="1">
            <a:off x="4284728" y="7749852"/>
            <a:ext cx="402454" cy="1901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4">
            <a:extLst>
              <a:ext uri="{FF2B5EF4-FFF2-40B4-BE49-F238E27FC236}">
                <a16:creationId xmlns:a16="http://schemas.microsoft.com/office/drawing/2014/main" id="{8E6BB548-A38E-44B7-9089-1D5FCA2629C8}"/>
              </a:ext>
            </a:extLst>
          </p:cNvPr>
          <p:cNvCxnSpPr>
            <a:cxnSpLocks/>
            <a:stCxn id="28" idx="1"/>
          </p:cNvCxnSpPr>
          <p:nvPr/>
        </p:nvCxnSpPr>
        <p:spPr>
          <a:xfrm flipH="1" flipV="1">
            <a:off x="4284728" y="7349108"/>
            <a:ext cx="402454" cy="4007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04760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39"/>
          </p:nvPr>
        </p:nvSpPr>
        <p:spPr>
          <a:xfrm>
            <a:off x="304918" y="2182988"/>
            <a:ext cx="5798999" cy="1785104"/>
          </a:xfrm>
        </p:spPr>
        <p:txBody>
          <a:bodyPr/>
          <a:lstStyle/>
          <a:p>
            <a:endParaRPr lang="en-US" dirty="0"/>
          </a:p>
          <a:p>
            <a:endParaRPr lang="en-US" dirty="0"/>
          </a:p>
          <a:p>
            <a:endParaRPr lang="en-US" dirty="0"/>
          </a:p>
          <a:p>
            <a:endParaRPr lang="en-US" dirty="0"/>
          </a:p>
          <a:p>
            <a:r>
              <a:rPr lang="en-US" sz="1400" b="1" dirty="0"/>
              <a:t>Report results on the entire course and save</a:t>
            </a:r>
          </a:p>
          <a:p>
            <a:pPr marL="228600" indent="-228600">
              <a:buFont typeface="+mj-lt"/>
              <a:buAutoNum type="arabicPeriod"/>
            </a:pPr>
            <a:r>
              <a:rPr lang="en-US" dirty="0"/>
              <a:t>Select </a:t>
            </a:r>
            <a:r>
              <a:rPr lang="en-US" b="1" dirty="0"/>
              <a:t>Ready for course results</a:t>
            </a:r>
            <a:r>
              <a:rPr lang="en-US" dirty="0"/>
              <a:t> on the home page</a:t>
            </a:r>
          </a:p>
          <a:p>
            <a:pPr marL="228600" indent="-228600">
              <a:buFont typeface="+mj-lt"/>
              <a:buAutoNum type="arabicPeriod"/>
            </a:pPr>
            <a:r>
              <a:rPr lang="en-US" dirty="0"/>
              <a:t>Click on the course you are going to report results on</a:t>
            </a:r>
          </a:p>
        </p:txBody>
      </p:sp>
      <p:sp>
        <p:nvSpPr>
          <p:cNvPr id="4" name="Title 3"/>
          <p:cNvSpPr>
            <a:spLocks noGrp="1"/>
          </p:cNvSpPr>
          <p:nvPr>
            <p:ph type="ctrTitle"/>
          </p:nvPr>
        </p:nvSpPr>
        <p:spPr/>
        <p:txBody>
          <a:bodyPr/>
          <a:lstStyle/>
          <a:p>
            <a:r>
              <a:rPr lang="en-US" dirty="0"/>
              <a:t>Report results on the entire course</a:t>
            </a:r>
          </a:p>
        </p:txBody>
      </p:sp>
      <p:sp>
        <p:nvSpPr>
          <p:cNvPr id="3" name="Slide Number Placeholder 2"/>
          <p:cNvSpPr>
            <a:spLocks noGrp="1"/>
          </p:cNvSpPr>
          <p:nvPr>
            <p:ph type="sldNum" sz="quarter" idx="40"/>
          </p:nvPr>
        </p:nvSpPr>
        <p:spPr/>
        <p:txBody>
          <a:bodyPr/>
          <a:lstStyle/>
          <a:p>
            <a:fld id="{F3F4DCA2-53CA-48AF-BF1A-13BEFD9BD817}" type="slidenum">
              <a:rPr lang="sv-SE" smtClean="0"/>
              <a:pPr/>
              <a:t>4</a:t>
            </a:fld>
            <a:endParaRPr lang="sv-SE"/>
          </a:p>
        </p:txBody>
      </p:sp>
      <p:sp>
        <p:nvSpPr>
          <p:cNvPr id="22" name="Rectangle 21"/>
          <p:cNvSpPr/>
          <p:nvPr/>
        </p:nvSpPr>
        <p:spPr>
          <a:xfrm>
            <a:off x="601173" y="844991"/>
            <a:ext cx="5502744" cy="2105361"/>
          </a:xfrm>
          <a:prstGeom prst="rect">
            <a:avLst/>
          </a:prstGeom>
          <a:solidFill>
            <a:schemeClr val="bg1">
              <a:lumMod val="95000"/>
            </a:schemeClr>
          </a:solidFill>
          <a:ln w="6350">
            <a:solidFill>
              <a:schemeClr val="bg1">
                <a:lumMod val="75000"/>
              </a:schemeClr>
            </a:solidFill>
          </a:ln>
        </p:spPr>
        <p:txBody>
          <a:bodyPr wrap="square" lIns="144000" tIns="90000" bIns="9000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sz="1100" dirty="0">
                <a:latin typeface="Arial" panose="020B0604020202020204" pitchFamily="34" charset="0"/>
                <a:cs typeface="Arial" panose="020B0604020202020204" pitchFamily="34" charset="0"/>
              </a:rPr>
              <a:t>When a student has </a:t>
            </a:r>
            <a:r>
              <a:rPr lang="en-US" sz="1100" b="1" dirty="0">
                <a:latin typeface="Arial" panose="020B0604020202020204" pitchFamily="34" charset="0"/>
                <a:cs typeface="Arial" panose="020B0604020202020204" pitchFamily="34" charset="0"/>
              </a:rPr>
              <a:t>passed, certified results </a:t>
            </a:r>
            <a:r>
              <a:rPr lang="en-US" sz="1100" dirty="0">
                <a:latin typeface="Arial" panose="020B0604020202020204" pitchFamily="34" charset="0"/>
                <a:cs typeface="Arial" panose="020B0604020202020204" pitchFamily="34" charset="0"/>
              </a:rPr>
              <a:t>on all </a:t>
            </a:r>
            <a:r>
              <a:rPr lang="en-US" sz="1100" b="1" dirty="0">
                <a:latin typeface="Arial" panose="020B0604020202020204" pitchFamily="34" charset="0"/>
                <a:cs typeface="Arial" panose="020B0604020202020204" pitchFamily="34" charset="0"/>
              </a:rPr>
              <a:t>compulsory modules </a:t>
            </a:r>
            <a:r>
              <a:rPr lang="en-US" sz="1100" dirty="0">
                <a:latin typeface="Arial" panose="020B0604020202020204" pitchFamily="34" charset="0"/>
                <a:cs typeface="Arial" panose="020B0604020202020204" pitchFamily="34" charset="0"/>
              </a:rPr>
              <a:t>in the course, you need to report an overall result on the entire course.</a:t>
            </a:r>
            <a:br>
              <a:rPr lang="en-US" sz="1100" dirty="0">
                <a:latin typeface="Arial" panose="020B0604020202020204" pitchFamily="34" charset="0"/>
                <a:cs typeface="Arial" panose="020B0604020202020204" pitchFamily="34" charset="0"/>
              </a:rPr>
            </a:br>
            <a:endParaRPr lang="en-US" sz="1100" dirty="0">
              <a:latin typeface="Arial" panose="020B0604020202020204" pitchFamily="34" charset="0"/>
              <a:cs typeface="Arial" panose="020B0604020202020204" pitchFamily="34" charset="0"/>
            </a:endParaRPr>
          </a:p>
          <a:p>
            <a:pPr>
              <a:spcAft>
                <a:spcPts val="600"/>
              </a:spcAft>
            </a:pPr>
            <a:r>
              <a:rPr lang="en-US" sz="1100" b="1" dirty="0">
                <a:latin typeface="Arial" panose="020B0604020202020204" pitchFamily="34" charset="0"/>
                <a:cs typeface="Arial" panose="020B0604020202020204" pitchFamily="34" charset="0"/>
              </a:rPr>
              <a:t>Find students to report results on course</a:t>
            </a:r>
          </a:p>
          <a:p>
            <a:pPr>
              <a:spcAft>
                <a:spcPts val="600"/>
              </a:spcAft>
            </a:pPr>
            <a:r>
              <a:rPr lang="en-US" sz="1100" dirty="0">
                <a:latin typeface="Arial" panose="020B0604020202020204" pitchFamily="34" charset="0"/>
                <a:cs typeface="Arial" panose="020B0604020202020204" pitchFamily="34" charset="0"/>
              </a:rPr>
              <a:t>You will get a notice on the home page of Ladok when there are results on the entire course to report.</a:t>
            </a:r>
          </a:p>
          <a:p>
            <a:pPr>
              <a:spcAft>
                <a:spcPts val="600"/>
              </a:spcAft>
            </a:pPr>
            <a:r>
              <a:rPr lang="en-US" sz="1100" dirty="0">
                <a:latin typeface="Arial" panose="020B0604020202020204" pitchFamily="34" charset="0"/>
                <a:cs typeface="Arial" panose="020B0604020202020204" pitchFamily="34" charset="0"/>
              </a:rPr>
              <a:t>Depending on what settings have been made for you in Ladok, it is possible that you will receive an email notification when you can report results for the entire course. Regardless of whether you receive an email notification or not, the reporting is done by:</a:t>
            </a:r>
          </a:p>
        </p:txBody>
      </p:sp>
      <p:sp>
        <p:nvSpPr>
          <p:cNvPr id="25" name="Oval 24"/>
          <p:cNvSpPr/>
          <p:nvPr/>
        </p:nvSpPr>
        <p:spPr>
          <a:xfrm>
            <a:off x="508238" y="759652"/>
            <a:ext cx="200106" cy="200106"/>
          </a:xfrm>
          <a:prstGeom prst="ellipse">
            <a:avLst/>
          </a:prstGeom>
          <a:solidFill>
            <a:srgbClr val="C00000"/>
          </a:solidFill>
          <a:ln>
            <a:solidFill>
              <a:srgbClr val="92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400" b="1" dirty="0"/>
              <a:t>i</a:t>
            </a:r>
          </a:p>
        </p:txBody>
      </p:sp>
      <p:pic>
        <p:nvPicPr>
          <p:cNvPr id="5" name="Picture 4"/>
          <p:cNvPicPr>
            <a:picLocks noChangeAspect="1"/>
          </p:cNvPicPr>
          <p:nvPr/>
        </p:nvPicPr>
        <p:blipFill rotWithShape="1">
          <a:blip r:embed="rId2"/>
          <a:srcRect r="11930"/>
          <a:stretch/>
        </p:blipFill>
        <p:spPr>
          <a:xfrm>
            <a:off x="-24714" y="4043223"/>
            <a:ext cx="6870357" cy="2834478"/>
          </a:xfrm>
          <a:prstGeom prst="rect">
            <a:avLst/>
          </a:prstGeom>
        </p:spPr>
      </p:pic>
      <p:sp>
        <p:nvSpPr>
          <p:cNvPr id="18" name="Text Placeholder 25"/>
          <p:cNvSpPr txBox="1">
            <a:spLocks/>
          </p:cNvSpPr>
          <p:nvPr/>
        </p:nvSpPr>
        <p:spPr>
          <a:xfrm>
            <a:off x="2005129" y="6471465"/>
            <a:ext cx="270279"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2</a:t>
            </a:r>
          </a:p>
        </p:txBody>
      </p:sp>
      <p:sp>
        <p:nvSpPr>
          <p:cNvPr id="23" name="Text Placeholder 25"/>
          <p:cNvSpPr txBox="1">
            <a:spLocks/>
          </p:cNvSpPr>
          <p:nvPr/>
        </p:nvSpPr>
        <p:spPr>
          <a:xfrm>
            <a:off x="3158721" y="5722387"/>
            <a:ext cx="270279"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1</a:t>
            </a:r>
          </a:p>
        </p:txBody>
      </p:sp>
    </p:spTree>
    <p:extLst>
      <p:ext uri="{BB962C8B-B14F-4D97-AF65-F5344CB8AC3E}">
        <p14:creationId xmlns:p14="http://schemas.microsoft.com/office/powerpoint/2010/main" val="3205356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 4">
            <a:extLst>
              <a:ext uri="{FF2B5EF4-FFF2-40B4-BE49-F238E27FC236}">
                <a16:creationId xmlns:a16="http://schemas.microsoft.com/office/drawing/2014/main" id="{B72F1402-8BF6-4AC5-AE2C-48C71EA64746}"/>
              </a:ext>
            </a:extLst>
          </p:cNvPr>
          <p:cNvGrpSpPr/>
          <p:nvPr/>
        </p:nvGrpSpPr>
        <p:grpSpPr>
          <a:xfrm>
            <a:off x="0" y="3677924"/>
            <a:ext cx="6858001" cy="2550151"/>
            <a:chOff x="0" y="3677924"/>
            <a:chExt cx="6858001" cy="2550151"/>
          </a:xfrm>
        </p:grpSpPr>
        <p:pic>
          <p:nvPicPr>
            <p:cNvPr id="10" name="Bildobjekt 9">
              <a:extLst>
                <a:ext uri="{FF2B5EF4-FFF2-40B4-BE49-F238E27FC236}">
                  <a16:creationId xmlns:a16="http://schemas.microsoft.com/office/drawing/2014/main" id="{92B22763-686F-473F-94DF-B9D21D89453B}"/>
                </a:ext>
              </a:extLst>
            </p:cNvPr>
            <p:cNvPicPr>
              <a:picLocks noChangeAspect="1"/>
            </p:cNvPicPr>
            <p:nvPr/>
          </p:nvPicPr>
          <p:blipFill>
            <a:blip r:embed="rId2"/>
            <a:stretch>
              <a:fillRect/>
            </a:stretch>
          </p:blipFill>
          <p:spPr>
            <a:xfrm>
              <a:off x="0" y="3677924"/>
              <a:ext cx="6858000" cy="2550151"/>
            </a:xfrm>
            <a:prstGeom prst="rect">
              <a:avLst/>
            </a:prstGeom>
          </p:spPr>
        </p:pic>
        <p:pic>
          <p:nvPicPr>
            <p:cNvPr id="3" name="Bildobjekt 2">
              <a:extLst>
                <a:ext uri="{FF2B5EF4-FFF2-40B4-BE49-F238E27FC236}">
                  <a16:creationId xmlns:a16="http://schemas.microsoft.com/office/drawing/2014/main" id="{F3978508-CC8A-4E95-8AEF-5D4D5E21D05D}"/>
                </a:ext>
              </a:extLst>
            </p:cNvPr>
            <p:cNvPicPr>
              <a:picLocks noChangeAspect="1"/>
            </p:cNvPicPr>
            <p:nvPr/>
          </p:nvPicPr>
          <p:blipFill rotWithShape="1">
            <a:blip r:embed="rId3"/>
            <a:srcRect l="4776" r="27378" b="9353"/>
            <a:stretch/>
          </p:blipFill>
          <p:spPr>
            <a:xfrm>
              <a:off x="4371505" y="4307756"/>
              <a:ext cx="2486496" cy="402153"/>
            </a:xfrm>
            <a:prstGeom prst="rect">
              <a:avLst/>
            </a:prstGeom>
          </p:spPr>
        </p:pic>
      </p:grpSp>
      <p:sp>
        <p:nvSpPr>
          <p:cNvPr id="11" name="Text Placeholder 10"/>
          <p:cNvSpPr>
            <a:spLocks noGrp="1"/>
          </p:cNvSpPr>
          <p:nvPr>
            <p:ph type="body" sz="quarter" idx="39"/>
          </p:nvPr>
        </p:nvSpPr>
        <p:spPr>
          <a:xfrm>
            <a:off x="304918" y="765089"/>
            <a:ext cx="5798999" cy="9064020"/>
          </a:xfrm>
        </p:spPr>
        <p:txBody>
          <a:bodyPr/>
          <a:lstStyle/>
          <a:p>
            <a:pPr marL="228600" indent="-228600">
              <a:spcBef>
                <a:spcPts val="600"/>
              </a:spcBef>
              <a:spcAft>
                <a:spcPts val="0"/>
              </a:spcAft>
              <a:buFont typeface="+mj-lt"/>
              <a:buAutoNum type="arabicPeriod" startAt="3"/>
            </a:pPr>
            <a:r>
              <a:rPr lang="en-US" dirty="0"/>
              <a:t>You will be re-directed to the reporting page for results on the entire course.</a:t>
            </a:r>
          </a:p>
          <a:p>
            <a:pPr marL="228600" indent="-228600">
              <a:spcBef>
                <a:spcPts val="600"/>
              </a:spcBef>
              <a:spcAft>
                <a:spcPts val="0"/>
              </a:spcAft>
              <a:buFont typeface="+mj-lt"/>
              <a:buAutoNum type="arabicPeriod" startAt="3"/>
            </a:pPr>
            <a:r>
              <a:rPr lang="en-US" b="1" dirty="0"/>
              <a:t>Select grades </a:t>
            </a:r>
            <a:r>
              <a:rPr lang="en-US" dirty="0"/>
              <a:t>in the row of each student</a:t>
            </a:r>
          </a:p>
          <a:p>
            <a:pPr marL="571500" lvl="1" indent="-228600">
              <a:spcBef>
                <a:spcPts val="600"/>
              </a:spcBef>
              <a:spcAft>
                <a:spcPts val="0"/>
              </a:spcAft>
              <a:buFont typeface="Arial" panose="020B0604020202020204" pitchFamily="34" charset="0"/>
              <a:buChar char="•"/>
            </a:pPr>
            <a:r>
              <a:rPr lang="en-US" dirty="0"/>
              <a:t>You can give the students the same grade on the entire course as they have on a module by: selecting the students, clicking on “More functions" → "Copy grade from module" *.</a:t>
            </a:r>
          </a:p>
          <a:p>
            <a:pPr marL="228600" indent="-228600">
              <a:spcBef>
                <a:spcPts val="600"/>
              </a:spcBef>
              <a:spcAft>
                <a:spcPts val="0"/>
              </a:spcAft>
              <a:buFont typeface="+mj-lt"/>
              <a:buAutoNum type="arabicPeriod" startAt="3"/>
            </a:pPr>
            <a:r>
              <a:rPr lang="en-US" b="1" dirty="0"/>
              <a:t>Examination date </a:t>
            </a:r>
            <a:r>
              <a:rPr lang="en-US" dirty="0"/>
              <a:t>has been automatically entered as the same date as the latest module result. You may change to a later date if needed.</a:t>
            </a:r>
          </a:p>
          <a:p>
            <a:pPr marL="228600" indent="-228600">
              <a:spcBef>
                <a:spcPts val="600"/>
              </a:spcBef>
              <a:spcAft>
                <a:spcPts val="0"/>
              </a:spcAft>
              <a:buFont typeface="+mj-lt"/>
              <a:buAutoNum type="arabicPeriod" startAt="3"/>
            </a:pPr>
            <a:r>
              <a:rPr lang="en-US" b="1" dirty="0"/>
              <a:t>Save</a:t>
            </a:r>
            <a:r>
              <a:rPr lang="en-US" dirty="0"/>
              <a:t> as draft (shortcut: Ctrl + S)</a:t>
            </a:r>
          </a:p>
          <a:p>
            <a:pPr marL="228600" indent="-228600">
              <a:spcBef>
                <a:spcPts val="600"/>
              </a:spcBef>
              <a:spcAft>
                <a:spcPts val="0"/>
              </a:spcAft>
              <a:buFont typeface="+mj-lt"/>
              <a:buAutoNum type="arabicPeriod" startAt="3"/>
            </a:pPr>
            <a:r>
              <a:rPr lang="en-US" b="1" dirty="0"/>
              <a:t>Mark as ready, select the grading teacher </a:t>
            </a:r>
            <a:r>
              <a:rPr lang="en-US" dirty="0"/>
              <a:t>and notify the examiner who should certify the results.</a:t>
            </a:r>
          </a:p>
          <a:p>
            <a:pPr>
              <a:spcBef>
                <a:spcPts val="600"/>
              </a:spcBef>
              <a:spcAft>
                <a:spcPts val="0"/>
              </a:spcAft>
            </a:pPr>
            <a:r>
              <a:rPr lang="en-US" dirty="0"/>
              <a:t>The results are now marked as ready and can only be handled by the person who certifies on the course. The examiner will receive an e-mail about </a:t>
            </a:r>
            <a:r>
              <a:rPr lang="en-US"/>
              <a:t>the results.</a:t>
            </a: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marL="228600" indent="-228600">
              <a:spcBef>
                <a:spcPts val="600"/>
              </a:spcBef>
              <a:spcAft>
                <a:spcPts val="0"/>
              </a:spcAft>
              <a:buFont typeface="+mj-lt"/>
              <a:buAutoNum type="arabicPeriod" startAt="4"/>
            </a:pPr>
            <a:endParaRPr lang="en-US" dirty="0"/>
          </a:p>
          <a:p>
            <a:pPr>
              <a:spcBef>
                <a:spcPts val="600"/>
              </a:spcBef>
              <a:spcAft>
                <a:spcPts val="0"/>
              </a:spcAft>
            </a:pPr>
            <a:endParaRPr lang="en-US" dirty="0"/>
          </a:p>
          <a:p>
            <a:pPr>
              <a:spcBef>
                <a:spcPts val="600"/>
              </a:spcBef>
              <a:spcAft>
                <a:spcPts val="0"/>
              </a:spcAft>
            </a:pPr>
            <a:endParaRPr lang="en-US" dirty="0"/>
          </a:p>
          <a:p>
            <a:pPr>
              <a:spcBef>
                <a:spcPts val="600"/>
              </a:spcBef>
              <a:spcAft>
                <a:spcPts val="0"/>
              </a:spcAft>
            </a:pPr>
            <a:r>
              <a:rPr lang="en-US" i="1" dirty="0"/>
              <a:t>* You can only copy module results that have the same grading scale as course results.</a:t>
            </a:r>
            <a:endParaRPr lang="sv-SE" sz="1000" i="1" dirty="0"/>
          </a:p>
        </p:txBody>
      </p:sp>
      <p:sp>
        <p:nvSpPr>
          <p:cNvPr id="4" name="Title 3"/>
          <p:cNvSpPr>
            <a:spLocks noGrp="1"/>
          </p:cNvSpPr>
          <p:nvPr>
            <p:ph type="ctrTitle"/>
          </p:nvPr>
        </p:nvSpPr>
        <p:spPr/>
        <p:txBody>
          <a:bodyPr/>
          <a:lstStyle/>
          <a:p>
            <a:r>
              <a:rPr lang="en-US" dirty="0"/>
              <a:t>Report results on the entire course </a:t>
            </a:r>
            <a:r>
              <a:rPr lang="sv-SE" b="0" dirty="0"/>
              <a:t>(</a:t>
            </a:r>
            <a:r>
              <a:rPr lang="sv-SE" b="0" dirty="0" err="1"/>
              <a:t>cont</a:t>
            </a:r>
            <a:r>
              <a:rPr lang="sv-SE" b="0" dirty="0"/>
              <a:t>.)</a:t>
            </a:r>
            <a:endParaRPr lang="sv-SE" dirty="0"/>
          </a:p>
        </p:txBody>
      </p:sp>
      <p:sp>
        <p:nvSpPr>
          <p:cNvPr id="23" name="Text Placeholder 13"/>
          <p:cNvSpPr txBox="1">
            <a:spLocks/>
          </p:cNvSpPr>
          <p:nvPr/>
        </p:nvSpPr>
        <p:spPr>
          <a:xfrm>
            <a:off x="4761008" y="5592433"/>
            <a:ext cx="270279"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4</a:t>
            </a:r>
          </a:p>
        </p:txBody>
      </p:sp>
      <p:sp>
        <p:nvSpPr>
          <p:cNvPr id="36" name="Text Placeholder 7"/>
          <p:cNvSpPr txBox="1">
            <a:spLocks/>
          </p:cNvSpPr>
          <p:nvPr/>
        </p:nvSpPr>
        <p:spPr>
          <a:xfrm>
            <a:off x="317447" y="451735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5</a:t>
            </a:r>
          </a:p>
        </p:txBody>
      </p:sp>
      <p:sp>
        <p:nvSpPr>
          <p:cNvPr id="37" name="Text Placeholder 7"/>
          <p:cNvSpPr txBox="1">
            <a:spLocks/>
          </p:cNvSpPr>
          <p:nvPr/>
        </p:nvSpPr>
        <p:spPr>
          <a:xfrm>
            <a:off x="971012" y="4516270"/>
            <a:ext cx="270279"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6</a:t>
            </a:r>
          </a:p>
        </p:txBody>
      </p:sp>
      <p:sp>
        <p:nvSpPr>
          <p:cNvPr id="24" name="Rectangle 23"/>
          <p:cNvSpPr/>
          <p:nvPr/>
        </p:nvSpPr>
        <p:spPr>
          <a:xfrm>
            <a:off x="100741" y="6494536"/>
            <a:ext cx="2637841" cy="803278"/>
          </a:xfrm>
          <a:prstGeom prst="rect">
            <a:avLst/>
          </a:prstGeom>
          <a:solidFill>
            <a:schemeClr val="bg1"/>
          </a:solidFill>
          <a:ln>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latin typeface="Arial" panose="020B0604020202020204" pitchFamily="34" charset="0"/>
                <a:cs typeface="Arial" panose="020B0604020202020204" pitchFamily="34" charset="0"/>
              </a:rPr>
              <a:t>“CRED.“</a:t>
            </a:r>
          </a:p>
          <a:p>
            <a:r>
              <a:rPr lang="en-US" sz="1000" dirty="0">
                <a:solidFill>
                  <a:schemeClr val="tx1"/>
                </a:solidFill>
                <a:latin typeface="Arial" panose="020B0604020202020204" pitchFamily="34" charset="0"/>
                <a:cs typeface="Arial" panose="020B0604020202020204" pitchFamily="34" charset="0"/>
              </a:rPr>
              <a:t>If all or parts of the module have been credited, “CRED" is displayed. Click on the text to see more information.</a:t>
            </a:r>
            <a:endParaRPr lang="sv-SE" sz="1000" dirty="0">
              <a:solidFill>
                <a:schemeClr val="tx1"/>
              </a:solidFill>
              <a:latin typeface="Arial" panose="020B0604020202020204" pitchFamily="34" charset="0"/>
              <a:cs typeface="Arial" panose="020B0604020202020204" pitchFamily="34" charset="0"/>
            </a:endParaRPr>
          </a:p>
        </p:txBody>
      </p:sp>
      <p:cxnSp>
        <p:nvCxnSpPr>
          <p:cNvPr id="25" name="Straight Arrow Connector 24"/>
          <p:cNvCxnSpPr>
            <a:cxnSpLocks/>
          </p:cNvCxnSpPr>
          <p:nvPr/>
        </p:nvCxnSpPr>
        <p:spPr>
          <a:xfrm flipV="1">
            <a:off x="1739893" y="5472679"/>
            <a:ext cx="267882" cy="1017050"/>
          </a:xfrm>
          <a:prstGeom prst="straightConnector1">
            <a:avLst/>
          </a:prstGeom>
          <a:ln>
            <a:solidFill>
              <a:schemeClr val="tx1">
                <a:lumMod val="65000"/>
                <a:lumOff val="35000"/>
              </a:schemeClr>
            </a:solidFill>
            <a:tailEnd type="triangle"/>
          </a:ln>
        </p:spPr>
        <p:style>
          <a:lnRef idx="1">
            <a:schemeClr val="accent3"/>
          </a:lnRef>
          <a:fillRef idx="0">
            <a:schemeClr val="accent3"/>
          </a:fillRef>
          <a:effectRef idx="0">
            <a:schemeClr val="accent3"/>
          </a:effectRef>
          <a:fontRef idx="minor">
            <a:schemeClr val="tx1"/>
          </a:fontRef>
        </p:style>
      </p:cxnSp>
      <p:sp>
        <p:nvSpPr>
          <p:cNvPr id="26" name="Text Placeholder 8"/>
          <p:cNvSpPr txBox="1">
            <a:spLocks/>
          </p:cNvSpPr>
          <p:nvPr/>
        </p:nvSpPr>
        <p:spPr>
          <a:xfrm>
            <a:off x="2870215" y="6494536"/>
            <a:ext cx="3848882" cy="1028143"/>
          </a:xfrm>
          <a:prstGeom prst="rect">
            <a:avLst/>
          </a:prstGeom>
          <a:solidFill>
            <a:schemeClr val="bg1"/>
          </a:solidFill>
          <a:ln>
            <a:solidFill>
              <a:schemeClr val="tx1"/>
            </a:solid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Aft>
                <a:spcPts val="300"/>
              </a:spcAft>
            </a:pPr>
            <a:r>
              <a:rPr lang="en-US" sz="1050" b="1" dirty="0"/>
              <a:t>“EXCLUDED“</a:t>
            </a:r>
          </a:p>
          <a:p>
            <a:pPr>
              <a:spcAft>
                <a:spcPts val="300"/>
              </a:spcAft>
            </a:pPr>
            <a:r>
              <a:rPr lang="en-US" sz="1050" dirty="0"/>
              <a:t>If a module is marked with “Excluded", it means that the student has received results from different course versions. Click on “Results on other course versions” in the column “More information” to see all grades.</a:t>
            </a:r>
            <a:endParaRPr lang="sv-SE" sz="1050" dirty="0"/>
          </a:p>
        </p:txBody>
      </p:sp>
      <p:sp>
        <p:nvSpPr>
          <p:cNvPr id="27" name="Rectangle 26"/>
          <p:cNvSpPr/>
          <p:nvPr/>
        </p:nvSpPr>
        <p:spPr>
          <a:xfrm>
            <a:off x="3723708" y="3584594"/>
            <a:ext cx="3046303" cy="809700"/>
          </a:xfrm>
          <a:prstGeom prst="rect">
            <a:avLst/>
          </a:prstGeom>
          <a:solidFill>
            <a:schemeClr val="bg1"/>
          </a:solidFill>
          <a:ln>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latin typeface="Arial" panose="020B0604020202020204" pitchFamily="34" charset="0"/>
                <a:cs typeface="Arial" panose="020B0604020202020204" pitchFamily="34" charset="0"/>
              </a:rPr>
              <a:t>Show / Hide columns</a:t>
            </a:r>
          </a:p>
          <a:p>
            <a:r>
              <a:rPr lang="en-US" sz="1000" dirty="0">
                <a:solidFill>
                  <a:schemeClr val="tx1"/>
                </a:solidFill>
                <a:latin typeface="Arial" panose="020B0604020202020204" pitchFamily="34" charset="0"/>
                <a:cs typeface="Arial" panose="020B0604020202020204" pitchFamily="34" charset="0"/>
              </a:rPr>
              <a:t>You can control which columns are displayed, click on "Customize columns" to e.g. hide modules that are not relevant to you now.</a:t>
            </a:r>
            <a:endParaRPr lang="sv-SE" sz="1000" dirty="0">
              <a:solidFill>
                <a:schemeClr val="tx1"/>
              </a:solidFill>
              <a:latin typeface="Arial" panose="020B0604020202020204" pitchFamily="34" charset="0"/>
              <a:cs typeface="Arial" panose="020B0604020202020204" pitchFamily="34" charset="0"/>
            </a:endParaRPr>
          </a:p>
        </p:txBody>
      </p:sp>
      <p:cxnSp>
        <p:nvCxnSpPr>
          <p:cNvPr id="28" name="Straight Arrow Connector 27"/>
          <p:cNvCxnSpPr>
            <a:cxnSpLocks/>
          </p:cNvCxnSpPr>
          <p:nvPr/>
        </p:nvCxnSpPr>
        <p:spPr>
          <a:xfrm>
            <a:off x="5566899" y="4394294"/>
            <a:ext cx="144991" cy="402154"/>
          </a:xfrm>
          <a:prstGeom prst="straightConnector1">
            <a:avLst/>
          </a:prstGeom>
          <a:ln>
            <a:solidFill>
              <a:schemeClr val="tx1">
                <a:lumMod val="65000"/>
                <a:lumOff val="35000"/>
              </a:schemeClr>
            </a:solidFill>
            <a:tailEnd type="triangle"/>
          </a:ln>
        </p:spPr>
        <p:style>
          <a:lnRef idx="1">
            <a:schemeClr val="accent3"/>
          </a:lnRef>
          <a:fillRef idx="0">
            <a:schemeClr val="accent3"/>
          </a:fillRef>
          <a:effectRef idx="0">
            <a:schemeClr val="accent3"/>
          </a:effectRef>
          <a:fontRef idx="minor">
            <a:schemeClr val="tx1"/>
          </a:fontRef>
        </p:style>
      </p:cxnSp>
      <p:cxnSp>
        <p:nvCxnSpPr>
          <p:cNvPr id="30" name="Straight Arrow Connector 29"/>
          <p:cNvCxnSpPr/>
          <p:nvPr/>
        </p:nvCxnSpPr>
        <p:spPr>
          <a:xfrm flipH="1" flipV="1">
            <a:off x="3204417" y="5667940"/>
            <a:ext cx="92067" cy="826597"/>
          </a:xfrm>
          <a:prstGeom prst="straightConnector1">
            <a:avLst/>
          </a:prstGeom>
          <a:ln>
            <a:solidFill>
              <a:schemeClr val="tx1">
                <a:lumMod val="65000"/>
                <a:lumOff val="35000"/>
              </a:schemeClr>
            </a:solidFill>
            <a:tailEnd type="triangle"/>
          </a:ln>
        </p:spPr>
        <p:style>
          <a:lnRef idx="1">
            <a:schemeClr val="accent3"/>
          </a:lnRef>
          <a:fillRef idx="0">
            <a:schemeClr val="accent3"/>
          </a:fillRef>
          <a:effectRef idx="0">
            <a:schemeClr val="accent3"/>
          </a:effectRef>
          <a:fontRef idx="minor">
            <a:schemeClr val="tx1"/>
          </a:fontRef>
        </p:style>
      </p:cxnSp>
      <p:cxnSp>
        <p:nvCxnSpPr>
          <p:cNvPr id="31" name="Straight Arrow Connector 29">
            <a:extLst>
              <a:ext uri="{FF2B5EF4-FFF2-40B4-BE49-F238E27FC236}">
                <a16:creationId xmlns:a16="http://schemas.microsoft.com/office/drawing/2014/main" id="{E1A454A1-AD63-4C7C-B4AE-68219A2BA059}"/>
              </a:ext>
            </a:extLst>
          </p:cNvPr>
          <p:cNvCxnSpPr>
            <a:cxnSpLocks/>
          </p:cNvCxnSpPr>
          <p:nvPr/>
        </p:nvCxnSpPr>
        <p:spPr>
          <a:xfrm flipV="1">
            <a:off x="6145077" y="5667940"/>
            <a:ext cx="133228" cy="815988"/>
          </a:xfrm>
          <a:prstGeom prst="straightConnector1">
            <a:avLst/>
          </a:prstGeom>
          <a:ln>
            <a:solidFill>
              <a:schemeClr val="tx1">
                <a:lumMod val="65000"/>
                <a:lumOff val="35000"/>
              </a:schemeClr>
            </a:solidFill>
            <a:tailEnd type="triangle"/>
          </a:ln>
        </p:spPr>
        <p:style>
          <a:lnRef idx="1">
            <a:schemeClr val="accent3"/>
          </a:lnRef>
          <a:fillRef idx="0">
            <a:schemeClr val="accent3"/>
          </a:fillRef>
          <a:effectRef idx="0">
            <a:schemeClr val="accent3"/>
          </a:effectRef>
          <a:fontRef idx="minor">
            <a:schemeClr val="tx1"/>
          </a:fontRef>
        </p:style>
      </p:cxnSp>
      <p:sp>
        <p:nvSpPr>
          <p:cNvPr id="16" name="Slide Number Placeholder 9">
            <a:extLst>
              <a:ext uri="{FF2B5EF4-FFF2-40B4-BE49-F238E27FC236}">
                <a16:creationId xmlns:a16="http://schemas.microsoft.com/office/drawing/2014/main" id="{685B37F1-6757-4EC2-A6F9-51F1DD14FC63}"/>
              </a:ext>
            </a:extLst>
          </p:cNvPr>
          <p:cNvSpPr>
            <a:spLocks noGrp="1"/>
          </p:cNvSpPr>
          <p:nvPr>
            <p:ph type="sldNum" sz="quarter" idx="40"/>
          </p:nvPr>
        </p:nvSpPr>
        <p:spPr>
          <a:xfrm>
            <a:off x="5134197" y="9611834"/>
            <a:ext cx="1543050" cy="336698"/>
          </a:xfrm>
        </p:spPr>
        <p:txBody>
          <a:bodyPr/>
          <a:lstStyle/>
          <a:p>
            <a:fld id="{9BBD4751-B039-4BCE-BF0F-DBCB9EB0D7EF}" type="slidenum">
              <a:rPr lang="sv-SE" smtClean="0"/>
              <a:t>5</a:t>
            </a:fld>
            <a:endParaRPr lang="sv-SE" dirty="0"/>
          </a:p>
        </p:txBody>
      </p:sp>
    </p:spTree>
    <p:extLst>
      <p:ext uri="{BB962C8B-B14F-4D97-AF65-F5344CB8AC3E}">
        <p14:creationId xmlns:p14="http://schemas.microsoft.com/office/powerpoint/2010/main" val="280177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p 12">
            <a:extLst>
              <a:ext uri="{FF2B5EF4-FFF2-40B4-BE49-F238E27FC236}">
                <a16:creationId xmlns:a16="http://schemas.microsoft.com/office/drawing/2014/main" id="{D36FDC8B-5D5F-42F4-AC7E-58F39E9D047F}"/>
              </a:ext>
            </a:extLst>
          </p:cNvPr>
          <p:cNvGrpSpPr/>
          <p:nvPr/>
        </p:nvGrpSpPr>
        <p:grpSpPr>
          <a:xfrm>
            <a:off x="0" y="5044198"/>
            <a:ext cx="6858000" cy="2687089"/>
            <a:chOff x="0" y="5044198"/>
            <a:chExt cx="6858000" cy="2687089"/>
          </a:xfrm>
        </p:grpSpPr>
        <p:pic>
          <p:nvPicPr>
            <p:cNvPr id="6" name="Bildobjekt 5">
              <a:extLst>
                <a:ext uri="{FF2B5EF4-FFF2-40B4-BE49-F238E27FC236}">
                  <a16:creationId xmlns:a16="http://schemas.microsoft.com/office/drawing/2014/main" id="{26B3B09F-3484-4F27-9A30-2F59D8F9D946}"/>
                </a:ext>
              </a:extLst>
            </p:cNvPr>
            <p:cNvPicPr>
              <a:picLocks noChangeAspect="1"/>
            </p:cNvPicPr>
            <p:nvPr/>
          </p:nvPicPr>
          <p:blipFill>
            <a:blip r:embed="rId2"/>
            <a:stretch>
              <a:fillRect/>
            </a:stretch>
          </p:blipFill>
          <p:spPr>
            <a:xfrm>
              <a:off x="0" y="5044198"/>
              <a:ext cx="6858000" cy="2687089"/>
            </a:xfrm>
            <a:prstGeom prst="rect">
              <a:avLst/>
            </a:prstGeom>
          </p:spPr>
        </p:pic>
        <p:pic>
          <p:nvPicPr>
            <p:cNvPr id="12" name="Bildobjekt 11">
              <a:extLst>
                <a:ext uri="{FF2B5EF4-FFF2-40B4-BE49-F238E27FC236}">
                  <a16:creationId xmlns:a16="http://schemas.microsoft.com/office/drawing/2014/main" id="{11462D00-7006-4156-BDE0-62E3D690791E}"/>
                </a:ext>
              </a:extLst>
            </p:cNvPr>
            <p:cNvPicPr>
              <a:picLocks noChangeAspect="1"/>
            </p:cNvPicPr>
            <p:nvPr/>
          </p:nvPicPr>
          <p:blipFill>
            <a:blip r:embed="rId3"/>
            <a:stretch>
              <a:fillRect/>
            </a:stretch>
          </p:blipFill>
          <p:spPr>
            <a:xfrm>
              <a:off x="109378" y="6272718"/>
              <a:ext cx="637788" cy="260069"/>
            </a:xfrm>
            <a:prstGeom prst="rect">
              <a:avLst/>
            </a:prstGeom>
          </p:spPr>
        </p:pic>
      </p:grpSp>
      <p:sp>
        <p:nvSpPr>
          <p:cNvPr id="11" name="Text Placeholder 10"/>
          <p:cNvSpPr>
            <a:spLocks noGrp="1"/>
          </p:cNvSpPr>
          <p:nvPr>
            <p:ph type="body" sz="quarter" idx="39"/>
          </p:nvPr>
        </p:nvSpPr>
        <p:spPr>
          <a:xfrm>
            <a:off x="304918" y="2444002"/>
            <a:ext cx="5798999" cy="2369880"/>
          </a:xfrm>
        </p:spPr>
        <p:txBody>
          <a:bodyPr/>
          <a:lstStyle/>
          <a:p>
            <a:r>
              <a:rPr lang="en-US" sz="1400" b="1" dirty="0"/>
              <a:t>Report on results annotations</a:t>
            </a:r>
            <a:endParaRPr lang="en-US" sz="1400" dirty="0"/>
          </a:p>
          <a:p>
            <a:r>
              <a:rPr lang="en-US" dirty="0"/>
              <a:t>When results annotations have been created in the tab "</a:t>
            </a:r>
            <a:r>
              <a:rPr lang="en-US" dirty="0">
                <a:solidFill>
                  <a:schemeClr val="tx1">
                    <a:lumMod val="85000"/>
                    <a:lumOff val="15000"/>
                  </a:schemeClr>
                </a:solidFill>
              </a:rPr>
              <a:t>Results annotations </a:t>
            </a:r>
            <a:r>
              <a:rPr lang="en-US" dirty="0"/>
              <a:t>", they are added to columns in your reporting list</a:t>
            </a:r>
          </a:p>
          <a:p>
            <a:pPr marL="228600" indent="-228600">
              <a:buFont typeface="+mj-lt"/>
              <a:buAutoNum type="arabicPeriod"/>
            </a:pPr>
            <a:r>
              <a:rPr lang="en-US" b="1" dirty="0"/>
              <a:t>Report a note </a:t>
            </a:r>
            <a:r>
              <a:rPr lang="en-US" dirty="0"/>
              <a:t>by:</a:t>
            </a:r>
          </a:p>
          <a:p>
            <a:pPr marL="571500" lvl="1" indent="-228600">
              <a:buFont typeface="Arial" panose="020B0604020202020204" pitchFamily="34" charset="0"/>
              <a:buChar char="•"/>
            </a:pPr>
            <a:r>
              <a:rPr lang="en-US" dirty="0"/>
              <a:t>Fill in the note in the row of each student or</a:t>
            </a:r>
          </a:p>
          <a:p>
            <a:pPr marL="571500" lvl="1" indent="-228600">
              <a:buFont typeface="Arial" panose="020B0604020202020204" pitchFamily="34" charset="0"/>
              <a:buChar char="•"/>
            </a:pPr>
            <a:r>
              <a:rPr lang="en-US" dirty="0"/>
              <a:t>Select several students and fill in the note through the button in the table header</a:t>
            </a:r>
          </a:p>
          <a:p>
            <a:pPr marL="228600" indent="-228600">
              <a:buFont typeface="+mj-lt"/>
              <a:buAutoNum type="arabicPeriod"/>
            </a:pPr>
            <a:r>
              <a:rPr lang="en-US" b="1" dirty="0"/>
              <a:t>Save</a:t>
            </a:r>
            <a:r>
              <a:rPr lang="en-US" dirty="0"/>
              <a:t> as draft (shortcut: Ctrl + S)</a:t>
            </a:r>
          </a:p>
          <a:p>
            <a:r>
              <a:rPr lang="en-US" dirty="0"/>
              <a:t>The note that you reported is saved.</a:t>
            </a:r>
          </a:p>
          <a:p>
            <a:r>
              <a:rPr lang="en-US" dirty="0"/>
              <a:t>When you report grades and examination dates at a later time, you can use the notes as support.</a:t>
            </a:r>
            <a:endParaRPr lang="sv-SE" dirty="0"/>
          </a:p>
        </p:txBody>
      </p:sp>
      <p:sp>
        <p:nvSpPr>
          <p:cNvPr id="4" name="Title 3"/>
          <p:cNvSpPr>
            <a:spLocks noGrp="1"/>
          </p:cNvSpPr>
          <p:nvPr>
            <p:ph type="ctrTitle"/>
          </p:nvPr>
        </p:nvSpPr>
        <p:spPr/>
        <p:txBody>
          <a:bodyPr/>
          <a:lstStyle/>
          <a:p>
            <a:r>
              <a:rPr lang="en-GB" dirty="0"/>
              <a:t>Report with results annotations</a:t>
            </a:r>
          </a:p>
        </p:txBody>
      </p:sp>
      <p:sp>
        <p:nvSpPr>
          <p:cNvPr id="15" name="Text Placeholder 13"/>
          <p:cNvSpPr txBox="1">
            <a:spLocks/>
          </p:cNvSpPr>
          <p:nvPr/>
        </p:nvSpPr>
        <p:spPr>
          <a:xfrm>
            <a:off x="1807543" y="6557463"/>
            <a:ext cx="1130729" cy="1206635"/>
          </a:xfrm>
          <a:prstGeom prst="rect">
            <a:avLst/>
          </a:prstGeom>
          <a:ln w="19050">
            <a:solidFill>
              <a:srgbClr val="C8480E"/>
            </a:solidFill>
          </a:ln>
        </p:spPr>
        <p:txBody>
          <a:bodyPr/>
          <a:lstStyle>
            <a:lvl1pPr marL="0" indent="0" algn="l" defTabSz="914400" rtl="0" eaLnBrk="1" latinLnBrk="0" hangingPunct="1">
              <a:lnSpc>
                <a:spcPct val="90000"/>
              </a:lnSpc>
              <a:spcBef>
                <a:spcPts val="100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26" name="Text Placeholder 6"/>
          <p:cNvSpPr txBox="1">
            <a:spLocks/>
          </p:cNvSpPr>
          <p:nvPr/>
        </p:nvSpPr>
        <p:spPr>
          <a:xfrm>
            <a:off x="2313420" y="7211749"/>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sp>
        <p:nvSpPr>
          <p:cNvPr id="27" name="Text Placeholder 6"/>
          <p:cNvSpPr txBox="1">
            <a:spLocks/>
          </p:cNvSpPr>
          <p:nvPr/>
        </p:nvSpPr>
        <p:spPr>
          <a:xfrm>
            <a:off x="321116" y="6078226"/>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23" name="TextBox 22"/>
          <p:cNvSpPr txBox="1"/>
          <p:nvPr/>
        </p:nvSpPr>
        <p:spPr>
          <a:xfrm>
            <a:off x="3123185" y="8081777"/>
            <a:ext cx="3456145" cy="1146468"/>
          </a:xfrm>
          <a:prstGeom prst="rect">
            <a:avLst/>
          </a:prstGeom>
          <a:solidFill>
            <a:schemeClr val="bg1"/>
          </a:solidFill>
          <a:ln>
            <a:solidFill>
              <a:schemeClr val="tx1"/>
            </a:solidFill>
          </a:ln>
        </p:spPr>
        <p:txBody>
          <a:bodyPr wrap="square" rtlCol="0">
            <a:spAutoFit/>
          </a:bodyPr>
          <a:lstStyle/>
          <a:p>
            <a:pPr>
              <a:spcAft>
                <a:spcPts val="300"/>
              </a:spcAft>
            </a:pPr>
            <a:r>
              <a:rPr lang="en-US" sz="1100" b="1" dirty="0">
                <a:latin typeface="Arial" panose="020B0604020202020204" pitchFamily="34" charset="0"/>
                <a:cs typeface="Arial" panose="020B0604020202020204" pitchFamily="34" charset="0"/>
              </a:rPr>
              <a:t>Previous results annotations</a:t>
            </a:r>
          </a:p>
          <a:p>
            <a:pPr>
              <a:spcAft>
                <a:spcPts val="300"/>
              </a:spcAft>
            </a:pPr>
            <a:r>
              <a:rPr lang="en-US" sz="1100" dirty="0">
                <a:latin typeface="Arial" panose="020B0604020202020204" pitchFamily="34" charset="0"/>
                <a:cs typeface="Arial" panose="020B0604020202020204" pitchFamily="34" charset="0"/>
              </a:rPr>
              <a:t>E.g. a re-registered student or students who have received a failed grade earlier may have a results annotation reported previous. This is indicated in the column "More information“ with the text “Previous results“.</a:t>
            </a:r>
            <a:endParaRPr lang="sv-SE" sz="1100" dirty="0">
              <a:latin typeface="Arial" panose="020B0604020202020204" pitchFamily="34" charset="0"/>
              <a:cs typeface="Arial" panose="020B0604020202020204" pitchFamily="34" charset="0"/>
            </a:endParaRPr>
          </a:p>
        </p:txBody>
      </p:sp>
      <p:cxnSp>
        <p:nvCxnSpPr>
          <p:cNvPr id="24" name="Straight Arrow Connector 23"/>
          <p:cNvCxnSpPr>
            <a:cxnSpLocks/>
          </p:cNvCxnSpPr>
          <p:nvPr/>
        </p:nvCxnSpPr>
        <p:spPr>
          <a:xfrm flipV="1">
            <a:off x="5886450" y="7211749"/>
            <a:ext cx="136708" cy="8818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20023" y="8093594"/>
            <a:ext cx="2592134" cy="807913"/>
          </a:xfrm>
          <a:prstGeom prst="rect">
            <a:avLst/>
          </a:prstGeom>
          <a:solidFill>
            <a:schemeClr val="bg1"/>
          </a:solidFill>
          <a:ln>
            <a:solidFill>
              <a:schemeClr val="tx1"/>
            </a:solidFill>
          </a:ln>
        </p:spPr>
        <p:txBody>
          <a:bodyPr wrap="square" rtlCol="0">
            <a:spAutoFit/>
          </a:bodyPr>
          <a:lstStyle/>
          <a:p>
            <a:pPr>
              <a:spcAft>
                <a:spcPts val="300"/>
              </a:spcAft>
            </a:pPr>
            <a:r>
              <a:rPr lang="en-US" sz="1100" b="1" dirty="0">
                <a:latin typeface="Arial" panose="020B0604020202020204" pitchFamily="34" charset="0"/>
                <a:cs typeface="Arial" panose="020B0604020202020204" pitchFamily="34" charset="0"/>
              </a:rPr>
              <a:t>Visible to student</a:t>
            </a:r>
          </a:p>
          <a:p>
            <a:pPr>
              <a:spcAft>
                <a:spcPts val="300"/>
              </a:spcAft>
            </a:pPr>
            <a:r>
              <a:rPr lang="en-US" sz="1100" dirty="0">
                <a:latin typeface="Arial" panose="020B0604020202020204" pitchFamily="34" charset="0"/>
                <a:cs typeface="Arial" panose="020B0604020202020204" pitchFamily="34" charset="0"/>
              </a:rPr>
              <a:t>Results annotations marked with an eye will be visible to the student when the result has been certified.</a:t>
            </a:r>
            <a:endParaRPr lang="sv-SE" sz="1100" dirty="0">
              <a:latin typeface="Arial" panose="020B0604020202020204" pitchFamily="34" charset="0"/>
              <a:cs typeface="Arial" panose="020B0604020202020204" pitchFamily="34" charset="0"/>
            </a:endParaRPr>
          </a:p>
        </p:txBody>
      </p:sp>
      <p:cxnSp>
        <p:nvCxnSpPr>
          <p:cNvPr id="29" name="Straight Arrow Connector 28"/>
          <p:cNvCxnSpPr>
            <a:stCxn id="28" idx="0"/>
          </p:cNvCxnSpPr>
          <p:nvPr/>
        </p:nvCxnSpPr>
        <p:spPr>
          <a:xfrm flipV="1">
            <a:off x="1516090" y="6750818"/>
            <a:ext cx="506671" cy="1342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911580" y="5486127"/>
            <a:ext cx="2765667" cy="600164"/>
          </a:xfrm>
          <a:prstGeom prst="rect">
            <a:avLst/>
          </a:prstGeom>
          <a:solidFill>
            <a:schemeClr val="bg1"/>
          </a:solidFill>
          <a:ln>
            <a:solidFill>
              <a:schemeClr val="tx1"/>
            </a:solidFill>
          </a:ln>
        </p:spPr>
        <p:txBody>
          <a:bodyPr wrap="square" rtlCol="0">
            <a:spAutoFit/>
          </a:bodyPr>
          <a:lstStyle/>
          <a:p>
            <a:r>
              <a:rPr lang="en-US" sz="1100" b="1" dirty="0">
                <a:latin typeface="Arial" panose="020B0604020202020204" pitchFamily="34" charset="0"/>
                <a:cs typeface="Arial" panose="020B0604020202020204" pitchFamily="34" charset="0"/>
              </a:rPr>
              <a:t>Show/hide results annotations?</a:t>
            </a:r>
          </a:p>
          <a:p>
            <a:r>
              <a:rPr lang="en-US" sz="1100" dirty="0">
                <a:latin typeface="Arial" panose="020B0604020202020204" pitchFamily="34" charset="0"/>
                <a:cs typeface="Arial" panose="020B0604020202020204" pitchFamily="34" charset="0"/>
              </a:rPr>
              <a:t>Click on "Customize columns" to choose which ones you see!</a:t>
            </a:r>
            <a:endParaRPr lang="sv-SE" sz="1100" dirty="0">
              <a:latin typeface="Arial" panose="020B0604020202020204" pitchFamily="34" charset="0"/>
              <a:cs typeface="Arial" panose="020B0604020202020204" pitchFamily="34" charset="0"/>
            </a:endParaRPr>
          </a:p>
        </p:txBody>
      </p:sp>
      <p:cxnSp>
        <p:nvCxnSpPr>
          <p:cNvPr id="31" name="Straight Arrow Connector 30"/>
          <p:cNvCxnSpPr>
            <a:cxnSpLocks/>
          </p:cNvCxnSpPr>
          <p:nvPr/>
        </p:nvCxnSpPr>
        <p:spPr>
          <a:xfrm>
            <a:off x="5954804" y="6077098"/>
            <a:ext cx="120954" cy="2856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 Placeholder 5"/>
          <p:cNvSpPr>
            <a:spLocks noGrp="1"/>
          </p:cNvSpPr>
          <p:nvPr>
            <p:ph type="body" sz="quarter" idx="28"/>
          </p:nvPr>
        </p:nvSpPr>
        <p:spPr>
          <a:xfrm>
            <a:off x="404971" y="903545"/>
            <a:ext cx="5798999" cy="1351309"/>
          </a:xfrm>
          <a:solidFill>
            <a:schemeClr val="bg1">
              <a:lumMod val="95000"/>
            </a:schemeClr>
          </a:solidFill>
          <a:ln w="6350">
            <a:solidFill>
              <a:schemeClr val="bg1">
                <a:lumMod val="75000"/>
              </a:schemeClr>
            </a:solidFill>
          </a:ln>
        </p:spPr>
        <p:txBody>
          <a:bodyPr wrap="square" lIns="144000" tIns="90000" bIns="90000" anchor="t">
            <a:spAutoFit/>
          </a:bodyPr>
          <a:lstStyle/>
          <a:p>
            <a:r>
              <a:rPr lang="en-US" dirty="0">
                <a:solidFill>
                  <a:schemeClr val="tx1">
                    <a:lumMod val="85000"/>
                    <a:lumOff val="15000"/>
                  </a:schemeClr>
                </a:solidFill>
              </a:rPr>
              <a:t>Results annotations are a type of note that can support your reporting in Ladok. Notes can be reported continuously during the course. When grades and / or examination dates are to be reported, you get an easy overview of the student's participation through the notes.</a:t>
            </a:r>
          </a:p>
          <a:p>
            <a:r>
              <a:rPr lang="en-US" dirty="0">
                <a:solidFill>
                  <a:schemeClr val="tx1">
                    <a:lumMod val="85000"/>
                    <a:lumOff val="15000"/>
                  </a:schemeClr>
                </a:solidFill>
              </a:rPr>
              <a:t>New results annotations are created in the tab "Results annotations". Once they are created, you can report on them according to the instructions below.</a:t>
            </a:r>
          </a:p>
          <a:p>
            <a:r>
              <a:rPr lang="en-US" dirty="0">
                <a:solidFill>
                  <a:schemeClr val="tx1">
                    <a:lumMod val="85000"/>
                    <a:lumOff val="15000"/>
                  </a:schemeClr>
                </a:solidFill>
              </a:rPr>
              <a:t>Results annotations are not mandatory to fill in, and do not give any credits.</a:t>
            </a:r>
            <a:endParaRPr lang="sv-SE" dirty="0">
              <a:solidFill>
                <a:schemeClr val="tx1">
                  <a:lumMod val="85000"/>
                  <a:lumOff val="15000"/>
                </a:schemeClr>
              </a:solidFill>
            </a:endParaRPr>
          </a:p>
        </p:txBody>
      </p:sp>
      <p:sp>
        <p:nvSpPr>
          <p:cNvPr id="19" name="Oval 18"/>
          <p:cNvSpPr/>
          <p:nvPr/>
        </p:nvSpPr>
        <p:spPr>
          <a:xfrm>
            <a:off x="304918" y="826228"/>
            <a:ext cx="200106" cy="200106"/>
          </a:xfrm>
          <a:prstGeom prst="ellipse">
            <a:avLst/>
          </a:prstGeom>
          <a:solidFill>
            <a:srgbClr val="C00000"/>
          </a:solidFill>
          <a:ln>
            <a:solidFill>
              <a:srgbClr val="92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400" b="1" dirty="0"/>
              <a:t>i</a:t>
            </a:r>
          </a:p>
        </p:txBody>
      </p:sp>
      <p:sp>
        <p:nvSpPr>
          <p:cNvPr id="20" name="Slide Number Placeholder 9">
            <a:extLst>
              <a:ext uri="{FF2B5EF4-FFF2-40B4-BE49-F238E27FC236}">
                <a16:creationId xmlns:a16="http://schemas.microsoft.com/office/drawing/2014/main" id="{38A8A701-B641-48B5-B266-1F23FCD62BB4}"/>
              </a:ext>
            </a:extLst>
          </p:cNvPr>
          <p:cNvSpPr>
            <a:spLocks noGrp="1"/>
          </p:cNvSpPr>
          <p:nvPr>
            <p:ph type="sldNum" sz="quarter" idx="40"/>
          </p:nvPr>
        </p:nvSpPr>
        <p:spPr>
          <a:xfrm>
            <a:off x="5134197" y="9611834"/>
            <a:ext cx="1543050" cy="336698"/>
          </a:xfrm>
        </p:spPr>
        <p:txBody>
          <a:bodyPr/>
          <a:lstStyle/>
          <a:p>
            <a:fld id="{9BBD4751-B039-4BCE-BF0F-DBCB9EB0D7EF}" type="slidenum">
              <a:rPr lang="sv-SE" smtClean="0"/>
              <a:t>6</a:t>
            </a:fld>
            <a:endParaRPr lang="sv-SE" dirty="0"/>
          </a:p>
        </p:txBody>
      </p:sp>
    </p:spTree>
    <p:extLst>
      <p:ext uri="{BB962C8B-B14F-4D97-AF65-F5344CB8AC3E}">
        <p14:creationId xmlns:p14="http://schemas.microsoft.com/office/powerpoint/2010/main" val="19080945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6493</TotalTime>
  <Words>1254</Words>
  <Application>Microsoft Office PowerPoint</Application>
  <PresentationFormat>A4 (210 x 297 mm)</PresentationFormat>
  <Paragraphs>161</Paragraphs>
  <Slides>6</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6</vt:i4>
      </vt:variant>
    </vt:vector>
  </HeadingPairs>
  <TitlesOfParts>
    <vt:vector size="9" baseType="lpstr">
      <vt:lpstr>Arial</vt:lpstr>
      <vt:lpstr>Calibri</vt:lpstr>
      <vt:lpstr>Office Theme</vt:lpstr>
      <vt:lpstr>PowerPoint-presentation</vt:lpstr>
      <vt:lpstr>Report results on module (cont.)</vt:lpstr>
      <vt:lpstr>Report results on module (cont.)</vt:lpstr>
      <vt:lpstr>Report results on the entire course</vt:lpstr>
      <vt:lpstr>Report results on the entire course (cont.)</vt:lpstr>
      <vt:lpstr>Report with results annotations</vt:lpstr>
    </vt:vector>
  </TitlesOfParts>
  <Company>Malmö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Lathund_Ladok Report results on module or course</dc:title>
  <dc:creator>Klara Nordström</dc:creator>
  <cp:lastModifiedBy>Klara Nordström</cp:lastModifiedBy>
  <cp:revision>371</cp:revision>
  <dcterms:created xsi:type="dcterms:W3CDTF">2018-06-20T10:52:41Z</dcterms:created>
  <dcterms:modified xsi:type="dcterms:W3CDTF">2023-03-23T13:59:08Z</dcterms:modified>
</cp:coreProperties>
</file>