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62" r:id="rId3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7E139-AAC5-40D8-B8EF-13F2AB4AA005}">
          <p14:sldIdLst>
            <p14:sldId id="256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-1-5-21-4037045010-400650230-750724493-22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920000"/>
    <a:srgbClr val="C1E0AE"/>
    <a:srgbClr val="86C35F"/>
    <a:srgbClr val="BF9754"/>
    <a:srgbClr val="A6A6A6"/>
    <a:srgbClr val="EEFF15"/>
    <a:srgbClr val="FFFF66"/>
    <a:srgbClr val="FFFF00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31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503434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  <a:endParaRPr lang="sv-SE" dirty="0"/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DE9FF1-C72C-4BA2-9CA7-1FE8D2E3098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"/>
            <a:ext cx="6858000" cy="9612912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algn="ctr"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err="1" smtClean="0"/>
              <a:t>Avsnittsbrytning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E9FF1-C72C-4BA2-9CA7-1FE8D2E30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038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503435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>
              <a:defRPr lang="sv-SE"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7DDE9FF1-C72C-4BA2-9CA7-1FE8D2E30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577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0" y="9611832"/>
            <a:ext cx="1543050" cy="294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DE9FF1-C72C-4BA2-9CA7-1FE8D2E3098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3"/>
          <p:cNvSpPr txBox="1">
            <a:spLocks/>
          </p:cNvSpPr>
          <p:nvPr/>
        </p:nvSpPr>
        <p:spPr>
          <a:xfrm>
            <a:off x="381845" y="3284783"/>
            <a:ext cx="6094305" cy="2028417"/>
          </a:xfrm>
          <a:prstGeom prst="rect">
            <a:avLst/>
          </a:prstGeom>
          <a:noFill/>
          <a:ln>
            <a:noFill/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sv-SE" dirty="0" smtClean="0"/>
              <a:t>När en student antas till ett programtillfälle får hen ett förväntat deltagande på programtillfället i Ladok. Om det finns innehåll i programtillfällesstrukturen (t.ex. kurstillfällen) läggs dessa också in i studentens studieplan, som förväntat deltagande. </a:t>
            </a:r>
          </a:p>
          <a:p>
            <a:pPr>
              <a:spcBef>
                <a:spcPct val="0"/>
              </a:spcBef>
            </a:pPr>
            <a:r>
              <a:rPr lang="sv-SE" dirty="0" smtClean="0"/>
              <a:t>Om studenten inte påbörjar studierna (d.v.s. inte registrerar sig på ett kurstillfälle) eller meddelar avbrott respektive återbud kommer studentens fortsatt ha ett förväntat deltagande på programtillfället. När nytt innehåll publiceras i programstrukturen, t.ex. inför en ny termin, kommer dessa kurser läggas in i studentens studieplan. </a:t>
            </a:r>
          </a:p>
          <a:p>
            <a:pPr>
              <a:spcBef>
                <a:spcPct val="0"/>
              </a:spcBef>
            </a:pPr>
            <a:r>
              <a:rPr lang="sv-SE" dirty="0" smtClean="0"/>
              <a:t>Om det finns en registreringsperiod för kurstillfällena innebär det i praktiken alltså att en student som antogs till ett programtillfälle men inte påbörjade det, kan registrera sig på kurstillfällen under senare terminer under utbildningens gång.</a:t>
            </a:r>
            <a:endParaRPr lang="sv-SE" dirty="0"/>
          </a:p>
        </p:txBody>
      </p:sp>
      <p:sp>
        <p:nvSpPr>
          <p:cNvPr id="6" name="Text Placeholder 10"/>
          <p:cNvSpPr txBox="1">
            <a:spLocks/>
          </p:cNvSpPr>
          <p:nvPr/>
        </p:nvSpPr>
        <p:spPr>
          <a:xfrm>
            <a:off x="0" y="9403642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Innevarande </a:t>
            </a:r>
            <a:r>
              <a:rPr lang="sv-SE" sz="1100" b="0" dirty="0" smtClean="0"/>
              <a:t>version </a:t>
            </a:r>
            <a:r>
              <a:rPr lang="sv-SE" sz="1100" b="0" dirty="0"/>
              <a:t>vid senaste uppdatering: </a:t>
            </a:r>
            <a:r>
              <a:rPr lang="sv-SE" sz="1100" b="0" dirty="0" smtClean="0"/>
              <a:t>1.25.0</a:t>
            </a:r>
            <a:endParaRPr lang="sv-SE" sz="1100" b="0" dirty="0"/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Datum för senaste uppdatering: </a:t>
            </a:r>
            <a:r>
              <a:rPr lang="sv-SE" sz="1100" b="0" dirty="0" smtClean="0"/>
              <a:t>2019-04-29</a:t>
            </a:r>
            <a:endParaRPr lang="sv-SE" sz="1100" b="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651875" y="90438"/>
            <a:ext cx="5507893" cy="1904954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Guide: Hantering </a:t>
            </a:r>
            <a:r>
              <a:rPr lang="sv-SE" sz="2400" dirty="0">
                <a:solidFill>
                  <a:schemeClr val="tx1"/>
                </a:solidFill>
              </a:rPr>
              <a:t>av studenter som inte påbörjat ett programtillfälle</a:t>
            </a:r>
            <a:endParaRPr lang="sv-SE" sz="1600" b="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1106" y="1785300"/>
            <a:ext cx="5735782" cy="112597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lIns="144000" tIns="90000" bIns="90000" anchor="ctr"/>
          <a:lstStyle/>
          <a:p>
            <a:pPr defTabSz="685800">
              <a:spcBef>
                <a:spcPct val="0"/>
              </a:spcBef>
              <a:spcAft>
                <a:spcPts val="600"/>
              </a:spcAft>
            </a:pPr>
            <a:r>
              <a:rPr lang="sv-SE" sz="11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Guiden beskriver hur en student som antagits till ett programtillfälle i Ladok (där innehåll finns i programtillfällesstrukturen) men inte påbörjar studierna kan hanteras. </a:t>
            </a:r>
          </a:p>
          <a:p>
            <a:pPr defTabSz="685800">
              <a:spcBef>
                <a:spcPct val="0"/>
              </a:spcBef>
              <a:spcAft>
                <a:spcPts val="600"/>
              </a:spcAft>
            </a:pPr>
            <a:r>
              <a:rPr lang="sv-SE" sz="11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Idag finns två möjliga tillvägagångssätt; återbud på programtillfället eller spärr mot att innehåll från programstrukturen läggs in. I guiden beskrivs hur spärr läggs in på programtillfället.</a:t>
            </a:r>
          </a:p>
        </p:txBody>
      </p:sp>
      <p:sp>
        <p:nvSpPr>
          <p:cNvPr id="9" name="Oval 8"/>
          <p:cNvSpPr/>
          <p:nvPr/>
        </p:nvSpPr>
        <p:spPr>
          <a:xfrm>
            <a:off x="447161" y="1675367"/>
            <a:ext cx="227889" cy="227889"/>
          </a:xfrm>
          <a:prstGeom prst="ellipse">
            <a:avLst/>
          </a:prstGeom>
          <a:solidFill>
            <a:srgbClr val="C00000"/>
          </a:solidFill>
          <a:ln>
            <a:solidFill>
              <a:srgbClr val="92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/>
              <a:t>i</a:t>
            </a:r>
            <a:endParaRPr lang="sv-SE" sz="1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" r="8392" b="1"/>
          <a:stretch/>
        </p:blipFill>
        <p:spPr>
          <a:xfrm>
            <a:off x="104888" y="5686708"/>
            <a:ext cx="6644900" cy="2839688"/>
          </a:xfrm>
          <a:prstGeom prst="rect">
            <a:avLst/>
          </a:prstGeom>
        </p:spPr>
      </p:pic>
      <p:sp>
        <p:nvSpPr>
          <p:cNvPr id="20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04888" y="8564970"/>
            <a:ext cx="6371262" cy="369332"/>
          </a:xfrm>
          <a:ln>
            <a:noFill/>
          </a:ln>
          <a:effectLst/>
        </p:spPr>
        <p:txBody>
          <a:bodyPr/>
          <a:lstStyle/>
          <a:p>
            <a:pPr algn="l"/>
            <a:r>
              <a:rPr lang="sv-SE" sz="1000" b="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Denna student har inte påbörjat programtillfället HT18, men kan nu registrera sig själv via studentgränssnittet på ett kurstillfälle med start VT19.</a:t>
            </a:r>
            <a:endParaRPr lang="sv-SE" sz="1000" b="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6771084"/>
          </a:xfrm>
        </p:spPr>
        <p:txBody>
          <a:bodyPr/>
          <a:lstStyle/>
          <a:p>
            <a:r>
              <a:rPr lang="sv-SE" dirty="0" smtClean="0"/>
              <a:t>Genom att lägga in en spärr på programtillfället hindras nytt innehåll i programtillfällesstrukturen från att läggas in i studentens studieplan.</a:t>
            </a:r>
          </a:p>
          <a:p>
            <a:r>
              <a:rPr lang="sv-SE" dirty="0" smtClean="0"/>
              <a:t>Spärr kan läggas in för enstaka studenter genom att söka fram dem och lägga in spärren i fliken ”Studiedeltagande”.  </a:t>
            </a:r>
          </a:p>
          <a:p>
            <a:endParaRPr lang="sv-SE" dirty="0" smtClean="0"/>
          </a:p>
          <a:p>
            <a:r>
              <a:rPr lang="sv-SE" b="1" dirty="0" smtClean="0"/>
              <a:t>För att lägga in spärr </a:t>
            </a:r>
            <a:r>
              <a:rPr lang="sv-SE" b="1" dirty="0"/>
              <a:t>mot att innehåll från programstrukturen läggs </a:t>
            </a:r>
            <a:r>
              <a:rPr lang="sv-SE" b="1" dirty="0" smtClean="0"/>
              <a:t>in</a:t>
            </a:r>
            <a:r>
              <a:rPr lang="sv-SE" b="1" dirty="0"/>
              <a:t> </a:t>
            </a:r>
            <a:r>
              <a:rPr lang="sv-SE" b="1" dirty="0" smtClean="0"/>
              <a:t>på flera studenter:</a:t>
            </a:r>
          </a:p>
          <a:p>
            <a:pPr marL="228600" indent="-228600">
              <a:buAutoNum type="arabicPeriod"/>
            </a:pPr>
            <a:r>
              <a:rPr lang="sv-SE" dirty="0" smtClean="0"/>
              <a:t>Sök fram programtillfället under: </a:t>
            </a:r>
            <a:r>
              <a:rPr lang="sv-SE" b="1" dirty="0" smtClean="0"/>
              <a:t>Studiedokumentation → Kurspaketering</a:t>
            </a:r>
          </a:p>
          <a:p>
            <a:pPr marL="228600" indent="-228600">
              <a:buAutoNum type="arabicPeriod"/>
            </a:pPr>
            <a:r>
              <a:rPr lang="sv-SE" dirty="0" smtClean="0"/>
              <a:t>Filtrera på tillstånd: </a:t>
            </a:r>
            <a:r>
              <a:rPr lang="sv-SE" b="1" dirty="0" smtClean="0"/>
              <a:t>Ej påbörjad </a:t>
            </a:r>
            <a:r>
              <a:rPr lang="sv-SE" dirty="0" smtClean="0"/>
              <a:t> för att endast se de studenter som inte påbörjat studierna</a:t>
            </a:r>
          </a:p>
          <a:p>
            <a:pPr marL="228600" indent="-228600">
              <a:buAutoNum type="arabicPeriod"/>
            </a:pPr>
            <a:r>
              <a:rPr lang="sv-SE" b="1" dirty="0" smtClean="0"/>
              <a:t>Markera</a:t>
            </a:r>
            <a:r>
              <a:rPr lang="sv-SE" dirty="0" smtClean="0"/>
              <a:t> </a:t>
            </a:r>
            <a:r>
              <a:rPr lang="sv-SE" b="1" dirty="0" smtClean="0"/>
              <a:t>studenterna</a:t>
            </a:r>
            <a:r>
              <a:rPr lang="sv-SE" dirty="0" smtClean="0"/>
              <a:t> vars tillfällesstruktur ska spärras</a:t>
            </a:r>
          </a:p>
          <a:p>
            <a:pPr marL="228600" indent="-228600">
              <a:buAutoNum type="arabicPeriod"/>
            </a:pPr>
            <a:r>
              <a:rPr lang="sv-SE" dirty="0" smtClean="0"/>
              <a:t>Klicka på </a:t>
            </a:r>
            <a:r>
              <a:rPr lang="sv-SE" b="1" dirty="0" smtClean="0"/>
              <a:t>”Sätt spärr på tillfällesstruktur”</a:t>
            </a:r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 smtClean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 smtClean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 smtClean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 smtClean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 smtClean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 smtClean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 smtClean="0"/>
          </a:p>
          <a:p>
            <a:pPr marL="228600" indent="-228600">
              <a:buAutoNum type="arabicPeriod"/>
            </a:pPr>
            <a:endParaRPr lang="sv-SE" b="1" dirty="0"/>
          </a:p>
          <a:p>
            <a:r>
              <a:rPr lang="sv-SE" dirty="0" smtClean="0"/>
              <a:t>En spärr har nu lagts in: när nytt innehåll publiceras i programtillfällesstrukturen kommer de valda studenterna inte få de innehållet i sin studieplan.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Lägga in en spärr för flera på programtillfället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7DDE9FF1-C72C-4BA2-9CA7-1FE8D2E30980}" type="slidenum">
              <a:rPr lang="sv-SE" smtClean="0"/>
              <a:t>1</a:t>
            </a:fld>
            <a:endParaRPr lang="sv-SE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05"/>
          <a:stretch/>
        </p:blipFill>
        <p:spPr>
          <a:xfrm>
            <a:off x="139849" y="3683789"/>
            <a:ext cx="6476104" cy="3049023"/>
          </a:xfrm>
          <a:prstGeom prst="rect">
            <a:avLst/>
          </a:prstGeom>
        </p:spPr>
      </p:pic>
      <p:sp>
        <p:nvSpPr>
          <p:cNvPr id="18" name="Text Placeholder 13"/>
          <p:cNvSpPr txBox="1">
            <a:spLocks/>
          </p:cNvSpPr>
          <p:nvPr/>
        </p:nvSpPr>
        <p:spPr>
          <a:xfrm>
            <a:off x="5579530" y="559064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19" name="Text Placeholder 13"/>
          <p:cNvSpPr txBox="1">
            <a:spLocks/>
          </p:cNvSpPr>
          <p:nvPr/>
        </p:nvSpPr>
        <p:spPr>
          <a:xfrm>
            <a:off x="534193" y="591337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21" name="Text Placeholder 12"/>
          <p:cNvSpPr txBox="1">
            <a:spLocks/>
          </p:cNvSpPr>
          <p:nvPr/>
        </p:nvSpPr>
        <p:spPr>
          <a:xfrm>
            <a:off x="3293860" y="5087039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24" name="Text Placeholder 10"/>
          <p:cNvSpPr txBox="1">
            <a:spLocks/>
          </p:cNvSpPr>
          <p:nvPr/>
        </p:nvSpPr>
        <p:spPr>
          <a:xfrm>
            <a:off x="118333" y="3662272"/>
            <a:ext cx="2108499" cy="984997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42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4073</TotalTime>
  <Words>366</Words>
  <Application>Microsoft Office PowerPoint</Application>
  <PresentationFormat>A4 Paper (210x297 mm)</PresentationFormat>
  <Paragraphs>40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Lägga in en spärr för flera på programtillfället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Guide: Hantering av studenter som inte påbörjat ett programtillfälle</dc:title>
  <dc:creator>Klara Nordström</dc:creator>
  <cp:lastModifiedBy>Klara Nordström</cp:lastModifiedBy>
  <cp:revision>131</cp:revision>
  <dcterms:created xsi:type="dcterms:W3CDTF">2018-06-20T10:52:41Z</dcterms:created>
  <dcterms:modified xsi:type="dcterms:W3CDTF">2019-04-29T05:45:52Z</dcterms:modified>
</cp:coreProperties>
</file>