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handoutMasterIdLst>
    <p:handoutMasterId r:id="rId8"/>
  </p:handoutMasterIdLst>
  <p:sldIdLst>
    <p:sldId id="256" r:id="rId2"/>
    <p:sldId id="262" r:id="rId3"/>
    <p:sldId id="263" r:id="rId4"/>
    <p:sldId id="260" r:id="rId5"/>
    <p:sldId id="261" r:id="rId6"/>
  </p:sldIdLst>
  <p:sldSz cx="6858000" cy="9906000" type="A4"/>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7E139-AAC5-40D8-B8EF-13F2AB4AA005}">
          <p14:sldIdLst>
            <p14:sldId id="256"/>
            <p14:sldId id="262"/>
            <p14:sldId id="263"/>
            <p14:sldId id="260"/>
            <p14:sldId id="261"/>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1E1"/>
    <a:srgbClr val="E6E6E6"/>
    <a:srgbClr val="A6A6A6"/>
    <a:srgbClr val="EEFF15"/>
    <a:srgbClr val="FFFF66"/>
    <a:srgbClr val="FFFF00"/>
    <a:srgbClr val="86C35F"/>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p:cViewPr varScale="1">
        <p:scale>
          <a:sx n="92" d="100"/>
          <a:sy n="92" d="100"/>
        </p:scale>
        <p:origin x="3006" y="84"/>
      </p:cViewPr>
      <p:guideLst>
        <p:guide orient="horz" pos="3120"/>
        <p:guide pos="2160"/>
      </p:guideLst>
    </p:cSldViewPr>
  </p:slideViewPr>
  <p:notesTextViewPr>
    <p:cViewPr>
      <p:scale>
        <a:sx n="1" d="1"/>
        <a:sy n="1" d="1"/>
      </p:scale>
      <p:origin x="0" y="0"/>
    </p:cViewPr>
  </p:notesTextViewPr>
  <p:notesViewPr>
    <p:cSldViewPr snapToGrid="0">
      <p:cViewPr varScale="1">
        <p:scale>
          <a:sx n="101" d="100"/>
          <a:sy n="101" d="100"/>
        </p:scale>
        <p:origin x="355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12E102-E4AC-401B-B5A6-542E137A5E22}" type="datetimeFigureOut">
              <a:rPr lang="sv-SE" smtClean="0"/>
              <a:t>2019-03-12</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CB90B7-C313-46B5-8300-A74AF3E11FE5}" type="slidenum">
              <a:rPr lang="sv-SE" smtClean="0"/>
              <a:t>‹#›</a:t>
            </a:fld>
            <a:endParaRPr lang="sv-SE"/>
          </a:p>
        </p:txBody>
      </p:sp>
    </p:spTree>
    <p:extLst>
      <p:ext uri="{BB962C8B-B14F-4D97-AF65-F5344CB8AC3E}">
        <p14:creationId xmlns:p14="http://schemas.microsoft.com/office/powerpoint/2010/main" val="240866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1B39A-0E09-43A4-96B3-675F6809E503}" type="datetimeFigureOut">
              <a:rPr lang="sv-SE" smtClean="0"/>
              <a:t>2019-03-12</a:t>
            </a:fld>
            <a:endParaRPr lang="sv-S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FFD60-D5AB-41B2-96EF-7F8CDDA286E5}" type="slidenum">
              <a:rPr lang="sv-SE" smtClean="0"/>
              <a:t>‹#›</a:t>
            </a:fld>
            <a:endParaRPr lang="sv-SE"/>
          </a:p>
        </p:txBody>
      </p:sp>
    </p:spTree>
    <p:extLst>
      <p:ext uri="{BB962C8B-B14F-4D97-AF65-F5344CB8AC3E}">
        <p14:creationId xmlns:p14="http://schemas.microsoft.com/office/powerpoint/2010/main" val="34287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1</a:t>
            </a:fld>
            <a:endParaRPr lang="sv-SE"/>
          </a:p>
        </p:txBody>
      </p:sp>
    </p:spTree>
    <p:extLst>
      <p:ext uri="{BB962C8B-B14F-4D97-AF65-F5344CB8AC3E}">
        <p14:creationId xmlns:p14="http://schemas.microsoft.com/office/powerpoint/2010/main" val="905553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2</a:t>
            </a:fld>
            <a:endParaRPr lang="sv-SE"/>
          </a:p>
        </p:txBody>
      </p:sp>
    </p:spTree>
    <p:extLst>
      <p:ext uri="{BB962C8B-B14F-4D97-AF65-F5344CB8AC3E}">
        <p14:creationId xmlns:p14="http://schemas.microsoft.com/office/powerpoint/2010/main" val="1576959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3</a:t>
            </a:fld>
            <a:endParaRPr lang="sv-SE"/>
          </a:p>
        </p:txBody>
      </p:sp>
    </p:spTree>
    <p:extLst>
      <p:ext uri="{BB962C8B-B14F-4D97-AF65-F5344CB8AC3E}">
        <p14:creationId xmlns:p14="http://schemas.microsoft.com/office/powerpoint/2010/main" val="572894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4</a:t>
            </a:fld>
            <a:endParaRPr lang="sv-SE"/>
          </a:p>
        </p:txBody>
      </p:sp>
    </p:spTree>
    <p:extLst>
      <p:ext uri="{BB962C8B-B14F-4D97-AF65-F5344CB8AC3E}">
        <p14:creationId xmlns:p14="http://schemas.microsoft.com/office/powerpoint/2010/main" val="502232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5</a:t>
            </a:fld>
            <a:endParaRPr lang="sv-SE"/>
          </a:p>
        </p:txBody>
      </p:sp>
    </p:spTree>
    <p:extLst>
      <p:ext uri="{BB962C8B-B14F-4D97-AF65-F5344CB8AC3E}">
        <p14:creationId xmlns:p14="http://schemas.microsoft.com/office/powerpoint/2010/main" val="3197187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9"/>
          </p:nvPr>
        </p:nvSpPr>
        <p:spPr>
          <a:xfrm>
            <a:off x="304918" y="765089"/>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
        <p:nvSpPr>
          <p:cNvPr id="2" name="Title 1"/>
          <p:cNvSpPr>
            <a:spLocks noGrp="1"/>
          </p:cNvSpPr>
          <p:nvPr>
            <p:ph type="ctrTitle"/>
          </p:nvPr>
        </p:nvSpPr>
        <p:spPr>
          <a:xfrm>
            <a:off x="0" y="1"/>
            <a:ext cx="6858000" cy="503434"/>
          </a:xfrm>
          <a:prstGeom prst="rect">
            <a:avLst/>
          </a:prstGeom>
          <a:solidFill>
            <a:srgbClr val="86C35F"/>
          </a:solidFill>
          <a:ln w="6350">
            <a:solidFill>
              <a:srgbClr val="3E9F00"/>
            </a:solidFill>
          </a:ln>
        </p:spPr>
        <p:txBody>
          <a:bodyPr lIns="144000" tIns="90000" bIns="90000" anchor="ctr"/>
          <a:lstStyle>
            <a:lvl1pPr>
              <a:defRPr lang="en-US" sz="1200" b="1" baseline="0" dirty="0">
                <a:solidFill>
                  <a:schemeClr val="bg1"/>
                </a:solidFill>
                <a:latin typeface="Arial" panose="020B0604020202020204" pitchFamily="34" charset="0"/>
                <a:cs typeface="Arial" panose="020B0604020202020204" pitchFamily="34" charset="0"/>
              </a:defRPr>
            </a:lvl1pPr>
          </a:lstStyle>
          <a:p>
            <a:pPr marL="0" lvl="0"/>
            <a:r>
              <a:rPr lang="en-US" dirty="0" smtClean="0"/>
              <a:t>Click to edit Master title style</a:t>
            </a:r>
            <a:endParaRPr lang="en-US" dirty="0"/>
          </a:p>
        </p:txBody>
      </p:sp>
      <p:sp>
        <p:nvSpPr>
          <p:cNvPr id="13" name="Text Placeholder 33"/>
          <p:cNvSpPr>
            <a:spLocks noGrp="1"/>
          </p:cNvSpPr>
          <p:nvPr>
            <p:ph type="body" sz="quarter" idx="27" hasCustomPrompt="1"/>
          </p:nvPr>
        </p:nvSpPr>
        <p:spPr>
          <a:xfrm>
            <a:off x="7063868" y="857464"/>
            <a:ext cx="592167" cy="349228"/>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smtClean="0"/>
              <a:t> </a:t>
            </a:r>
            <a:endParaRPr lang="sv-SE" dirty="0"/>
          </a:p>
        </p:txBody>
      </p:sp>
      <p:sp>
        <p:nvSpPr>
          <p:cNvPr id="14" name="Text Placeholder 35"/>
          <p:cNvSpPr>
            <a:spLocks noGrp="1"/>
          </p:cNvSpPr>
          <p:nvPr>
            <p:ph type="body" sz="quarter" idx="28" hasCustomPrompt="1"/>
          </p:nvPr>
        </p:nvSpPr>
        <p:spPr>
          <a:xfrm>
            <a:off x="7063867" y="415675"/>
            <a:ext cx="592167"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smtClean="0"/>
              <a:t> </a:t>
            </a:r>
            <a:endParaRPr lang="sv-SE" dirty="0"/>
          </a:p>
        </p:txBody>
      </p:sp>
      <p:sp>
        <p:nvSpPr>
          <p:cNvPr id="15" name="Text Placeholder 45"/>
          <p:cNvSpPr>
            <a:spLocks noGrp="1"/>
          </p:cNvSpPr>
          <p:nvPr>
            <p:ph type="body" sz="quarter" idx="34" hasCustomPrompt="1"/>
          </p:nvPr>
        </p:nvSpPr>
        <p:spPr>
          <a:xfrm>
            <a:off x="7385756"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smtClean="0"/>
              <a:t>x</a:t>
            </a:r>
            <a:endParaRPr lang="sv-SE" dirty="0"/>
          </a:p>
        </p:txBody>
      </p:sp>
      <p:sp>
        <p:nvSpPr>
          <p:cNvPr id="16" name="Text Placeholder 45"/>
          <p:cNvSpPr>
            <a:spLocks noGrp="1"/>
          </p:cNvSpPr>
          <p:nvPr>
            <p:ph type="body" sz="quarter" idx="35" hasCustomPrompt="1"/>
          </p:nvPr>
        </p:nvSpPr>
        <p:spPr>
          <a:xfrm>
            <a:off x="7021055"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smtClean="0"/>
              <a:t>x</a:t>
            </a:r>
          </a:p>
        </p:txBody>
      </p:sp>
      <p:sp>
        <p:nvSpPr>
          <p:cNvPr id="17" name="Text Placeholder 7"/>
          <p:cNvSpPr>
            <a:spLocks noGrp="1"/>
          </p:cNvSpPr>
          <p:nvPr>
            <p:ph type="body" sz="quarter" idx="37" hasCustomPrompt="1"/>
          </p:nvPr>
        </p:nvSpPr>
        <p:spPr>
          <a:xfrm>
            <a:off x="7063868" y="1310391"/>
            <a:ext cx="592167" cy="351035"/>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smtClean="0"/>
              <a:t> </a:t>
            </a:r>
            <a:endParaRPr lang="sv-SE" dirty="0"/>
          </a:p>
        </p:txBody>
      </p:sp>
      <p:sp>
        <p:nvSpPr>
          <p:cNvPr id="18" name="Text Placeholder 7"/>
          <p:cNvSpPr>
            <a:spLocks noGrp="1"/>
          </p:cNvSpPr>
          <p:nvPr>
            <p:ph type="body" sz="quarter" idx="38" hasCustomPrompt="1"/>
          </p:nvPr>
        </p:nvSpPr>
        <p:spPr>
          <a:xfrm>
            <a:off x="7063868" y="1762178"/>
            <a:ext cx="592167" cy="351035"/>
          </a:xfrm>
          <a:prstGeom prst="rect">
            <a:avLst/>
          </a:prstGeom>
          <a:noFill/>
          <a:ln>
            <a:solidFill>
              <a:schemeClr val="bg1">
                <a:lumMod val="8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smtClean="0"/>
              <a:t> </a:t>
            </a:r>
            <a:endParaRPr lang="sv-SE" dirty="0"/>
          </a:p>
        </p:txBody>
      </p:sp>
    </p:spTree>
    <p:extLst>
      <p:ext uri="{BB962C8B-B14F-4D97-AF65-F5344CB8AC3E}">
        <p14:creationId xmlns:p14="http://schemas.microsoft.com/office/powerpoint/2010/main" val="368626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Rectangle 11"/>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2" name="Title 1"/>
          <p:cNvSpPr>
            <a:spLocks noGrp="1"/>
          </p:cNvSpPr>
          <p:nvPr>
            <p:ph type="ctrTitle" hasCustomPrompt="1"/>
          </p:nvPr>
        </p:nvSpPr>
        <p:spPr>
          <a:xfrm>
            <a:off x="0" y="1"/>
            <a:ext cx="6858000" cy="9612912"/>
          </a:xfrm>
          <a:prstGeom prst="rect">
            <a:avLst/>
          </a:prstGeom>
          <a:solidFill>
            <a:srgbClr val="86C35F"/>
          </a:solidFill>
          <a:ln w="6350">
            <a:solidFill>
              <a:srgbClr val="3E9F00"/>
            </a:solidFill>
          </a:ln>
        </p:spPr>
        <p:txBody>
          <a:bodyPr lIns="144000" tIns="90000" bIns="90000" anchor="ctr"/>
          <a:lstStyle>
            <a:lvl1pPr algn="ctr">
              <a:defRPr lang="en-US" sz="1200" b="1" baseline="0" dirty="0">
                <a:solidFill>
                  <a:schemeClr val="bg1"/>
                </a:solidFill>
                <a:latin typeface="Arial" panose="020B0604020202020204" pitchFamily="34" charset="0"/>
                <a:cs typeface="Arial" panose="020B0604020202020204" pitchFamily="34" charset="0"/>
              </a:defRPr>
            </a:lvl1pPr>
          </a:lstStyle>
          <a:p>
            <a:pPr marL="0" lvl="0"/>
            <a:r>
              <a:rPr lang="en-US" dirty="0" err="1" smtClean="0"/>
              <a:t>Avsnittsbrytning</a:t>
            </a:r>
            <a:endParaRPr lang="en-US" dirty="0"/>
          </a:p>
        </p:txBody>
      </p:sp>
    </p:spTree>
    <p:extLst>
      <p:ext uri="{BB962C8B-B14F-4D97-AF65-F5344CB8AC3E}">
        <p14:creationId xmlns:p14="http://schemas.microsoft.com/office/powerpoint/2010/main" val="1349038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5" name="Text Placeholder 6"/>
          <p:cNvSpPr>
            <a:spLocks noGrp="1"/>
          </p:cNvSpPr>
          <p:nvPr>
            <p:ph type="body" sz="quarter" idx="39"/>
          </p:nvPr>
        </p:nvSpPr>
        <p:spPr>
          <a:xfrm>
            <a:off x="304918" y="765089"/>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
        <p:nvSpPr>
          <p:cNvPr id="6" name="Title 5"/>
          <p:cNvSpPr>
            <a:spLocks noGrp="1"/>
          </p:cNvSpPr>
          <p:nvPr>
            <p:ph type="title"/>
          </p:nvPr>
        </p:nvSpPr>
        <p:spPr>
          <a:xfrm>
            <a:off x="0" y="0"/>
            <a:ext cx="6858000" cy="503435"/>
          </a:xfrm>
          <a:prstGeom prst="rect">
            <a:avLst/>
          </a:prstGeom>
          <a:solidFill>
            <a:srgbClr val="86C35F"/>
          </a:solidFill>
          <a:ln w="6350">
            <a:solidFill>
              <a:srgbClr val="3E9F00"/>
            </a:solidFill>
          </a:ln>
        </p:spPr>
        <p:txBody>
          <a:bodyPr lIns="144000" tIns="90000" bIns="90000" anchor="ctr"/>
          <a:lstStyle>
            <a:lvl1pPr>
              <a:defRPr lang="sv-SE" sz="1200" b="1" baseline="0">
                <a:solidFill>
                  <a:schemeClr val="bg1"/>
                </a:solidFill>
                <a:latin typeface="Arial" panose="020B0604020202020204" pitchFamily="34" charset="0"/>
                <a:cs typeface="Arial" panose="020B0604020202020204" pitchFamily="34" charset="0"/>
              </a:defRPr>
            </a:lvl1pPr>
          </a:lstStyle>
          <a:p>
            <a:pPr marL="0" lvl="0"/>
            <a:r>
              <a:rPr lang="en-US" smtClean="0"/>
              <a:t>Click to edit Master title style</a:t>
            </a:r>
            <a:endParaRPr lang="sv-SE"/>
          </a:p>
        </p:txBody>
      </p:sp>
    </p:spTree>
    <p:extLst>
      <p:ext uri="{BB962C8B-B14F-4D97-AF65-F5344CB8AC3E}">
        <p14:creationId xmlns:p14="http://schemas.microsoft.com/office/powerpoint/2010/main" val="1435772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0839040"/>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Lst>
  <p:hf sldNum="0"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est.ladok.se/gui/loggai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www.start.ladok.se/gui/loggai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2670320" y="491427"/>
            <a:ext cx="1517359" cy="1485317"/>
          </a:xfrm>
          <a:prstGeom prst="verticalScroll">
            <a:avLst/>
          </a:prstGeom>
          <a:solidFill>
            <a:srgbClr val="E1E1E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Text Placeholder 13"/>
          <p:cNvSpPr txBox="1">
            <a:spLocks/>
          </p:cNvSpPr>
          <p:nvPr/>
        </p:nvSpPr>
        <p:spPr>
          <a:xfrm>
            <a:off x="381845" y="2078206"/>
            <a:ext cx="5777217" cy="4906128"/>
          </a:xfrm>
          <a:prstGeom prst="rect">
            <a:avLst/>
          </a:prstGeom>
          <a:noFill/>
          <a:ln>
            <a:noFill/>
          </a:ln>
        </p:spPr>
        <p:txBody>
          <a:bodyPr wrap="square" lIns="144000" tIns="90000" bIns="90000">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sz="1400" b="1" dirty="0" smtClean="0"/>
              <a:t>Ny dokumentmall</a:t>
            </a:r>
            <a:r>
              <a:rPr lang="sv-SE" sz="1400" b="1" dirty="0"/>
              <a:t> </a:t>
            </a:r>
            <a:r>
              <a:rPr lang="sv-SE" sz="1400" b="1" dirty="0" smtClean="0"/>
              <a:t>(med tillhörande dokumentkonfiguration)</a:t>
            </a:r>
            <a:endParaRPr lang="sv-SE" sz="1400" b="1" dirty="0"/>
          </a:p>
          <a:p>
            <a:r>
              <a:rPr lang="sv-SE" dirty="0" smtClean="0"/>
              <a:t>De nya fördefinierade texterna för </a:t>
            </a:r>
            <a:r>
              <a:rPr lang="sv-SE" i="1" dirty="0" err="1" smtClean="0"/>
              <a:t>Diploma</a:t>
            </a:r>
            <a:r>
              <a:rPr lang="sv-SE" i="1" dirty="0" smtClean="0"/>
              <a:t> Supplement </a:t>
            </a:r>
            <a:r>
              <a:rPr lang="sv-SE" dirty="0" smtClean="0"/>
              <a:t>läggs in Ladok genom en ny dokumentmall (med tillhörande dokumentkonfiguration). Den nya dokumentmallen finns tillgänglig för lärosätet den 12 mars i testmiljön (</a:t>
            </a:r>
            <a:r>
              <a:rPr lang="sv-SE" dirty="0" smtClean="0">
                <a:hlinkClick r:id="rId3"/>
              </a:rPr>
              <a:t>test.ladok.se</a:t>
            </a:r>
            <a:r>
              <a:rPr lang="sv-SE" dirty="0" smtClean="0"/>
              <a:t>) och </a:t>
            </a:r>
            <a:r>
              <a:rPr lang="sv-SE" dirty="0"/>
              <a:t>den 14 mars i </a:t>
            </a:r>
            <a:r>
              <a:rPr lang="sv-SE" dirty="0" smtClean="0"/>
              <a:t>produktionsmiljön (</a:t>
            </a:r>
            <a:r>
              <a:rPr lang="sv-SE" dirty="0" smtClean="0">
                <a:hlinkClick r:id="rId4"/>
              </a:rPr>
              <a:t>start.ladok.se</a:t>
            </a:r>
            <a:r>
              <a:rPr lang="sv-SE" dirty="0" smtClean="0"/>
              <a:t>). Några saker kommer att behöva korrigeras av nationell administratör under torsdag förmiddag, så börja inte arbeta med de nya mallarna förrän på torsdag eftermiddag.</a:t>
            </a:r>
          </a:p>
          <a:p>
            <a:r>
              <a:rPr lang="sv-SE" dirty="0" smtClean="0"/>
              <a:t>För att kunna använda de nya texterna behöver lärosätets bevisbenämningar kopplas till den nya dokumentmallen. När bevisbenämningen är kopplad till dokumentmallen kan man lokalt på lärosätet läsa de nya texterna och anpassa dem lokalt vid behov. </a:t>
            </a:r>
          </a:p>
          <a:p>
            <a:r>
              <a:rPr lang="sv-SE" dirty="0" smtClean="0"/>
              <a:t>Notera att eftersom de nya fördefinierade texterna för </a:t>
            </a:r>
            <a:r>
              <a:rPr lang="sv-SE" i="1" dirty="0" err="1" smtClean="0"/>
              <a:t>Diploma</a:t>
            </a:r>
            <a:r>
              <a:rPr lang="sv-SE" i="1" dirty="0" smtClean="0"/>
              <a:t> Supplement </a:t>
            </a:r>
            <a:r>
              <a:rPr lang="sv-SE" dirty="0" smtClean="0"/>
              <a:t>läggs in i Ladok genom en ny dokumentmall kommer eventuella </a:t>
            </a:r>
            <a:r>
              <a:rPr lang="sv-SE" dirty="0" smtClean="0">
                <a:solidFill>
                  <a:schemeClr val="tx1"/>
                </a:solidFill>
              </a:rPr>
              <a:t>lokala anpassningar som har gjorts för den nuvarande mallen av </a:t>
            </a:r>
            <a:r>
              <a:rPr lang="sv-SE" i="1" dirty="0" err="1" smtClean="0">
                <a:solidFill>
                  <a:schemeClr val="tx1"/>
                </a:solidFill>
              </a:rPr>
              <a:t>Diploma</a:t>
            </a:r>
            <a:r>
              <a:rPr lang="sv-SE" i="1" dirty="0" smtClean="0">
                <a:solidFill>
                  <a:schemeClr val="tx1"/>
                </a:solidFill>
              </a:rPr>
              <a:t> Supplement </a:t>
            </a:r>
            <a:r>
              <a:rPr lang="sv-SE" u="sng" dirty="0" smtClean="0">
                <a:solidFill>
                  <a:schemeClr val="tx1"/>
                </a:solidFill>
              </a:rPr>
              <a:t>inte</a:t>
            </a:r>
            <a:r>
              <a:rPr lang="sv-SE" dirty="0" smtClean="0">
                <a:solidFill>
                  <a:schemeClr val="tx1"/>
                </a:solidFill>
              </a:rPr>
              <a:t> finnas i den nya mallen. </a:t>
            </a:r>
          </a:p>
          <a:p>
            <a:endParaRPr lang="sv-SE" dirty="0" smtClean="0">
              <a:solidFill>
                <a:schemeClr val="tx1"/>
              </a:solidFill>
            </a:endParaRPr>
          </a:p>
          <a:p>
            <a:r>
              <a:rPr lang="sv-SE" b="1" dirty="0" smtClean="0"/>
              <a:t>Lärosätets dokumentkonfigurationer</a:t>
            </a:r>
          </a:p>
          <a:p>
            <a:r>
              <a:rPr lang="sv-SE" dirty="0" smtClean="0"/>
              <a:t>För </a:t>
            </a:r>
            <a:r>
              <a:rPr lang="sv-SE" dirty="0"/>
              <a:t>varje dokumentkonfiguration som </a:t>
            </a:r>
            <a:r>
              <a:rPr lang="sv-SE" dirty="0" smtClean="0"/>
              <a:t>lärosätet </a:t>
            </a:r>
            <a:r>
              <a:rPr lang="sv-SE" dirty="0"/>
              <a:t>tidigare hade för </a:t>
            </a:r>
            <a:r>
              <a:rPr lang="sv-SE" i="1" dirty="0" err="1" smtClean="0"/>
              <a:t>Diploma</a:t>
            </a:r>
            <a:r>
              <a:rPr lang="sv-SE" i="1" dirty="0" smtClean="0"/>
              <a:t> Supplement</a:t>
            </a:r>
            <a:r>
              <a:rPr lang="sv-SE" dirty="0" smtClean="0"/>
              <a:t> skapas </a:t>
            </a:r>
            <a:r>
              <a:rPr lang="sv-SE" dirty="0"/>
              <a:t>en ny med tillägget "2019" i både </a:t>
            </a:r>
            <a:r>
              <a:rPr lang="sv-SE" dirty="0" smtClean="0"/>
              <a:t>kod och benämning. </a:t>
            </a:r>
            <a:r>
              <a:rPr lang="sv-SE" dirty="0"/>
              <a:t>I de fall där koden är för lång från början så att 2019 inte får plats, får de koden DS2019 (och om det finns flera med långa koder på ett lärosäte blir koderna för dessa DS2019_1 och DS2019_2 osv).</a:t>
            </a:r>
          </a:p>
          <a:p>
            <a:r>
              <a:rPr lang="sv-SE" dirty="0"/>
              <a:t>Kod och benämning </a:t>
            </a:r>
            <a:r>
              <a:rPr lang="sv-SE" dirty="0" smtClean="0"/>
              <a:t>kan ändras </a:t>
            </a:r>
            <a:r>
              <a:rPr lang="sv-SE" dirty="0"/>
              <a:t>lokalt vid behov, detta görs i </a:t>
            </a:r>
            <a:r>
              <a:rPr lang="sv-SE" dirty="0" smtClean="0"/>
              <a:t>benämning </a:t>
            </a:r>
            <a:r>
              <a:rPr lang="sv-SE" dirty="0"/>
              <a:t>och </a:t>
            </a:r>
            <a:r>
              <a:rPr lang="sv-SE" dirty="0" smtClean="0"/>
              <a:t>Ladok under: </a:t>
            </a:r>
            <a:r>
              <a:rPr lang="sv-SE" i="1" dirty="0" smtClean="0"/>
              <a:t>Systemadministration → Grunddata → Dokumentkonfiguration</a:t>
            </a:r>
          </a:p>
          <a:p>
            <a:r>
              <a:rPr lang="sv-SE" i="1" dirty="0" smtClean="0"/>
              <a:t>Exempel: </a:t>
            </a:r>
            <a:r>
              <a:rPr lang="sv-SE" dirty="0" smtClean="0"/>
              <a:t>om lärosätet haft en dokumentkonfiguration med benämningen </a:t>
            </a:r>
            <a:r>
              <a:rPr lang="sv-SE" i="1" dirty="0" err="1"/>
              <a:t>Diploma</a:t>
            </a:r>
            <a:r>
              <a:rPr lang="sv-SE" i="1" dirty="0"/>
              <a:t> S</a:t>
            </a:r>
            <a:r>
              <a:rPr lang="sv-SE" i="1" dirty="0" smtClean="0"/>
              <a:t>upplement </a:t>
            </a:r>
            <a:r>
              <a:rPr lang="sv-SE" dirty="0" smtClean="0"/>
              <a:t>och kod: DS, kommer en ny dokumentkonfiguration skapas med benämning: </a:t>
            </a:r>
            <a:r>
              <a:rPr lang="sv-SE" i="1" dirty="0" err="1"/>
              <a:t>Diploma</a:t>
            </a:r>
            <a:r>
              <a:rPr lang="sv-SE" i="1" dirty="0"/>
              <a:t> </a:t>
            </a:r>
            <a:r>
              <a:rPr lang="sv-SE" i="1" dirty="0" smtClean="0"/>
              <a:t>Supplement</a:t>
            </a:r>
            <a:r>
              <a:rPr lang="sv-SE" dirty="0" smtClean="0"/>
              <a:t> 2019 och kod: DS2019</a:t>
            </a:r>
          </a:p>
        </p:txBody>
      </p:sp>
      <p:sp>
        <p:nvSpPr>
          <p:cNvPr id="6" name="Text Placeholder 10"/>
          <p:cNvSpPr txBox="1">
            <a:spLocks/>
          </p:cNvSpPr>
          <p:nvPr/>
        </p:nvSpPr>
        <p:spPr>
          <a:xfrm>
            <a:off x="0" y="9403642"/>
            <a:ext cx="6858000" cy="514157"/>
          </a:xfrm>
          <a:prstGeom prst="rect">
            <a:avLst/>
          </a:prstGeom>
          <a:solidFill>
            <a:srgbClr val="86C35F"/>
          </a:solidFill>
          <a:ln w="6350">
            <a:solidFill>
              <a:srgbClr val="3E9F00"/>
            </a:solid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nSpc>
                <a:spcPct val="100000"/>
              </a:lnSpc>
              <a:spcAft>
                <a:spcPts val="200"/>
              </a:spcAft>
            </a:pPr>
            <a:r>
              <a:rPr lang="sv-SE" sz="1100" b="0" dirty="0"/>
              <a:t>Innevarande sprint vid senaste uppdatering: </a:t>
            </a:r>
            <a:r>
              <a:rPr lang="sv-SE" sz="1100" b="0" dirty="0" smtClean="0"/>
              <a:t>1.23.0</a:t>
            </a:r>
            <a:endParaRPr lang="sv-SE" sz="1100" b="0" dirty="0"/>
          </a:p>
          <a:p>
            <a:pPr>
              <a:lnSpc>
                <a:spcPct val="100000"/>
              </a:lnSpc>
              <a:spcAft>
                <a:spcPts val="200"/>
              </a:spcAft>
            </a:pPr>
            <a:r>
              <a:rPr lang="sv-SE" sz="1100" b="0" dirty="0"/>
              <a:t>Datum för senaste uppdatering: </a:t>
            </a:r>
            <a:r>
              <a:rPr lang="sv-SE" sz="1100" b="0" dirty="0" smtClean="0"/>
              <a:t>2019-03-12</a:t>
            </a:r>
          </a:p>
        </p:txBody>
      </p:sp>
      <p:pic>
        <p:nvPicPr>
          <p:cNvPr id="17" name="Picture 16"/>
          <p:cNvPicPr>
            <a:picLocks noChangeAspect="1"/>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500295"/>
            <a:ext cx="1062037" cy="340500"/>
          </a:xfrm>
          <a:prstGeom prst="rect">
            <a:avLst/>
          </a:prstGeom>
        </p:spPr>
      </p:pic>
      <p:sp>
        <p:nvSpPr>
          <p:cNvPr id="3" name="Rectangle 2"/>
          <p:cNvSpPr/>
          <p:nvPr/>
        </p:nvSpPr>
        <p:spPr>
          <a:xfrm>
            <a:off x="1862799" y="726255"/>
            <a:ext cx="3132402" cy="1015663"/>
          </a:xfrm>
          <a:prstGeom prst="rect">
            <a:avLst/>
          </a:prstGeom>
        </p:spPr>
        <p:txBody>
          <a:bodyPr wrap="square">
            <a:spAutoFit/>
          </a:bodyPr>
          <a:lstStyle/>
          <a:p>
            <a:pPr algn="ctr"/>
            <a:r>
              <a:rPr lang="sv-SE" sz="2000" b="1" dirty="0" smtClean="0"/>
              <a:t>Hantering av nya </a:t>
            </a:r>
            <a:r>
              <a:rPr lang="sv-SE" sz="2000" b="1" i="1" dirty="0" err="1" smtClean="0"/>
              <a:t>Diploma</a:t>
            </a:r>
            <a:r>
              <a:rPr lang="sv-SE" sz="2000" b="1" i="1" dirty="0" smtClean="0"/>
              <a:t> Supplement </a:t>
            </a:r>
            <a:r>
              <a:rPr lang="sv-SE" sz="2000" b="1" dirty="0" smtClean="0"/>
              <a:t>under övergångsperioden 2019</a:t>
            </a:r>
            <a:endParaRPr lang="sv-SE" sz="2000" b="1" dirty="0"/>
          </a:p>
        </p:txBody>
      </p:sp>
      <p:pic>
        <p:nvPicPr>
          <p:cNvPr id="7" name="Picture 6"/>
          <p:cNvPicPr>
            <a:picLocks noChangeAspect="1"/>
          </p:cNvPicPr>
          <p:nvPr/>
        </p:nvPicPr>
        <p:blipFill rotWithShape="1">
          <a:blip r:embed="rId6">
            <a:extLst>
              <a:ext uri="{28A0092B-C50C-407E-A947-70E740481C1C}">
                <a14:useLocalDpi xmlns:a14="http://schemas.microsoft.com/office/drawing/2010/main" val="0"/>
              </a:ext>
            </a:extLst>
          </a:blip>
          <a:srcRect r="15716"/>
          <a:stretch/>
        </p:blipFill>
        <p:spPr>
          <a:xfrm>
            <a:off x="53836" y="6918608"/>
            <a:ext cx="6743702" cy="2475737"/>
          </a:xfrm>
          <a:prstGeom prst="rect">
            <a:avLst/>
          </a:prstGeom>
        </p:spPr>
      </p:pic>
      <p:sp>
        <p:nvSpPr>
          <p:cNvPr id="21" name="Text Placeholder 8"/>
          <p:cNvSpPr>
            <a:spLocks noGrp="1"/>
          </p:cNvSpPr>
          <p:nvPr>
            <p:ph type="body" sz="quarter" idx="27"/>
          </p:nvPr>
        </p:nvSpPr>
        <p:spPr>
          <a:xfrm>
            <a:off x="87871" y="8025433"/>
            <a:ext cx="2828889" cy="334195"/>
          </a:xfrm>
        </p:spPr>
        <p:txBody>
          <a:bodyPr/>
          <a:lstStyle/>
          <a:p>
            <a:endParaRPr lang="sv-SE" dirty="0"/>
          </a:p>
        </p:txBody>
      </p:sp>
    </p:spTree>
    <p:extLst>
      <p:ext uri="{BB962C8B-B14F-4D97-AF65-F5344CB8AC3E}">
        <p14:creationId xmlns:p14="http://schemas.microsoft.com/office/powerpoint/2010/main" val="2750814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22"/>
          <p:cNvSpPr>
            <a:spLocks noGrp="1"/>
          </p:cNvSpPr>
          <p:nvPr>
            <p:ph type="body" sz="quarter" idx="39"/>
          </p:nvPr>
        </p:nvSpPr>
        <p:spPr>
          <a:xfrm>
            <a:off x="304918" y="846825"/>
            <a:ext cx="5798999" cy="1708160"/>
          </a:xfrm>
        </p:spPr>
        <p:txBody>
          <a:bodyPr/>
          <a:lstStyle/>
          <a:p>
            <a:r>
              <a:rPr lang="sv-SE" sz="1200" b="1" dirty="0"/>
              <a:t>Hantering: </a:t>
            </a:r>
            <a:r>
              <a:rPr lang="sv-SE" sz="1200" b="1" dirty="0" smtClean="0"/>
              <a:t>Koppla den </a:t>
            </a:r>
            <a:r>
              <a:rPr lang="sv-SE" sz="1200" b="1" dirty="0"/>
              <a:t>nya </a:t>
            </a:r>
            <a:r>
              <a:rPr lang="sv-SE" sz="1200" b="1" dirty="0" smtClean="0"/>
              <a:t>bevismallen</a:t>
            </a:r>
            <a:r>
              <a:rPr lang="sv-SE" sz="1200" dirty="0" smtClean="0"/>
              <a:t> </a:t>
            </a:r>
            <a:r>
              <a:rPr lang="sv-SE" sz="1200" b="1" dirty="0" smtClean="0"/>
              <a:t>till bevisbenämningar </a:t>
            </a:r>
            <a:r>
              <a:rPr lang="sv-SE" sz="1200" b="1" dirty="0"/>
              <a:t>och hantera lokala </a:t>
            </a:r>
            <a:r>
              <a:rPr lang="sv-SE" sz="1200" b="1" dirty="0" smtClean="0"/>
              <a:t>texter</a:t>
            </a:r>
          </a:p>
          <a:p>
            <a:pPr marL="228600" indent="-228600">
              <a:buFont typeface="+mj-lt"/>
              <a:buAutoNum type="arabicPeriod"/>
            </a:pPr>
            <a:r>
              <a:rPr lang="sv-SE" dirty="0" smtClean="0"/>
              <a:t>Gå in under: </a:t>
            </a:r>
            <a:r>
              <a:rPr lang="sv-SE" i="1" dirty="0" smtClean="0"/>
              <a:t>Systemadministration → Bevisinformation → Bevisbenämning och beviskombination. </a:t>
            </a:r>
          </a:p>
          <a:p>
            <a:pPr marL="228600" indent="-228600">
              <a:buFont typeface="+mj-lt"/>
              <a:buAutoNum type="arabicPeriod"/>
            </a:pPr>
            <a:r>
              <a:rPr lang="sv-SE" dirty="0" smtClean="0"/>
              <a:t>Välj en bevisbenämning. Under rubriken ”Bevisbenämning”: välj att redigera bevisbenämningen. </a:t>
            </a:r>
          </a:p>
          <a:p>
            <a:pPr marL="228600" indent="-228600">
              <a:buFont typeface="+mj-lt"/>
              <a:buAutoNum type="arabicPeriod"/>
            </a:pPr>
            <a:r>
              <a:rPr lang="sv-SE" dirty="0" smtClean="0"/>
              <a:t>Koppla bevisbenämningen till bevismallen ”</a:t>
            </a:r>
            <a:r>
              <a:rPr lang="sv-SE" i="1" dirty="0" err="1" smtClean="0"/>
              <a:t>Diploma</a:t>
            </a:r>
            <a:r>
              <a:rPr lang="sv-SE" i="1" dirty="0" smtClean="0"/>
              <a:t> Supplement </a:t>
            </a:r>
            <a:r>
              <a:rPr lang="sv-SE" dirty="0" smtClean="0"/>
              <a:t>2019” (eller den benämning som </a:t>
            </a:r>
            <a:r>
              <a:rPr lang="sv-SE" i="1" dirty="0" err="1"/>
              <a:t>D</a:t>
            </a:r>
            <a:r>
              <a:rPr lang="sv-SE" i="1" dirty="0" err="1" smtClean="0"/>
              <a:t>iploma</a:t>
            </a:r>
            <a:r>
              <a:rPr lang="sv-SE" i="1" dirty="0" smtClean="0"/>
              <a:t> Supplement </a:t>
            </a:r>
            <a:r>
              <a:rPr lang="sv-SE" dirty="0" smtClean="0"/>
              <a:t>har lokalt på lärosätet)</a:t>
            </a:r>
          </a:p>
        </p:txBody>
      </p:sp>
      <p:sp>
        <p:nvSpPr>
          <p:cNvPr id="6" name="Title 5"/>
          <p:cNvSpPr>
            <a:spLocks noGrp="1"/>
          </p:cNvSpPr>
          <p:nvPr>
            <p:ph type="ctrTitle"/>
          </p:nvPr>
        </p:nvSpPr>
        <p:spPr/>
        <p:txBody>
          <a:bodyPr/>
          <a:lstStyle/>
          <a:p>
            <a:r>
              <a:rPr lang="sv-SE" dirty="0"/>
              <a:t>Hantering: </a:t>
            </a:r>
            <a:r>
              <a:rPr lang="sv-SE" dirty="0" smtClean="0"/>
              <a:t>Koppla den </a:t>
            </a:r>
            <a:r>
              <a:rPr lang="sv-SE" dirty="0"/>
              <a:t>nya mallen och hantera lokala </a:t>
            </a:r>
            <a:r>
              <a:rPr lang="sv-SE" dirty="0" smtClean="0"/>
              <a:t>texter</a:t>
            </a:r>
            <a:endParaRPr lang="sv-SE" dirty="0"/>
          </a:p>
        </p:txBody>
      </p:sp>
      <p:sp>
        <p:nvSpPr>
          <p:cNvPr id="8" name="TextBox 7"/>
          <p:cNvSpPr txBox="1"/>
          <p:nvPr/>
        </p:nvSpPr>
        <p:spPr>
          <a:xfrm>
            <a:off x="5147953" y="9645303"/>
            <a:ext cx="1710047" cy="246221"/>
          </a:xfrm>
          <a:prstGeom prst="rect">
            <a:avLst/>
          </a:prstGeom>
          <a:noFill/>
        </p:spPr>
        <p:txBody>
          <a:bodyPr wrap="square" rtlCol="0">
            <a:spAutoFit/>
          </a:bodyPr>
          <a:lstStyle/>
          <a:p>
            <a:pPr algn="r"/>
            <a:r>
              <a:rPr lang="sv-SE" sz="1000" b="1" dirty="0" smtClean="0">
                <a:solidFill>
                  <a:schemeClr val="bg1"/>
                </a:solidFill>
              </a:rPr>
              <a:t>2</a:t>
            </a:r>
            <a:endParaRPr lang="sv-SE" sz="1000" b="1" dirty="0">
              <a:solidFill>
                <a:schemeClr val="bg1"/>
              </a:solidFill>
            </a:endParaRPr>
          </a:p>
        </p:txBody>
      </p:sp>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r="9178" b="7332"/>
          <a:stretch/>
        </p:blipFill>
        <p:spPr>
          <a:xfrm>
            <a:off x="697832" y="2867597"/>
            <a:ext cx="5317957" cy="5347350"/>
          </a:xfrm>
          <a:prstGeom prst="rect">
            <a:avLst/>
          </a:prstGeom>
          <a:noFill/>
          <a:ln>
            <a:solidFill>
              <a:schemeClr val="bg1">
                <a:lumMod val="85000"/>
              </a:schemeClr>
            </a:solidFill>
          </a:ln>
          <a:effectLst>
            <a:outerShdw blurRad="50800" dist="38100" dir="2700000" algn="tl" rotWithShape="0">
              <a:prstClr val="black">
                <a:alpha val="30000"/>
              </a:prstClr>
            </a:outerShdw>
          </a:effectLst>
        </p:spPr>
      </p:pic>
      <p:sp>
        <p:nvSpPr>
          <p:cNvPr id="15" name="Text Placeholder 1"/>
          <p:cNvSpPr txBox="1">
            <a:spLocks/>
          </p:cNvSpPr>
          <p:nvPr/>
        </p:nvSpPr>
        <p:spPr>
          <a:xfrm>
            <a:off x="2079695" y="7018573"/>
            <a:ext cx="2880460" cy="1196374"/>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dirty="0"/>
          </a:p>
        </p:txBody>
      </p:sp>
      <p:cxnSp>
        <p:nvCxnSpPr>
          <p:cNvPr id="22" name="Straight Arrow Connector 21"/>
          <p:cNvCxnSpPr/>
          <p:nvPr/>
        </p:nvCxnSpPr>
        <p:spPr>
          <a:xfrm flipH="1">
            <a:off x="4177145" y="2316480"/>
            <a:ext cx="341515" cy="47020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3919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b="44354"/>
          <a:stretch/>
        </p:blipFill>
        <p:spPr>
          <a:xfrm>
            <a:off x="0" y="1789944"/>
            <a:ext cx="6858000" cy="2448681"/>
          </a:xfrm>
          <a:prstGeom prst="rect">
            <a:avLst/>
          </a:prstGeom>
        </p:spPr>
      </p:pic>
      <p:sp>
        <p:nvSpPr>
          <p:cNvPr id="6" name="Title 5"/>
          <p:cNvSpPr>
            <a:spLocks noGrp="1"/>
          </p:cNvSpPr>
          <p:nvPr>
            <p:ph type="ctrTitle"/>
          </p:nvPr>
        </p:nvSpPr>
        <p:spPr/>
        <p:txBody>
          <a:bodyPr/>
          <a:lstStyle/>
          <a:p>
            <a:r>
              <a:rPr lang="sv-SE" dirty="0"/>
              <a:t>Hantering: Koppla den nya mallen och hantera lokala </a:t>
            </a:r>
            <a:r>
              <a:rPr lang="sv-SE" dirty="0" smtClean="0"/>
              <a:t>texter </a:t>
            </a:r>
            <a:r>
              <a:rPr lang="sv-SE" b="0" dirty="0" smtClean="0"/>
              <a:t>(forts.)</a:t>
            </a:r>
            <a:endParaRPr lang="sv-SE" dirty="0"/>
          </a:p>
        </p:txBody>
      </p:sp>
      <p:sp>
        <p:nvSpPr>
          <p:cNvPr id="8" name="TextBox 7"/>
          <p:cNvSpPr txBox="1"/>
          <p:nvPr/>
        </p:nvSpPr>
        <p:spPr>
          <a:xfrm>
            <a:off x="5147953" y="9645303"/>
            <a:ext cx="1710047" cy="246221"/>
          </a:xfrm>
          <a:prstGeom prst="rect">
            <a:avLst/>
          </a:prstGeom>
          <a:noFill/>
        </p:spPr>
        <p:txBody>
          <a:bodyPr wrap="square" rtlCol="0">
            <a:spAutoFit/>
          </a:bodyPr>
          <a:lstStyle/>
          <a:p>
            <a:pPr algn="r"/>
            <a:r>
              <a:rPr lang="sv-SE" sz="1000" b="1" dirty="0" smtClean="0">
                <a:solidFill>
                  <a:schemeClr val="bg1"/>
                </a:solidFill>
              </a:rPr>
              <a:t>3</a:t>
            </a:r>
            <a:endParaRPr lang="sv-SE" sz="1000" b="1" dirty="0">
              <a:solidFill>
                <a:schemeClr val="bg1"/>
              </a:solidFill>
            </a:endParaRPr>
          </a:p>
        </p:txBody>
      </p:sp>
      <p:sp>
        <p:nvSpPr>
          <p:cNvPr id="11" name="Text Placeholder 10"/>
          <p:cNvSpPr>
            <a:spLocks noGrp="1"/>
          </p:cNvSpPr>
          <p:nvPr>
            <p:ph type="body" sz="quarter" idx="39"/>
          </p:nvPr>
        </p:nvSpPr>
        <p:spPr>
          <a:xfrm>
            <a:off x="304918" y="765089"/>
            <a:ext cx="5798999" cy="7663636"/>
          </a:xfrm>
        </p:spPr>
        <p:txBody>
          <a:bodyPr/>
          <a:lstStyle/>
          <a:p>
            <a:pPr marL="228600" indent="-228600">
              <a:buFont typeface="+mj-lt"/>
              <a:buAutoNum type="arabicPeriod" startAt="4"/>
            </a:pPr>
            <a:r>
              <a:rPr lang="sv-SE" dirty="0" smtClean="0"/>
              <a:t>Gå in i fliken ”Fördefinierade texter”. </a:t>
            </a:r>
          </a:p>
          <a:p>
            <a:pPr marL="228600" indent="-228600">
              <a:buFont typeface="+mj-lt"/>
              <a:buAutoNum type="arabicPeriod" startAt="4"/>
            </a:pPr>
            <a:r>
              <a:rPr lang="sv-SE" dirty="0" smtClean="0"/>
              <a:t>Bevisbenämningen som du precis kopplade till den nya bevismallen är redan vald. Välj eventuellt en beviskombination nu, för att redigera texten som visas på den specifika beviskombinationen. Välj bevismallen ”</a:t>
            </a:r>
            <a:r>
              <a:rPr lang="sv-SE" i="1" dirty="0" err="1" smtClean="0"/>
              <a:t>Diploma</a:t>
            </a:r>
            <a:r>
              <a:rPr lang="sv-SE" i="1" dirty="0" smtClean="0"/>
              <a:t> Supplement </a:t>
            </a:r>
            <a:r>
              <a:rPr lang="sv-SE" dirty="0" smtClean="0"/>
              <a:t>2019”</a:t>
            </a:r>
          </a:p>
          <a:p>
            <a:pPr marL="228600" indent="-228600">
              <a:buFont typeface="+mj-lt"/>
              <a:buAutoNum type="arabicPeriod" startAt="4"/>
            </a:pPr>
            <a:endParaRPr lang="sv-SE" dirty="0" smtClean="0"/>
          </a:p>
          <a:p>
            <a:pPr marL="228600" indent="-228600">
              <a:buFont typeface="+mj-lt"/>
              <a:buAutoNum type="arabicPeriod" startAt="4"/>
            </a:pPr>
            <a:endParaRPr lang="sv-SE" dirty="0"/>
          </a:p>
          <a:p>
            <a:pPr marL="228600" indent="-228600">
              <a:buFont typeface="+mj-lt"/>
              <a:buAutoNum type="arabicPeriod" startAt="4"/>
            </a:pPr>
            <a:endParaRPr lang="sv-SE" dirty="0" smtClean="0"/>
          </a:p>
          <a:p>
            <a:pPr marL="228600" indent="-228600">
              <a:buFont typeface="+mj-lt"/>
              <a:buAutoNum type="arabicPeriod" startAt="4"/>
            </a:pPr>
            <a:endParaRPr lang="sv-SE" dirty="0"/>
          </a:p>
          <a:p>
            <a:pPr marL="228600" indent="-228600">
              <a:buFont typeface="+mj-lt"/>
              <a:buAutoNum type="arabicPeriod" startAt="4"/>
            </a:pPr>
            <a:endParaRPr lang="sv-SE" dirty="0" smtClean="0"/>
          </a:p>
          <a:p>
            <a:pPr marL="228600" indent="-228600">
              <a:buFont typeface="+mj-lt"/>
              <a:buAutoNum type="arabicPeriod" startAt="4"/>
            </a:pPr>
            <a:endParaRPr lang="sv-SE" dirty="0"/>
          </a:p>
          <a:p>
            <a:pPr marL="228600" indent="-228600">
              <a:buFont typeface="+mj-lt"/>
              <a:buAutoNum type="arabicPeriod" startAt="4"/>
            </a:pPr>
            <a:endParaRPr lang="sv-SE" dirty="0" smtClean="0"/>
          </a:p>
          <a:p>
            <a:pPr marL="228600" indent="-228600">
              <a:buFont typeface="+mj-lt"/>
              <a:buAutoNum type="arabicPeriod" startAt="4"/>
            </a:pPr>
            <a:endParaRPr lang="sv-SE" dirty="0"/>
          </a:p>
          <a:p>
            <a:pPr marL="228600" indent="-228600">
              <a:buFont typeface="+mj-lt"/>
              <a:buAutoNum type="arabicPeriod" startAt="4"/>
            </a:pPr>
            <a:endParaRPr lang="sv-SE" dirty="0" smtClean="0"/>
          </a:p>
          <a:p>
            <a:pPr marL="228600" indent="-228600">
              <a:buFont typeface="+mj-lt"/>
              <a:buAutoNum type="arabicPeriod" startAt="4"/>
            </a:pPr>
            <a:endParaRPr lang="sv-SE" dirty="0"/>
          </a:p>
          <a:p>
            <a:pPr marL="228600" indent="-228600">
              <a:buFont typeface="+mj-lt"/>
              <a:buAutoNum type="arabicPeriod" startAt="4"/>
            </a:pPr>
            <a:endParaRPr lang="sv-SE" dirty="0" smtClean="0"/>
          </a:p>
          <a:p>
            <a:pPr marL="228600" indent="-228600">
              <a:buFont typeface="+mj-lt"/>
              <a:buAutoNum type="arabicPeriod" startAt="4"/>
            </a:pPr>
            <a:endParaRPr lang="sv-SE" dirty="0" smtClean="0"/>
          </a:p>
          <a:p>
            <a:pPr marL="228600" indent="-228600">
              <a:buFont typeface="+mj-lt"/>
              <a:buAutoNum type="arabicPeriod" startAt="4"/>
            </a:pPr>
            <a:r>
              <a:rPr lang="sv-SE" dirty="0" smtClean="0"/>
              <a:t>Välj respektive platshållare i listan för att läsa de nya nationella texterna. </a:t>
            </a:r>
          </a:p>
          <a:p>
            <a:pPr marL="228600" indent="-228600">
              <a:buFont typeface="+mj-lt"/>
              <a:buAutoNum type="arabicPeriod" startAt="4"/>
            </a:pPr>
            <a:r>
              <a:rPr lang="sv-SE" dirty="0" smtClean="0"/>
              <a:t>Vid behov kan texterna anpassas lokalt: </a:t>
            </a:r>
          </a:p>
          <a:p>
            <a:pPr marL="571500" lvl="1" indent="-228600">
              <a:buFont typeface="+mj-lt"/>
              <a:buAutoNum type="alphaUcPeriod"/>
            </a:pPr>
            <a:r>
              <a:rPr lang="sv-SE" dirty="0" smtClean="0"/>
              <a:t>Klicka på ”Redigera” för att redigera texten lokalt.</a:t>
            </a:r>
          </a:p>
          <a:p>
            <a:pPr marL="571500" lvl="1" indent="-228600">
              <a:buFont typeface="+mj-lt"/>
              <a:buAutoNum type="alphaUcPeriod"/>
            </a:pPr>
            <a:r>
              <a:rPr lang="sv-SE" dirty="0" smtClean="0"/>
              <a:t>Klicka på ”Återställ” för att återgå till den nationella texten</a:t>
            </a:r>
          </a:p>
          <a:p>
            <a:pPr marL="571500" lvl="1" indent="-228600">
              <a:buFont typeface="+mj-lt"/>
              <a:buAutoNum type="alphaUcPeriod"/>
            </a:pPr>
            <a:r>
              <a:rPr lang="sv-SE" dirty="0" smtClean="0"/>
              <a:t>Klicka på ”Visa nationell text” för att visa den nationella texten, men </a:t>
            </a:r>
            <a:r>
              <a:rPr lang="sv-SE" u="sng" dirty="0" smtClean="0"/>
              <a:t>inte</a:t>
            </a:r>
            <a:r>
              <a:rPr lang="sv-SE" dirty="0" smtClean="0"/>
              <a:t> byta till den</a:t>
            </a:r>
          </a:p>
          <a:p>
            <a:pPr marL="571500" lvl="1" indent="-228600">
              <a:buFont typeface="+mj-lt"/>
              <a:buAutoNum type="alphaUcPeriod"/>
            </a:pPr>
            <a:endParaRPr lang="sv-SE" dirty="0"/>
          </a:p>
          <a:p>
            <a:pPr marL="571500" lvl="1" indent="-228600">
              <a:buFont typeface="+mj-lt"/>
              <a:buAutoNum type="alphaUcPeriod"/>
            </a:pPr>
            <a:endParaRPr lang="sv-SE" dirty="0" smtClean="0"/>
          </a:p>
          <a:p>
            <a:pPr marL="571500" lvl="1" indent="-228600">
              <a:buFont typeface="+mj-lt"/>
              <a:buAutoNum type="alphaUcPeriod"/>
            </a:pPr>
            <a:endParaRPr lang="sv-SE" dirty="0"/>
          </a:p>
          <a:p>
            <a:pPr marL="571500" lvl="1" indent="-228600">
              <a:buFont typeface="+mj-lt"/>
              <a:buAutoNum type="alphaUcPeriod"/>
            </a:pPr>
            <a:endParaRPr lang="sv-SE" dirty="0" smtClean="0"/>
          </a:p>
          <a:p>
            <a:pPr marL="571500" lvl="1" indent="-228600">
              <a:buFont typeface="+mj-lt"/>
              <a:buAutoNum type="alphaUcPeriod"/>
            </a:pPr>
            <a:endParaRPr lang="sv-SE" dirty="0"/>
          </a:p>
          <a:p>
            <a:pPr marL="571500" lvl="1" indent="-228600">
              <a:buFont typeface="+mj-lt"/>
              <a:buAutoNum type="alphaUcPeriod"/>
            </a:pPr>
            <a:endParaRPr lang="sv-SE" dirty="0" smtClean="0"/>
          </a:p>
          <a:p>
            <a:pPr marL="571500" lvl="1" indent="-228600">
              <a:buFont typeface="+mj-lt"/>
              <a:buAutoNum type="alphaUcPeriod"/>
            </a:pPr>
            <a:endParaRPr lang="sv-SE" dirty="0"/>
          </a:p>
          <a:p>
            <a:endParaRPr lang="sv-SE" dirty="0" smtClean="0"/>
          </a:p>
          <a:p>
            <a:endParaRPr lang="sv-SE" dirty="0"/>
          </a:p>
          <a:p>
            <a:r>
              <a:rPr lang="sv-SE" b="1" dirty="0" smtClean="0"/>
              <a:t>Upprepa steg 1-7 för samtliga beviskombinationer som används på lärosätet.</a:t>
            </a:r>
            <a:endParaRPr lang="sv-SE" b="1" dirty="0"/>
          </a:p>
        </p:txBody>
      </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5406" y="6072409"/>
            <a:ext cx="6605288" cy="1546906"/>
          </a:xfrm>
          <a:prstGeom prst="rect">
            <a:avLst/>
          </a:prstGeom>
          <a:noFill/>
          <a:ln>
            <a:solidFill>
              <a:schemeClr val="bg1">
                <a:lumMod val="85000"/>
              </a:schemeClr>
            </a:solidFill>
          </a:ln>
          <a:effectLst>
            <a:outerShdw blurRad="50800" dist="38100" dir="2700000" algn="tl" rotWithShape="0">
              <a:prstClr val="black">
                <a:alpha val="30000"/>
              </a:prstClr>
            </a:outerShdw>
          </a:effectLst>
        </p:spPr>
      </p:pic>
      <p:sp>
        <p:nvSpPr>
          <p:cNvPr id="13" name="Text Placeholder 1"/>
          <p:cNvSpPr txBox="1">
            <a:spLocks/>
          </p:cNvSpPr>
          <p:nvPr/>
        </p:nvSpPr>
        <p:spPr>
          <a:xfrm>
            <a:off x="1994743" y="2052884"/>
            <a:ext cx="1329482" cy="337891"/>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dirty="0"/>
          </a:p>
        </p:txBody>
      </p:sp>
      <p:cxnSp>
        <p:nvCxnSpPr>
          <p:cNvPr id="12" name="Straight Arrow Connector 11"/>
          <p:cNvCxnSpPr/>
          <p:nvPr/>
        </p:nvCxnSpPr>
        <p:spPr>
          <a:xfrm flipH="1">
            <a:off x="4171950" y="1575915"/>
            <a:ext cx="19050" cy="7863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Text Placeholder 6"/>
          <p:cNvSpPr txBox="1">
            <a:spLocks/>
          </p:cNvSpPr>
          <p:nvPr/>
        </p:nvSpPr>
        <p:spPr>
          <a:xfrm>
            <a:off x="544055" y="6566133"/>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smtClean="0"/>
              <a:t>A</a:t>
            </a:r>
            <a:endParaRPr lang="sv-SE" dirty="0"/>
          </a:p>
        </p:txBody>
      </p:sp>
      <p:sp>
        <p:nvSpPr>
          <p:cNvPr id="20" name="Text Placeholder 6"/>
          <p:cNvSpPr txBox="1">
            <a:spLocks/>
          </p:cNvSpPr>
          <p:nvPr/>
        </p:nvSpPr>
        <p:spPr>
          <a:xfrm>
            <a:off x="1100348" y="6567934"/>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B</a:t>
            </a:r>
          </a:p>
        </p:txBody>
      </p:sp>
      <p:sp>
        <p:nvSpPr>
          <p:cNvPr id="21" name="Text Placeholder 3"/>
          <p:cNvSpPr txBox="1">
            <a:spLocks/>
          </p:cNvSpPr>
          <p:nvPr/>
        </p:nvSpPr>
        <p:spPr>
          <a:xfrm>
            <a:off x="6351567" y="6560676"/>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smtClean="0"/>
              <a:t>C</a:t>
            </a:r>
            <a:endParaRPr lang="sv-SE" dirty="0"/>
          </a:p>
        </p:txBody>
      </p:sp>
      <p:cxnSp>
        <p:nvCxnSpPr>
          <p:cNvPr id="14" name="Straight Arrow Connector 13"/>
          <p:cNvCxnSpPr/>
          <p:nvPr/>
        </p:nvCxnSpPr>
        <p:spPr>
          <a:xfrm flipH="1" flipV="1">
            <a:off x="2295525" y="3352799"/>
            <a:ext cx="76200" cy="11889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41946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22"/>
          <p:cNvSpPr>
            <a:spLocks noGrp="1"/>
          </p:cNvSpPr>
          <p:nvPr>
            <p:ph type="body" sz="quarter" idx="39"/>
          </p:nvPr>
        </p:nvSpPr>
        <p:spPr>
          <a:xfrm>
            <a:off x="304918" y="3289506"/>
            <a:ext cx="6041862" cy="4339650"/>
          </a:xfrm>
        </p:spPr>
        <p:txBody>
          <a:bodyPr/>
          <a:lstStyle/>
          <a:p>
            <a:r>
              <a:rPr lang="sv-SE" sz="1200" b="1" dirty="0" smtClean="0"/>
              <a:t>Hantering: Om bevis utfärdas när bevisbenämningar är kopplade till två bevismallar för </a:t>
            </a:r>
            <a:r>
              <a:rPr lang="sv-SE" sz="1200" b="1" i="1" dirty="0" err="1" smtClean="0"/>
              <a:t>Diploma</a:t>
            </a:r>
            <a:r>
              <a:rPr lang="sv-SE" sz="1200" b="1" i="1" dirty="0" smtClean="0"/>
              <a:t> Supplement</a:t>
            </a:r>
            <a:r>
              <a:rPr lang="sv-SE" sz="1200" b="1" dirty="0" smtClean="0"/>
              <a:t>. </a:t>
            </a:r>
            <a:endParaRPr lang="sv-SE" i="1" dirty="0" smtClean="0"/>
          </a:p>
          <a:p>
            <a:r>
              <a:rPr lang="sv-SE" b="1" dirty="0" smtClean="0"/>
              <a:t>Vid förhandsgranskning: </a:t>
            </a:r>
          </a:p>
          <a:p>
            <a:r>
              <a:rPr lang="sv-SE" dirty="0" smtClean="0"/>
              <a:t>När du i examensärendet väljer att förhandsgranska dokumenten kan du välja att förhandsgranska </a:t>
            </a:r>
            <a:r>
              <a:rPr lang="sv-SE" i="1" dirty="0" err="1" smtClean="0"/>
              <a:t>Diploma</a:t>
            </a:r>
            <a:r>
              <a:rPr lang="sv-SE" i="1" dirty="0" smtClean="0"/>
              <a:t> Supplement </a:t>
            </a:r>
            <a:r>
              <a:rPr lang="sv-SE" dirty="0" smtClean="0"/>
              <a:t>(d.v.s. nuvarande mall för </a:t>
            </a:r>
            <a:r>
              <a:rPr lang="sv-SE" i="1" dirty="0" err="1"/>
              <a:t>D</a:t>
            </a:r>
            <a:r>
              <a:rPr lang="sv-SE" i="1" dirty="0" err="1" smtClean="0"/>
              <a:t>iploma</a:t>
            </a:r>
            <a:r>
              <a:rPr lang="sv-SE" i="1" dirty="0" smtClean="0"/>
              <a:t> </a:t>
            </a:r>
            <a:r>
              <a:rPr lang="sv-SE" i="1" dirty="0"/>
              <a:t>S</a:t>
            </a:r>
            <a:r>
              <a:rPr lang="sv-SE" i="1" dirty="0" smtClean="0"/>
              <a:t>upplement</a:t>
            </a:r>
            <a:r>
              <a:rPr lang="sv-SE" dirty="0" smtClean="0"/>
              <a:t>) eller </a:t>
            </a:r>
            <a:r>
              <a:rPr lang="sv-SE" i="1" dirty="0" err="1"/>
              <a:t>Diploma</a:t>
            </a:r>
            <a:r>
              <a:rPr lang="sv-SE" i="1" dirty="0"/>
              <a:t> </a:t>
            </a:r>
            <a:r>
              <a:rPr lang="sv-SE" i="1" dirty="0" smtClean="0"/>
              <a:t>Supplement 2019 </a:t>
            </a:r>
            <a:r>
              <a:rPr lang="sv-SE" dirty="0" smtClean="0"/>
              <a:t>(d.v.s. den nya mallen med de uppdaterade texterna).</a:t>
            </a:r>
            <a:endParaRPr lang="sv-SE" dirty="0"/>
          </a:p>
          <a:p>
            <a:endParaRPr lang="sv-SE" dirty="0" smtClean="0"/>
          </a:p>
          <a:p>
            <a:endParaRPr lang="sv-SE" dirty="0"/>
          </a:p>
          <a:p>
            <a:endParaRPr lang="sv-SE" dirty="0" smtClean="0"/>
          </a:p>
          <a:p>
            <a:endParaRPr lang="sv-SE" dirty="0"/>
          </a:p>
          <a:p>
            <a:endParaRPr lang="sv-SE" dirty="0" smtClean="0"/>
          </a:p>
          <a:p>
            <a:endParaRPr lang="sv-SE" dirty="0"/>
          </a:p>
          <a:p>
            <a:endParaRPr lang="sv-SE" dirty="0" smtClean="0"/>
          </a:p>
          <a:p>
            <a:endParaRPr lang="sv-SE" dirty="0"/>
          </a:p>
          <a:p>
            <a:r>
              <a:rPr lang="sv-SE" b="1" dirty="0" smtClean="0"/>
              <a:t/>
            </a:r>
            <a:br>
              <a:rPr lang="sv-SE" b="1" dirty="0" smtClean="0"/>
            </a:br>
            <a:r>
              <a:rPr lang="sv-SE" b="1" dirty="0" smtClean="0"/>
              <a:t>När examensbevis utfärdas</a:t>
            </a:r>
          </a:p>
          <a:p>
            <a:r>
              <a:rPr lang="sv-SE" dirty="0" smtClean="0"/>
              <a:t>När examensbeviset utfärdas kommer två dokument med </a:t>
            </a:r>
            <a:r>
              <a:rPr lang="sv-SE" i="1" dirty="0" err="1"/>
              <a:t>Diploma</a:t>
            </a:r>
            <a:r>
              <a:rPr lang="sv-SE" i="1" dirty="0"/>
              <a:t> S</a:t>
            </a:r>
            <a:r>
              <a:rPr lang="sv-SE" i="1" dirty="0" smtClean="0"/>
              <a:t>upplement </a:t>
            </a:r>
            <a:r>
              <a:rPr lang="sv-SE" dirty="0" smtClean="0"/>
              <a:t>öppnas: den nuvarande mallen och den nya mallen med de uppdaterade texterna. </a:t>
            </a:r>
          </a:p>
          <a:p>
            <a:r>
              <a:rPr lang="sv-SE" dirty="0" smtClean="0"/>
              <a:t>Stäng fliken med de uppdaterade texterna. </a:t>
            </a:r>
            <a:endParaRPr lang="sv-SE" dirty="0"/>
          </a:p>
        </p:txBody>
      </p:sp>
      <p:sp>
        <p:nvSpPr>
          <p:cNvPr id="6" name="Title 5"/>
          <p:cNvSpPr>
            <a:spLocks noGrp="1"/>
          </p:cNvSpPr>
          <p:nvPr>
            <p:ph type="ctrTitle"/>
          </p:nvPr>
        </p:nvSpPr>
        <p:spPr/>
        <p:txBody>
          <a:bodyPr/>
          <a:lstStyle/>
          <a:p>
            <a:r>
              <a:rPr lang="sv-SE" dirty="0"/>
              <a:t>Hantering: När bevis utfärdas under övergångsperioden</a:t>
            </a:r>
          </a:p>
        </p:txBody>
      </p:sp>
      <p:sp>
        <p:nvSpPr>
          <p:cNvPr id="8" name="TextBox 7"/>
          <p:cNvSpPr txBox="1"/>
          <p:nvPr/>
        </p:nvSpPr>
        <p:spPr>
          <a:xfrm>
            <a:off x="5147953" y="9645303"/>
            <a:ext cx="1710047" cy="246221"/>
          </a:xfrm>
          <a:prstGeom prst="rect">
            <a:avLst/>
          </a:prstGeom>
          <a:noFill/>
        </p:spPr>
        <p:txBody>
          <a:bodyPr wrap="square" rtlCol="0">
            <a:spAutoFit/>
          </a:bodyPr>
          <a:lstStyle/>
          <a:p>
            <a:pPr algn="r"/>
            <a:r>
              <a:rPr lang="sv-SE" sz="1000" b="1" dirty="0" smtClean="0">
                <a:solidFill>
                  <a:schemeClr val="bg1"/>
                </a:solidFill>
              </a:rPr>
              <a:t>4</a:t>
            </a:r>
            <a:endParaRPr lang="sv-SE" sz="1000" b="1" dirty="0">
              <a:solidFill>
                <a:schemeClr val="bg1"/>
              </a:solidFill>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13141" b="48979"/>
          <a:stretch/>
        </p:blipFill>
        <p:spPr>
          <a:xfrm>
            <a:off x="187036" y="7615773"/>
            <a:ext cx="6483925" cy="1378160"/>
          </a:xfrm>
          <a:prstGeom prst="rect">
            <a:avLst/>
          </a:prstGeom>
        </p:spPr>
      </p:pic>
      <p:sp>
        <p:nvSpPr>
          <p:cNvPr id="12" name="Text Placeholder 1"/>
          <p:cNvSpPr txBox="1">
            <a:spLocks/>
          </p:cNvSpPr>
          <p:nvPr/>
        </p:nvSpPr>
        <p:spPr>
          <a:xfrm>
            <a:off x="4800598" y="7583616"/>
            <a:ext cx="1546180" cy="349228"/>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a:p>
        </p:txBody>
      </p:sp>
      <p:pic>
        <p:nvPicPr>
          <p:cNvPr id="13" name="Picture 12"/>
          <p:cNvPicPr>
            <a:picLocks noChangeAspect="1"/>
          </p:cNvPicPr>
          <p:nvPr/>
        </p:nvPicPr>
        <p:blipFill rotWithShape="1">
          <a:blip r:embed="rId4">
            <a:extLst>
              <a:ext uri="{28A0092B-C50C-407E-A947-70E740481C1C}">
                <a14:useLocalDpi xmlns:a14="http://schemas.microsoft.com/office/drawing/2010/main" val="0"/>
              </a:ext>
            </a:extLst>
          </a:blip>
          <a:srcRect t="-1" r="15151" b="24267"/>
          <a:stretch/>
        </p:blipFill>
        <p:spPr>
          <a:xfrm>
            <a:off x="187036" y="4647824"/>
            <a:ext cx="6483927" cy="1763593"/>
          </a:xfrm>
          <a:prstGeom prst="rect">
            <a:avLst/>
          </a:prstGeom>
        </p:spPr>
      </p:pic>
      <p:sp>
        <p:nvSpPr>
          <p:cNvPr id="14" name="Text Placeholder 1"/>
          <p:cNvSpPr>
            <a:spLocks noGrp="1"/>
          </p:cNvSpPr>
          <p:nvPr>
            <p:ph type="body" sz="quarter" idx="27"/>
          </p:nvPr>
        </p:nvSpPr>
        <p:spPr>
          <a:xfrm>
            <a:off x="4736305" y="5050214"/>
            <a:ext cx="1367612" cy="847811"/>
          </a:xfrm>
        </p:spPr>
        <p:txBody>
          <a:bodyPr/>
          <a:lstStyle/>
          <a:p>
            <a:endParaRPr lang="sv-SE" dirty="0"/>
          </a:p>
        </p:txBody>
      </p:sp>
      <p:sp>
        <p:nvSpPr>
          <p:cNvPr id="9" name="Text Placeholder 22"/>
          <p:cNvSpPr>
            <a:spLocks noGrp="1"/>
          </p:cNvSpPr>
          <p:nvPr>
            <p:ph type="body" sz="quarter" idx="39"/>
          </p:nvPr>
        </p:nvSpPr>
        <p:spPr>
          <a:xfrm>
            <a:off x="408067" y="942345"/>
            <a:ext cx="6041862" cy="1862048"/>
          </a:xfrm>
        </p:spPr>
        <p:txBody>
          <a:bodyPr/>
          <a:lstStyle/>
          <a:p>
            <a:r>
              <a:rPr lang="sv-SE" sz="1200" b="1" dirty="0" smtClean="0"/>
              <a:t>Under övergångsperioden</a:t>
            </a:r>
          </a:p>
          <a:p>
            <a:r>
              <a:rPr lang="sv-SE" u="sng" dirty="0" smtClean="0"/>
              <a:t>Efter</a:t>
            </a:r>
            <a:r>
              <a:rPr lang="sv-SE" dirty="0" smtClean="0"/>
              <a:t> den nya bevismallen för </a:t>
            </a:r>
            <a:r>
              <a:rPr lang="sv-SE" i="1" dirty="0" err="1" smtClean="0"/>
              <a:t>Diploma</a:t>
            </a:r>
            <a:r>
              <a:rPr lang="sv-SE" i="1" dirty="0" smtClean="0"/>
              <a:t> </a:t>
            </a:r>
            <a:r>
              <a:rPr lang="sv-SE" i="1" dirty="0" smtClean="0"/>
              <a:t>Supplement </a:t>
            </a:r>
            <a:r>
              <a:rPr lang="sv-SE" dirty="0" smtClean="0"/>
              <a:t>har kopplats till bevisbenämningar (och eventuella lokala texter lagts in) men </a:t>
            </a:r>
            <a:r>
              <a:rPr lang="sv-SE" u="sng" dirty="0"/>
              <a:t>före</a:t>
            </a:r>
            <a:r>
              <a:rPr lang="sv-SE" dirty="0"/>
              <a:t> </a:t>
            </a:r>
            <a:r>
              <a:rPr lang="sv-SE" dirty="0" smtClean="0"/>
              <a:t>de </a:t>
            </a:r>
            <a:r>
              <a:rPr lang="sv-SE" dirty="0"/>
              <a:t>nya allmänna råden för </a:t>
            </a:r>
            <a:r>
              <a:rPr lang="sv-SE" i="1" dirty="0" err="1"/>
              <a:t>Diploma</a:t>
            </a:r>
            <a:r>
              <a:rPr lang="sv-SE" i="1" dirty="0"/>
              <a:t> Supplement</a:t>
            </a:r>
            <a:r>
              <a:rPr lang="sv-SE" dirty="0"/>
              <a:t> börjar gälla 1 </a:t>
            </a:r>
            <a:r>
              <a:rPr lang="sv-SE" dirty="0" smtClean="0"/>
              <a:t>april, kan lärosätet välja om man vill: </a:t>
            </a:r>
          </a:p>
          <a:p>
            <a:pPr marL="228600" indent="-228600">
              <a:buFont typeface="+mj-lt"/>
              <a:buAutoNum type="arabicPeriod"/>
            </a:pPr>
            <a:r>
              <a:rPr lang="sv-SE" dirty="0" smtClean="0"/>
              <a:t>Ta bort kopplingen till bevismallen för </a:t>
            </a:r>
            <a:r>
              <a:rPr lang="sv-SE" i="1" dirty="0" err="1" smtClean="0"/>
              <a:t>Diploma</a:t>
            </a:r>
            <a:r>
              <a:rPr lang="sv-SE" i="1" dirty="0" smtClean="0"/>
              <a:t> </a:t>
            </a:r>
            <a:r>
              <a:rPr lang="sv-SE" i="1" dirty="0"/>
              <a:t>Supplement </a:t>
            </a:r>
            <a:r>
              <a:rPr lang="sv-SE" i="1" dirty="0" smtClean="0"/>
              <a:t>2019</a:t>
            </a:r>
            <a:r>
              <a:rPr lang="sv-SE" dirty="0"/>
              <a:t> </a:t>
            </a:r>
            <a:r>
              <a:rPr lang="sv-SE" dirty="0" smtClean="0"/>
              <a:t>under övergångsperioden, och lägga till kopplingen igen den 1 april. Eventuella lokala texter som lagts in kommer finnas kvar när bevismallen kopplas till bevisbenämningen igen.</a:t>
            </a:r>
          </a:p>
          <a:p>
            <a:pPr marL="228600" indent="-228600">
              <a:buFont typeface="+mj-lt"/>
              <a:buAutoNum type="arabicPeriod"/>
            </a:pPr>
            <a:r>
              <a:rPr lang="sv-SE" dirty="0" smtClean="0"/>
              <a:t>Låta bevisbenämningar vara kopplade till båda bevisbenämningarna under </a:t>
            </a:r>
            <a:r>
              <a:rPr lang="sv-SE" dirty="0" smtClean="0"/>
              <a:t>övergångsperioden. </a:t>
            </a:r>
            <a:r>
              <a:rPr lang="sv-SE" dirty="0" smtClean="0"/>
              <a:t>Se hantering vid bevisutfärdande nedan.</a:t>
            </a:r>
            <a:endParaRPr lang="sv-SE" dirty="0"/>
          </a:p>
        </p:txBody>
      </p:sp>
    </p:spTree>
    <p:extLst>
      <p:ext uri="{BB962C8B-B14F-4D97-AF65-F5344CB8AC3E}">
        <p14:creationId xmlns:p14="http://schemas.microsoft.com/office/powerpoint/2010/main" val="1851072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22"/>
          <p:cNvSpPr>
            <a:spLocks noGrp="1"/>
          </p:cNvSpPr>
          <p:nvPr>
            <p:ph type="body" sz="quarter" idx="39"/>
          </p:nvPr>
        </p:nvSpPr>
        <p:spPr>
          <a:xfrm>
            <a:off x="304918" y="765089"/>
            <a:ext cx="5798999" cy="2339102"/>
          </a:xfrm>
        </p:spPr>
        <p:txBody>
          <a:bodyPr/>
          <a:lstStyle/>
          <a:p>
            <a:r>
              <a:rPr lang="sv-SE" dirty="0" smtClean="0"/>
              <a:t>De nya allmänna råden för </a:t>
            </a:r>
            <a:r>
              <a:rPr lang="sv-SE" i="1" dirty="0" err="1" smtClean="0"/>
              <a:t>Diploma</a:t>
            </a:r>
            <a:r>
              <a:rPr lang="sv-SE" i="1" dirty="0" smtClean="0"/>
              <a:t> Supplement</a:t>
            </a:r>
            <a:r>
              <a:rPr lang="sv-SE" dirty="0" smtClean="0"/>
              <a:t> börjar gälla 1 april. Då kan alltså den nuvarande bevismallen för </a:t>
            </a:r>
            <a:r>
              <a:rPr lang="sv-SE" i="1" dirty="0" err="1"/>
              <a:t>Diploma</a:t>
            </a:r>
            <a:r>
              <a:rPr lang="sv-SE" i="1" dirty="0"/>
              <a:t> </a:t>
            </a:r>
            <a:r>
              <a:rPr lang="sv-SE" i="1" dirty="0" smtClean="0"/>
              <a:t>Supplement</a:t>
            </a:r>
            <a:r>
              <a:rPr lang="sv-SE" dirty="0" smtClean="0"/>
              <a:t> tas bort från lärosätets bevisbenämningar om man så önskar. </a:t>
            </a:r>
            <a:endParaRPr lang="sv-SE" i="1" dirty="0" smtClean="0"/>
          </a:p>
          <a:p>
            <a:pPr marL="228600" indent="-228600">
              <a:buFont typeface="+mj-lt"/>
              <a:buAutoNum type="arabicPeriod"/>
            </a:pPr>
            <a:r>
              <a:rPr lang="sv-SE" dirty="0" smtClean="0"/>
              <a:t>Gå </a:t>
            </a:r>
            <a:r>
              <a:rPr lang="sv-SE" dirty="0"/>
              <a:t>in under: </a:t>
            </a:r>
            <a:r>
              <a:rPr lang="sv-SE" i="1" dirty="0"/>
              <a:t>Systemadministration → Bevisinformation → Bevisbenämning och beviskombination. </a:t>
            </a:r>
          </a:p>
          <a:p>
            <a:pPr marL="228600" indent="-228600">
              <a:buFont typeface="+mj-lt"/>
              <a:buAutoNum type="arabicPeriod"/>
            </a:pPr>
            <a:r>
              <a:rPr lang="sv-SE" dirty="0"/>
              <a:t>Välj </a:t>
            </a:r>
            <a:r>
              <a:rPr lang="sv-SE" dirty="0" smtClean="0"/>
              <a:t>en bevisbenämning. </a:t>
            </a:r>
            <a:r>
              <a:rPr lang="sv-SE" dirty="0"/>
              <a:t>Under rubriken ”Bevisbenämning”: välj att redigera bevisbenämningen. </a:t>
            </a:r>
          </a:p>
          <a:p>
            <a:pPr marL="228600" indent="-228600">
              <a:buFont typeface="+mj-lt"/>
              <a:buAutoNum type="arabicPeriod"/>
            </a:pPr>
            <a:r>
              <a:rPr lang="sv-SE" dirty="0" smtClean="0"/>
              <a:t>I rutan för bevismallar: Klicka på krysset för bevismallen </a:t>
            </a:r>
            <a:r>
              <a:rPr lang="sv-SE" dirty="0"/>
              <a:t>”</a:t>
            </a:r>
            <a:r>
              <a:rPr lang="sv-SE" i="1" dirty="0" err="1"/>
              <a:t>Diploma</a:t>
            </a:r>
            <a:r>
              <a:rPr lang="sv-SE" i="1" dirty="0"/>
              <a:t> S</a:t>
            </a:r>
            <a:r>
              <a:rPr lang="sv-SE" i="1" dirty="0" smtClean="0"/>
              <a:t>upplement</a:t>
            </a:r>
            <a:r>
              <a:rPr lang="sv-SE" dirty="0" smtClean="0"/>
              <a:t>” för att ta bort den.</a:t>
            </a:r>
          </a:p>
          <a:p>
            <a:pPr marL="228600" indent="-228600">
              <a:buFont typeface="+mj-lt"/>
              <a:buAutoNum type="arabicPeriod"/>
            </a:pPr>
            <a:endParaRPr lang="sv-SE" dirty="0"/>
          </a:p>
          <a:p>
            <a:r>
              <a:rPr lang="sv-SE" dirty="0" smtClean="0"/>
              <a:t>Upprepa på samtliga bevisbenämningar som används på lärosätet. </a:t>
            </a:r>
          </a:p>
        </p:txBody>
      </p:sp>
      <p:sp>
        <p:nvSpPr>
          <p:cNvPr id="6" name="Title 5"/>
          <p:cNvSpPr>
            <a:spLocks noGrp="1"/>
          </p:cNvSpPr>
          <p:nvPr>
            <p:ph type="ctrTitle"/>
          </p:nvPr>
        </p:nvSpPr>
        <p:spPr/>
        <p:txBody>
          <a:bodyPr/>
          <a:lstStyle/>
          <a:p>
            <a:r>
              <a:rPr lang="sv-SE" dirty="0"/>
              <a:t>Hantering: </a:t>
            </a:r>
            <a:r>
              <a:rPr lang="sv-SE" dirty="0" smtClean="0"/>
              <a:t>1 </a:t>
            </a:r>
            <a:r>
              <a:rPr lang="sv-SE" dirty="0"/>
              <a:t>april</a:t>
            </a:r>
          </a:p>
        </p:txBody>
      </p:sp>
      <p:sp>
        <p:nvSpPr>
          <p:cNvPr id="8" name="TextBox 7"/>
          <p:cNvSpPr txBox="1"/>
          <p:nvPr/>
        </p:nvSpPr>
        <p:spPr>
          <a:xfrm>
            <a:off x="5147953" y="9645303"/>
            <a:ext cx="1710047" cy="246221"/>
          </a:xfrm>
          <a:prstGeom prst="rect">
            <a:avLst/>
          </a:prstGeom>
          <a:noFill/>
        </p:spPr>
        <p:txBody>
          <a:bodyPr wrap="square" rtlCol="0">
            <a:spAutoFit/>
          </a:bodyPr>
          <a:lstStyle/>
          <a:p>
            <a:pPr algn="r"/>
            <a:r>
              <a:rPr lang="sv-SE" sz="1000" b="1" dirty="0" smtClean="0">
                <a:solidFill>
                  <a:schemeClr val="bg1"/>
                </a:solidFill>
              </a:rPr>
              <a:t>5</a:t>
            </a:r>
            <a:endParaRPr lang="sv-SE" sz="1000" b="1" dirty="0">
              <a:solidFill>
                <a:schemeClr val="bg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919" y="3279965"/>
            <a:ext cx="5652660" cy="5977930"/>
          </a:xfrm>
          <a:prstGeom prst="rect">
            <a:avLst/>
          </a:prstGeom>
          <a:noFill/>
          <a:ln>
            <a:solidFill>
              <a:schemeClr val="bg1">
                <a:lumMod val="85000"/>
              </a:schemeClr>
            </a:solidFill>
          </a:ln>
          <a:effectLst>
            <a:outerShdw blurRad="50800" dist="38100" dir="2700000" algn="tl" rotWithShape="0">
              <a:prstClr val="black">
                <a:alpha val="30000"/>
              </a:prstClr>
            </a:outerShdw>
          </a:effectLst>
        </p:spPr>
      </p:pic>
      <p:sp>
        <p:nvSpPr>
          <p:cNvPr id="18" name="Text Placeholder 10"/>
          <p:cNvSpPr txBox="1">
            <a:spLocks/>
          </p:cNvSpPr>
          <p:nvPr/>
        </p:nvSpPr>
        <p:spPr>
          <a:xfrm>
            <a:off x="1733550" y="7677151"/>
            <a:ext cx="3124200" cy="571662"/>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a:p>
        </p:txBody>
      </p:sp>
    </p:spTree>
    <p:extLst>
      <p:ext uri="{BB962C8B-B14F-4D97-AF65-F5344CB8AC3E}">
        <p14:creationId xmlns:p14="http://schemas.microsoft.com/office/powerpoint/2010/main" val="3046535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4201</TotalTime>
  <Words>757</Words>
  <Application>Microsoft Office PowerPoint</Application>
  <PresentationFormat>A4 Paper (210x297 mm)</PresentationFormat>
  <Paragraphs>85</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Hantering: Koppla den nya mallen och hantera lokala texter</vt:lpstr>
      <vt:lpstr>Hantering: Koppla den nya mallen och hantera lokala texter (forts.)</vt:lpstr>
      <vt:lpstr>Hantering: När bevis utfärdas under övergångsperioden</vt:lpstr>
      <vt:lpstr>Hantering: 1 april</vt:lpstr>
    </vt:vector>
  </TitlesOfParts>
  <Company>Malmö högskola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Guide_Hantering av förändringar på utbildningstillfällen som utannonseras</dc:title>
  <dc:creator>Klara Nordström</dc:creator>
  <cp:lastModifiedBy>Klara Nordström</cp:lastModifiedBy>
  <cp:revision>153</cp:revision>
  <dcterms:created xsi:type="dcterms:W3CDTF">2018-06-20T10:52:41Z</dcterms:created>
  <dcterms:modified xsi:type="dcterms:W3CDTF">2019-03-12T12:59:33Z</dcterms:modified>
</cp:coreProperties>
</file>