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7" r:id="rId2"/>
    <p:sldId id="430" r:id="rId3"/>
    <p:sldId id="431" r:id="rId4"/>
    <p:sldId id="432" r:id="rId5"/>
    <p:sldId id="434" r:id="rId6"/>
    <p:sldId id="435" r:id="rId7"/>
    <p:sldId id="460" r:id="rId8"/>
    <p:sldId id="436" r:id="rId9"/>
    <p:sldId id="469" r:id="rId10"/>
    <p:sldId id="470" r:id="rId11"/>
    <p:sldId id="471" r:id="rId12"/>
    <p:sldId id="472" r:id="rId13"/>
    <p:sldId id="473" r:id="rId14"/>
    <p:sldId id="474" r:id="rId15"/>
    <p:sldId id="476" r:id="rId16"/>
    <p:sldId id="437" r:id="rId17"/>
    <p:sldId id="480" r:id="rId18"/>
    <p:sldId id="439" r:id="rId19"/>
    <p:sldId id="440" r:id="rId20"/>
    <p:sldId id="441" r:id="rId21"/>
    <p:sldId id="442" r:id="rId22"/>
    <p:sldId id="481" r:id="rId23"/>
    <p:sldId id="443" r:id="rId24"/>
    <p:sldId id="444" r:id="rId25"/>
    <p:sldId id="445" r:id="rId26"/>
    <p:sldId id="446" r:id="rId27"/>
    <p:sldId id="447" r:id="rId28"/>
    <p:sldId id="448" r:id="rId29"/>
    <p:sldId id="449" r:id="rId30"/>
    <p:sldId id="450" r:id="rId31"/>
    <p:sldId id="451" r:id="rId32"/>
    <p:sldId id="452" r:id="rId33"/>
    <p:sldId id="453" r:id="rId34"/>
    <p:sldId id="454" r:id="rId35"/>
    <p:sldId id="455" r:id="rId36"/>
    <p:sldId id="456" r:id="rId37"/>
    <p:sldId id="457" r:id="rId38"/>
    <p:sldId id="458" r:id="rId39"/>
    <p:sldId id="459" r:id="rId40"/>
  </p:sldIdLst>
  <p:sldSz cx="9144000" cy="6858000" type="screen4x3"/>
  <p:notesSz cx="6797675" cy="9928225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9" autoAdjust="0"/>
    <p:restoredTop sz="94624" autoAdjust="0"/>
  </p:normalViewPr>
  <p:slideViewPr>
    <p:cSldViewPr snapToGrid="0" snapToObjects="1">
      <p:cViewPr varScale="1">
        <p:scale>
          <a:sx n="86" d="100"/>
          <a:sy n="86" d="100"/>
        </p:scale>
        <p:origin x="115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449AB-0B74-2649-9837-45F2FA18A09E}" type="datetimeFigureOut">
              <a:rPr lang="sv-SE" smtClean="0"/>
              <a:t>2018-09-04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8AD9D-5E96-434C-9A64-4DFD35687BC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0902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DA081-9E17-8E4E-BFEC-AB74BD362301}" type="datetimeFigureOut">
              <a:rPr lang="sv-SE" smtClean="0"/>
              <a:t>2018-09-04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0286B-FADE-FD49-A3A6-99A8E59D2B5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03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3468" y="4580832"/>
            <a:ext cx="6408320" cy="933450"/>
          </a:xfrm>
        </p:spPr>
        <p:txBody>
          <a:bodyPr>
            <a:normAutofit/>
          </a:bodyPr>
          <a:lstStyle>
            <a:lvl1pPr>
              <a:defRPr sz="3600" cap="small" baseline="0"/>
            </a:lvl1pPr>
          </a:lstStyle>
          <a:p>
            <a:r>
              <a:rPr lang="sv-SE" dirty="0"/>
              <a:t>presentationens namn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3468" y="5518763"/>
            <a:ext cx="6408320" cy="1062650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2000" b="1" i="1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Ditt namn samt datum och plats</a:t>
            </a:r>
          </a:p>
        </p:txBody>
      </p:sp>
      <p:sp>
        <p:nvSpPr>
          <p:cNvPr id="14" name="Freeform 6"/>
          <p:cNvSpPr/>
          <p:nvPr userDrawn="1"/>
        </p:nvSpPr>
        <p:spPr>
          <a:xfrm>
            <a:off x="-2382" y="0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7"/>
          <p:cNvSpPr/>
          <p:nvPr userDrawn="1"/>
        </p:nvSpPr>
        <p:spPr>
          <a:xfrm>
            <a:off x="-2380" y="659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6"/>
          <p:cNvSpPr/>
          <p:nvPr userDrawn="1"/>
        </p:nvSpPr>
        <p:spPr>
          <a:xfrm rot="10800000">
            <a:off x="1" y="1807368"/>
            <a:ext cx="3574257" cy="1794614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7"/>
          <p:cNvSpPr/>
          <p:nvPr userDrawn="1"/>
        </p:nvSpPr>
        <p:spPr>
          <a:xfrm rot="10800000">
            <a:off x="4" y="1807367"/>
            <a:ext cx="9146380" cy="179461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Bildobjekt 17" descr="Logo_Ladok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053" y="246950"/>
            <a:ext cx="2334312" cy="657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5220" y="1842293"/>
            <a:ext cx="3148689" cy="3886956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t>2018-09-04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t>‹#›</a:t>
            </a:fld>
            <a:endParaRPr lang="sv-SE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44865" y="1842293"/>
            <a:ext cx="3147720" cy="3886956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245221" y="464755"/>
            <a:ext cx="6647364" cy="10804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51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365760"/>
            <a:ext cx="7520940" cy="548640"/>
          </a:xfrm>
        </p:spPr>
        <p:txBody>
          <a:bodyPr/>
          <a:lstStyle>
            <a:lvl1pPr>
              <a:defRPr sz="2800" cap="none"/>
            </a:lvl1pPr>
          </a:lstStyle>
          <a:p>
            <a:r>
              <a:rPr lang="en-US" dirty="0"/>
              <a:t>RUBRIK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4201622"/>
          </a:xfrm>
        </p:spPr>
        <p:txBody>
          <a:bodyPr>
            <a:normAutofit/>
          </a:bodyPr>
          <a:lstStyle>
            <a:lvl1pPr>
              <a:defRPr sz="2400">
                <a:latin typeface="Franklin Gothic Book"/>
                <a:cs typeface="Franklin Gothic Book"/>
              </a:defRPr>
            </a:lvl1pPr>
            <a:lvl2pPr>
              <a:defRPr sz="2000">
                <a:latin typeface="Franklin Gothic Book"/>
                <a:cs typeface="Franklin Gothic Book"/>
              </a:defRPr>
            </a:lvl2pPr>
            <a:lvl3pPr>
              <a:defRPr sz="2000">
                <a:latin typeface="Franklin Gothic Book"/>
                <a:cs typeface="Franklin Gothic Book"/>
              </a:defRPr>
            </a:lvl3pPr>
            <a:lvl4pPr>
              <a:defRPr sz="2000">
                <a:latin typeface="Franklin Gothic Book"/>
                <a:cs typeface="Franklin Gothic Book"/>
              </a:defRPr>
            </a:lvl4pPr>
            <a:lvl5pPr>
              <a:defRPr sz="2000"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30276" y="390192"/>
            <a:ext cx="502920" cy="502920"/>
          </a:xfrm>
          <a:prstGeom prst="ellipse">
            <a:avLst/>
          </a:prstGeom>
          <a:solidFill>
            <a:schemeClr val="tx2"/>
          </a:solidFill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9" name="Grupp 18"/>
          <p:cNvGrpSpPr/>
          <p:nvPr userDrawn="1"/>
        </p:nvGrpSpPr>
        <p:grpSpPr>
          <a:xfrm>
            <a:off x="0" y="5494741"/>
            <a:ext cx="9144000" cy="1363259"/>
            <a:chOff x="0" y="5494741"/>
            <a:chExt cx="9144000" cy="1363259"/>
          </a:xfrm>
        </p:grpSpPr>
        <p:pic>
          <p:nvPicPr>
            <p:cNvPr id="18" name="Bildobjekt 17" descr="sidfot_ppt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94741"/>
              <a:ext cx="9144000" cy="1363259"/>
            </a:xfrm>
            <a:prstGeom prst="rect">
              <a:avLst/>
            </a:prstGeom>
          </p:spPr>
        </p:pic>
        <p:pic>
          <p:nvPicPr>
            <p:cNvPr id="16" name="Bildobjekt 15" descr="Logo_Ladok_CMYK.eps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623" y="5873653"/>
              <a:ext cx="2334312" cy="657112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nittsrubri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55742" y="2443162"/>
            <a:ext cx="5638800" cy="1362075"/>
          </a:xfrm>
        </p:spPr>
        <p:txBody>
          <a:bodyPr anchor="t" anchorCtr="0">
            <a:normAutofit/>
          </a:bodyPr>
          <a:lstStyle>
            <a:lvl1pPr algn="ctr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AVSNITTETS RUBRIK</a:t>
            </a:r>
          </a:p>
        </p:txBody>
      </p:sp>
      <p:sp>
        <p:nvSpPr>
          <p:cNvPr id="10" name="textruta 9"/>
          <p:cNvSpPr txBox="1"/>
          <p:nvPr userDrawn="1"/>
        </p:nvSpPr>
        <p:spPr>
          <a:xfrm>
            <a:off x="7655036" y="62456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6627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78659" y="365760"/>
            <a:ext cx="502920" cy="502920"/>
          </a:xfrm>
          <a:prstGeom prst="ellipse">
            <a:avLst/>
          </a:prstGeom>
          <a:solidFill>
            <a:schemeClr val="tx2"/>
          </a:solidFill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139297"/>
            <a:ext cx="3657600" cy="361413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724320" y="1139296"/>
            <a:ext cx="3657600" cy="361413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365760"/>
            <a:ext cx="7520940" cy="54864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RUBRIK</a:t>
            </a:r>
          </a:p>
        </p:txBody>
      </p:sp>
      <p:pic>
        <p:nvPicPr>
          <p:cNvPr id="20" name="Bildobjekt 19" descr="sidfot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4741"/>
            <a:ext cx="9144000" cy="1363259"/>
          </a:xfrm>
          <a:prstGeom prst="rect">
            <a:avLst/>
          </a:prstGeom>
        </p:spPr>
      </p:pic>
      <p:pic>
        <p:nvPicPr>
          <p:cNvPr id="21" name="Bildobjekt 20" descr="Logo_Ladok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23" y="5873653"/>
            <a:ext cx="2334312" cy="65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1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45144" y="365760"/>
            <a:ext cx="502920" cy="502920"/>
          </a:xfrm>
          <a:prstGeom prst="ellipse">
            <a:avLst/>
          </a:prstGeom>
          <a:solidFill>
            <a:schemeClr val="tx2"/>
          </a:solidFill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809888" y="1068224"/>
            <a:ext cx="3657600" cy="322729"/>
          </a:xfrm>
          <a:prstGeom prst="rect">
            <a:avLst/>
          </a:prstGeom>
          <a:solidFill>
            <a:schemeClr val="tx2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2225" y="1068224"/>
            <a:ext cx="3657600" cy="322729"/>
          </a:xfrm>
          <a:prstGeom prst="rect">
            <a:avLst/>
          </a:prstGeom>
          <a:solidFill>
            <a:schemeClr val="accent6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822960" y="1390953"/>
            <a:ext cx="3657600" cy="3362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724320" y="1390952"/>
            <a:ext cx="3657600" cy="33624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365760"/>
            <a:ext cx="7520940" cy="54864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RUBRIK</a:t>
            </a:r>
          </a:p>
        </p:txBody>
      </p:sp>
      <p:pic>
        <p:nvPicPr>
          <p:cNvPr id="18" name="Bildobjekt 17" descr="sidfot_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4741"/>
            <a:ext cx="9144000" cy="1363259"/>
          </a:xfrm>
          <a:prstGeom prst="rect">
            <a:avLst/>
          </a:prstGeom>
        </p:spPr>
      </p:pic>
      <p:pic>
        <p:nvPicPr>
          <p:cNvPr id="19" name="Bildobjekt 18" descr="Logo_Ladok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23" y="5873653"/>
            <a:ext cx="2334312" cy="65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6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45144" y="365760"/>
            <a:ext cx="502920" cy="502920"/>
          </a:xfrm>
          <a:prstGeom prst="ellipse">
            <a:avLst/>
          </a:prstGeom>
          <a:solidFill>
            <a:schemeClr val="tx2"/>
          </a:solidFill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22960" y="365760"/>
            <a:ext cx="7520940" cy="54864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RUBRIK</a:t>
            </a:r>
          </a:p>
        </p:txBody>
      </p:sp>
      <p:pic>
        <p:nvPicPr>
          <p:cNvPr id="7" name="Bildobjekt 6" descr="Logo_Ladok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23" y="5992186"/>
            <a:ext cx="2334312" cy="657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Logo_Ladok_CMYK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623" y="5992186"/>
            <a:ext cx="2334312" cy="6571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 alterna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PPT_orange_pattern_80_A4_100dpi.jpg"/>
          <p:cNvPicPr>
            <a:picLocks noChangeAspect="1"/>
          </p:cNvPicPr>
          <p:nvPr userDrawn="1"/>
        </p:nvPicPr>
        <p:blipFill>
          <a:blip r:embed="rId2" cstate="print"/>
          <a:srcRect t="51113" b="31076"/>
          <a:stretch>
            <a:fillRect/>
          </a:stretch>
        </p:blipFill>
        <p:spPr>
          <a:xfrm>
            <a:off x="0" y="404664"/>
            <a:ext cx="9144000" cy="115212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>
            <a:lvl1pPr algn="l">
              <a:defRPr sz="2800" i="1" baseline="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>
            <a:lvl1pPr>
              <a:buFont typeface="Arial" pitchFamily="34" charset="0"/>
              <a:buChar char="–"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9" name="Bildobjekt 8" descr="logo_ladok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52320" y="6246000"/>
            <a:ext cx="142973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7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30696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779486"/>
            <a:ext cx="7556313" cy="43466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dirty="0"/>
          </a:p>
        </p:txBody>
      </p:sp>
      <p:sp>
        <p:nvSpPr>
          <p:cNvPr id="8" name="textruta 7"/>
          <p:cNvSpPr txBox="1"/>
          <p:nvPr/>
        </p:nvSpPr>
        <p:spPr>
          <a:xfrm>
            <a:off x="-488471" y="249128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4"/>
          </p:nvPr>
        </p:nvSpPr>
        <p:spPr>
          <a:xfrm>
            <a:off x="49847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1">
                <a:solidFill>
                  <a:srgbClr val="000000"/>
                </a:solidFill>
                <a:latin typeface="Times New Roman"/>
                <a:cs typeface="Times New Roman"/>
              </a:defRPr>
            </a:lvl1pPr>
          </a:lstStyle>
          <a:p>
            <a:fld id="{C3624339-6E07-2B43-A0D3-62133557D843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0" r:id="rId3"/>
    <p:sldLayoutId id="2147483683" r:id="rId4"/>
    <p:sldLayoutId id="2147483693" r:id="rId5"/>
    <p:sldLayoutId id="2147483671" r:id="rId6"/>
    <p:sldLayoutId id="2147483672" r:id="rId7"/>
    <p:sldLayoutId id="2147483694" r:id="rId8"/>
    <p:sldLayoutId id="2147483695" r:id="rId9"/>
    <p:sldLayoutId id="2147483696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800" b="0" i="0" kern="1200" cap="none" spc="0">
          <a:solidFill>
            <a:schemeClr val="tx1"/>
          </a:solidFill>
          <a:latin typeface="Impact"/>
          <a:ea typeface="+mj-ea"/>
          <a:cs typeface="Impact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100000"/>
        <a:buFont typeface="Arial"/>
        <a:buChar char="•"/>
        <a:defRPr sz="2400" b="0" i="0" kern="1200">
          <a:solidFill>
            <a:srgbClr val="000000"/>
          </a:solidFill>
          <a:latin typeface="Franklin Gothic Book"/>
          <a:ea typeface="+mn-ea"/>
          <a:cs typeface="Franklin Gothic Book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Arial"/>
        <a:buChar char="•"/>
        <a:defRPr sz="2400" b="0" i="0" kern="1200">
          <a:solidFill>
            <a:srgbClr val="000000"/>
          </a:solidFill>
          <a:latin typeface="Franklin Gothic Book"/>
          <a:ea typeface="+mn-ea"/>
          <a:cs typeface="Franklin Gothic Book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Arial"/>
        <a:buChar char="•"/>
        <a:defRPr sz="2400" b="0" i="0" kern="1200">
          <a:solidFill>
            <a:srgbClr val="000000"/>
          </a:solidFill>
          <a:latin typeface="Franklin Gothic Book"/>
          <a:ea typeface="+mn-ea"/>
          <a:cs typeface="Franklin Gothic Book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00000"/>
        <a:buFont typeface="Arial"/>
        <a:buChar char="•"/>
        <a:defRPr sz="2400" b="0" i="0" kern="1200">
          <a:solidFill>
            <a:srgbClr val="000000"/>
          </a:solidFill>
          <a:latin typeface="Franklin Gothic Book"/>
          <a:ea typeface="+mn-ea"/>
          <a:cs typeface="Franklin Gothic Book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00000"/>
        <a:buFont typeface="Arial"/>
        <a:buChar char="•"/>
        <a:defRPr sz="2400" b="0" i="0" kern="1200">
          <a:solidFill>
            <a:srgbClr val="000000"/>
          </a:solidFill>
          <a:latin typeface="Franklin Gothic Book"/>
          <a:ea typeface="+mn-ea"/>
          <a:cs typeface="Franklin Gothic Book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jira.its.umu.se/projects/LADOKSUPP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jira.its.umu.se/secure/Dashboard.jspa?selectPageId=17750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pport.ladok.se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Lathund </a:t>
            </a:r>
            <a:r>
              <a:rPr lang="sv-SE" dirty="0" err="1" smtClean="0"/>
              <a:t>Ladoksupport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sv-SE" b="0" i="0" dirty="0"/>
          </a:p>
        </p:txBody>
      </p:sp>
    </p:spTree>
    <p:extLst>
      <p:ext uri="{BB962C8B-B14F-4D97-AF65-F5344CB8AC3E}">
        <p14:creationId xmlns:p14="http://schemas.microsoft.com/office/powerpoint/2010/main" val="117020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277506-CB0F-449B-BC02-31DC16A6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 du skapar ett supportärende, forts.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A7E49A3-6765-4143-B7A8-D8AF29C12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Vi föredrar </a:t>
            </a:r>
            <a:r>
              <a:rPr lang="sv-SE" u="sng" dirty="0"/>
              <a:t>en fråga </a:t>
            </a:r>
            <a:r>
              <a:rPr lang="sv-SE" dirty="0"/>
              <a:t>per supportärende (eftersom det kan vara olika personer hos konsortiet som besvarar respektive fråga)</a:t>
            </a:r>
          </a:p>
          <a:p>
            <a:r>
              <a:rPr lang="sv-SE" dirty="0"/>
              <a:t>Om du rapporterar in ett ändringsbehov – beskriv </a:t>
            </a:r>
            <a:r>
              <a:rPr lang="sv-SE" u="sng" dirty="0"/>
              <a:t>varför</a:t>
            </a:r>
            <a:r>
              <a:rPr lang="sv-SE" dirty="0"/>
              <a:t> ni har det behovet</a:t>
            </a:r>
          </a:p>
          <a:p>
            <a:r>
              <a:rPr lang="sv-SE" dirty="0"/>
              <a:t>Om du rapporterar ett fel – </a:t>
            </a:r>
            <a:r>
              <a:rPr lang="sv-SE" u="sng" dirty="0"/>
              <a:t>beskriv varje steg </a:t>
            </a:r>
            <a:r>
              <a:rPr lang="sv-SE" dirty="0"/>
              <a:t>som utförts innan felet uppträder, gärna med </a:t>
            </a:r>
            <a:r>
              <a:rPr lang="sv-SE" dirty="0" err="1"/>
              <a:t>skärmdump</a:t>
            </a:r>
            <a:r>
              <a:rPr lang="sv-SE" dirty="0"/>
              <a:t> för varje </a:t>
            </a:r>
            <a:r>
              <a:rPr lang="sv-SE" dirty="0" smtClean="0"/>
              <a:t>steg.</a:t>
            </a:r>
          </a:p>
          <a:p>
            <a:r>
              <a:rPr lang="sv-SE" dirty="0" smtClean="0"/>
              <a:t>Skriv </a:t>
            </a:r>
            <a:r>
              <a:rPr lang="sv-SE" u="sng" dirty="0" smtClean="0"/>
              <a:t>inga personuppgifter i beskrivningsfältet</a:t>
            </a:r>
            <a:r>
              <a:rPr lang="sv-SE" dirty="0" smtClean="0"/>
              <a:t>!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1163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6BC915-72F2-4922-8EC7-989AD8E3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 du skapar ett supportärende, forts.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C4ADEE2-2DC6-42F1-9348-2AEF4E5AF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Enstaka personuppgifter ska läggas i fältet ’Personuppgifter’ som är begränsat till </a:t>
            </a:r>
            <a:r>
              <a:rPr lang="sv-SE" dirty="0" smtClean="0">
                <a:solidFill>
                  <a:schemeClr val="tx1"/>
                </a:solidFill>
              </a:rPr>
              <a:t>’</a:t>
            </a:r>
            <a:r>
              <a:rPr lang="sv-SE" dirty="0" err="1" smtClean="0">
                <a:solidFill>
                  <a:schemeClr val="tx1"/>
                </a:solidFill>
              </a:rPr>
              <a:t>Ladok</a:t>
            </a:r>
            <a:r>
              <a:rPr lang="sv-SE" dirty="0" smtClean="0">
                <a:solidFill>
                  <a:schemeClr val="tx1"/>
                </a:solidFill>
              </a:rPr>
              <a:t>-konsortiet</a:t>
            </a:r>
            <a:r>
              <a:rPr lang="sv-SE" dirty="0">
                <a:solidFill>
                  <a:schemeClr val="tx1"/>
                </a:solidFill>
              </a:rPr>
              <a:t>’ </a:t>
            </a:r>
          </a:p>
          <a:p>
            <a:r>
              <a:rPr lang="sv-SE" dirty="0">
                <a:solidFill>
                  <a:schemeClr val="tx1"/>
                </a:solidFill>
              </a:rPr>
              <a:t>Större antal personuppgifter kan läggas i JIRA-ärende – men sätt </a:t>
            </a:r>
            <a:r>
              <a:rPr lang="sv-SE" dirty="0" err="1">
                <a:solidFill>
                  <a:schemeClr val="tx1"/>
                </a:solidFill>
              </a:rPr>
              <a:t>Security</a:t>
            </a:r>
            <a:r>
              <a:rPr lang="sv-SE" dirty="0">
                <a:solidFill>
                  <a:schemeClr val="tx1"/>
                </a:solidFill>
              </a:rPr>
              <a:t> </a:t>
            </a:r>
            <a:r>
              <a:rPr lang="sv-SE" dirty="0" err="1">
                <a:solidFill>
                  <a:schemeClr val="tx1"/>
                </a:solidFill>
              </a:rPr>
              <a:t>Level</a:t>
            </a:r>
            <a:r>
              <a:rPr lang="sv-SE" dirty="0">
                <a:solidFill>
                  <a:schemeClr val="tx1"/>
                </a:solidFill>
              </a:rPr>
              <a:t> för ärendet till ”</a:t>
            </a:r>
            <a:r>
              <a:rPr lang="sv-SE" dirty="0" err="1">
                <a:solidFill>
                  <a:schemeClr val="tx1"/>
                </a:solidFill>
              </a:rPr>
              <a:t>Ladok</a:t>
            </a:r>
            <a:r>
              <a:rPr lang="sv-SE" dirty="0">
                <a:solidFill>
                  <a:schemeClr val="tx1"/>
                </a:solidFill>
              </a:rPr>
              <a:t>-konsortiet”</a:t>
            </a:r>
          </a:p>
          <a:p>
            <a:r>
              <a:rPr lang="sv-SE" dirty="0" smtClean="0">
                <a:solidFill>
                  <a:schemeClr val="tx1"/>
                </a:solidFill>
              </a:rPr>
              <a:t>Personuppgifter </a:t>
            </a:r>
            <a:r>
              <a:rPr lang="sv-SE" dirty="0">
                <a:solidFill>
                  <a:schemeClr val="tx1"/>
                </a:solidFill>
              </a:rPr>
              <a:t>som kan anses vara </a:t>
            </a:r>
            <a:r>
              <a:rPr lang="sv-SE" u="sng" dirty="0">
                <a:solidFill>
                  <a:schemeClr val="tx1"/>
                </a:solidFill>
              </a:rPr>
              <a:t>känsliga ska inte rapporteras i JIRA </a:t>
            </a:r>
            <a:r>
              <a:rPr lang="sv-SE" dirty="0">
                <a:solidFill>
                  <a:schemeClr val="tx1"/>
                </a:solidFill>
              </a:rPr>
              <a:t>– ring istället </a:t>
            </a:r>
            <a:r>
              <a:rPr lang="sv-SE" dirty="0" smtClean="0">
                <a:solidFill>
                  <a:schemeClr val="tx1"/>
                </a:solidFill>
              </a:rPr>
              <a:t>supporten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61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044751-2436-4C9D-BE4C-BABA39FEA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 du skapar ett supportärende, forts.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99FD62A-1107-4F92-B0DC-80D98CF66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Felanmälan och frågor – skicka gärna med </a:t>
            </a:r>
            <a:r>
              <a:rPr lang="sv-SE" dirty="0" err="1" smtClean="0"/>
              <a:t>skärmdumpar</a:t>
            </a:r>
            <a:r>
              <a:rPr lang="sv-SE" dirty="0" smtClean="0"/>
              <a:t> </a:t>
            </a:r>
            <a:r>
              <a:rPr lang="sv-SE" dirty="0"/>
              <a:t>med </a:t>
            </a:r>
            <a:r>
              <a:rPr lang="sv-SE" dirty="0" smtClean="0"/>
              <a:t>exempel:</a:t>
            </a:r>
            <a:endParaRPr lang="sv-SE" dirty="0"/>
          </a:p>
          <a:p>
            <a:pPr lvl="1"/>
            <a:r>
              <a:rPr lang="sv-SE" dirty="0" smtClean="0"/>
              <a:t>Välj ’Övriga bilagor’ och sudda </a:t>
            </a:r>
            <a:r>
              <a:rPr lang="sv-SE" dirty="0"/>
              <a:t>ut eventuella </a:t>
            </a:r>
            <a:r>
              <a:rPr lang="sv-SE" dirty="0" smtClean="0"/>
              <a:t>personuppgifter </a:t>
            </a:r>
          </a:p>
          <a:p>
            <a:pPr lvl="1"/>
            <a:r>
              <a:rPr lang="sv-SE" dirty="0"/>
              <a:t>a</a:t>
            </a:r>
            <a:r>
              <a:rPr lang="sv-SE" dirty="0" smtClean="0"/>
              <a:t>lt. välj </a:t>
            </a:r>
            <a:r>
              <a:rPr lang="sv-SE" dirty="0"/>
              <a:t>’Bilagor med personuppgifter</a:t>
            </a:r>
            <a:r>
              <a:rPr lang="sv-SE" dirty="0" smtClean="0"/>
              <a:t>’ och sätt </a:t>
            </a:r>
            <a:r>
              <a:rPr lang="sv-SE" dirty="0" err="1" smtClean="0"/>
              <a:t>Security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r>
              <a:rPr lang="sv-SE" dirty="0" smtClean="0"/>
              <a:t>: </a:t>
            </a:r>
            <a:r>
              <a:rPr lang="sv-SE" dirty="0" err="1" smtClean="0"/>
              <a:t>Ladok</a:t>
            </a:r>
            <a:r>
              <a:rPr lang="sv-SE" dirty="0" smtClean="0"/>
              <a:t>-konsortiet (begränsar åtkomsten till ärendet)</a:t>
            </a:r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683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D6B0835-8081-4235-A872-A08B3B32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 ärendet behandlas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B2D7E3-89C3-4C94-855B-14CF664F52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Använd kommentarsfältet för frågor som direkt hänger ihop med ursprungsfrågan – </a:t>
            </a:r>
            <a:r>
              <a:rPr lang="sv-SE" u="sng" dirty="0"/>
              <a:t>för andra frågor ska nytt ärende </a:t>
            </a:r>
            <a:r>
              <a:rPr lang="sv-SE" u="sng" dirty="0" smtClean="0"/>
              <a:t>skapas.</a:t>
            </a:r>
            <a:endParaRPr lang="sv-SE" u="sng" dirty="0"/>
          </a:p>
          <a:p>
            <a:r>
              <a:rPr lang="sv-SE" dirty="0"/>
              <a:t>Skriv </a:t>
            </a:r>
            <a:r>
              <a:rPr lang="sv-SE" u="sng" dirty="0"/>
              <a:t>inte in personuppgifter </a:t>
            </a:r>
            <a:r>
              <a:rPr lang="sv-SE" dirty="0"/>
              <a:t>i </a:t>
            </a:r>
            <a:r>
              <a:rPr lang="sv-SE" dirty="0" smtClean="0"/>
              <a:t>kommentarsfältet.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964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F38684-3BEE-44D7-BF1B-95FF905B2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 ärendet avslutas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9B6D0D-6F56-428C-8AE8-1DF1732AC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Avslutade ärenden har status ”</a:t>
            </a:r>
            <a:r>
              <a:rPr lang="sv-SE" dirty="0" err="1"/>
              <a:t>Resolved</a:t>
            </a:r>
            <a:r>
              <a:rPr lang="sv-SE" dirty="0"/>
              <a:t>”</a:t>
            </a:r>
          </a:p>
          <a:p>
            <a:r>
              <a:rPr lang="sv-SE" dirty="0"/>
              <a:t>Skriv bara kommentar </a:t>
            </a:r>
            <a:r>
              <a:rPr lang="sv-SE" u="sng" dirty="0"/>
              <a:t>om du behöver öppna </a:t>
            </a:r>
            <a:r>
              <a:rPr lang="sv-SE" dirty="0"/>
              <a:t>upp det avslutade ärendet igen – men vi rekommenderar i de flesta fall att skapa nytt </a:t>
            </a:r>
            <a:r>
              <a:rPr lang="sv-SE" dirty="0" smtClean="0"/>
              <a:t>ärende</a:t>
            </a:r>
          </a:p>
          <a:p>
            <a:r>
              <a:rPr lang="sv-SE" smtClean="0"/>
              <a:t>Efter </a:t>
            </a:r>
            <a:r>
              <a:rPr lang="sv-SE" smtClean="0"/>
              <a:t>ca 3 </a:t>
            </a:r>
            <a:r>
              <a:rPr lang="sv-SE" dirty="0" smtClean="0"/>
              <a:t>månader ändrar vi status på ärendet från </a:t>
            </a:r>
            <a:r>
              <a:rPr lang="sv-SE" dirty="0" err="1" smtClean="0"/>
              <a:t>Resolved</a:t>
            </a:r>
            <a:r>
              <a:rPr lang="sv-SE" dirty="0" smtClean="0"/>
              <a:t> till </a:t>
            </a:r>
            <a:r>
              <a:rPr lang="sv-SE" dirty="0" err="1" smtClean="0"/>
              <a:t>Closed</a:t>
            </a:r>
            <a:r>
              <a:rPr lang="sv-SE" dirty="0" smtClean="0"/>
              <a:t>.</a:t>
            </a:r>
          </a:p>
          <a:p>
            <a:pPr lvl="1"/>
            <a:r>
              <a:rPr lang="sv-SE" dirty="0" smtClean="0"/>
              <a:t>Då rensas personuppgifter ur ärendet och ärendet kan inte längre återöppnas.</a:t>
            </a:r>
          </a:p>
          <a:p>
            <a:pPr lvl="1"/>
            <a:r>
              <a:rPr lang="sv-SE" dirty="0"/>
              <a:t>Lägg ett nytt ärende och länka till det tidigare om du vill aktualisera en fråga på nytt efter en </a:t>
            </a:r>
            <a:r>
              <a:rPr lang="sv-SE" dirty="0" smtClean="0"/>
              <a:t>tid.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815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 smtClean="0"/>
              <a:t>Sammanfattning – Personuppgifter i supportärenden</a:t>
            </a:r>
            <a:endParaRPr lang="sv-SE" sz="2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Lägg </a:t>
            </a:r>
            <a:r>
              <a:rPr lang="sv-SE" u="sng" dirty="0"/>
              <a:t>inte</a:t>
            </a:r>
            <a:r>
              <a:rPr lang="sv-SE" dirty="0"/>
              <a:t> </a:t>
            </a:r>
            <a:r>
              <a:rPr lang="sv-SE" dirty="0" smtClean="0"/>
              <a:t>in känsliga </a:t>
            </a:r>
            <a:r>
              <a:rPr lang="sv-SE" dirty="0"/>
              <a:t>personuppgifter i </a:t>
            </a:r>
            <a:r>
              <a:rPr lang="sv-SE" dirty="0" smtClean="0"/>
              <a:t>ärenden! </a:t>
            </a:r>
          </a:p>
          <a:p>
            <a:pPr lvl="1"/>
            <a:r>
              <a:rPr lang="sv-SE" dirty="0" smtClean="0"/>
              <a:t>Ring </a:t>
            </a:r>
            <a:r>
              <a:rPr lang="sv-SE" dirty="0"/>
              <a:t>istället supporten.</a:t>
            </a:r>
          </a:p>
          <a:p>
            <a:r>
              <a:rPr lang="sv-SE" dirty="0"/>
              <a:t>Lägg </a:t>
            </a:r>
            <a:r>
              <a:rPr lang="sv-SE" u="sng" dirty="0"/>
              <a:t>inga</a:t>
            </a:r>
            <a:r>
              <a:rPr lang="sv-SE" dirty="0"/>
              <a:t> personuppgifter i ’Beskrivningsfältet’ eller i </a:t>
            </a:r>
            <a:r>
              <a:rPr lang="sv-SE" dirty="0" smtClean="0"/>
              <a:t>’Kommentarsfälten’!</a:t>
            </a:r>
          </a:p>
          <a:p>
            <a:pPr lvl="1"/>
            <a:r>
              <a:rPr lang="sv-SE" dirty="0" smtClean="0"/>
              <a:t>Använd fältet </a:t>
            </a:r>
            <a:r>
              <a:rPr lang="sv-SE" dirty="0"/>
              <a:t>’Personuppgifter</a:t>
            </a:r>
            <a:r>
              <a:rPr lang="sv-SE" dirty="0" smtClean="0"/>
              <a:t>’.</a:t>
            </a:r>
          </a:p>
          <a:p>
            <a:r>
              <a:rPr lang="sv-SE" dirty="0"/>
              <a:t>Lägg </a:t>
            </a:r>
            <a:r>
              <a:rPr lang="sv-SE" u="sng" dirty="0"/>
              <a:t>inga</a:t>
            </a:r>
            <a:r>
              <a:rPr lang="sv-SE" dirty="0"/>
              <a:t> personuppgifter i ’Övriga bilagor</a:t>
            </a:r>
            <a:r>
              <a:rPr lang="sv-SE" dirty="0" smtClean="0"/>
              <a:t>’!</a:t>
            </a:r>
          </a:p>
          <a:p>
            <a:pPr lvl="1"/>
            <a:r>
              <a:rPr lang="sv-SE" dirty="0" smtClean="0"/>
              <a:t>Sudda personuppgifter </a:t>
            </a:r>
            <a:r>
              <a:rPr lang="sv-SE" dirty="0"/>
              <a:t>t ex från </a:t>
            </a:r>
            <a:r>
              <a:rPr lang="sv-SE" dirty="0" err="1"/>
              <a:t>skärmdumpar</a:t>
            </a:r>
            <a:r>
              <a:rPr lang="sv-SE" dirty="0" smtClean="0"/>
              <a:t>.</a:t>
            </a:r>
          </a:p>
          <a:p>
            <a:pPr lvl="1"/>
            <a:r>
              <a:rPr lang="sv-SE" dirty="0" smtClean="0"/>
              <a:t>Alt. använd ’Bilagor med Personuppgifter’ och ’</a:t>
            </a:r>
            <a:r>
              <a:rPr lang="sv-SE" dirty="0" err="1" smtClean="0"/>
              <a:t>Security</a:t>
            </a:r>
            <a:r>
              <a:rPr lang="sv-SE" dirty="0" smtClean="0"/>
              <a:t> </a:t>
            </a:r>
            <a:r>
              <a:rPr lang="sv-SE" dirty="0" err="1" smtClean="0"/>
              <a:t>Level</a:t>
            </a:r>
            <a:r>
              <a:rPr lang="sv-SE" dirty="0" smtClean="0"/>
              <a:t>: </a:t>
            </a:r>
            <a:r>
              <a:rPr lang="sv-SE" dirty="0" err="1" smtClean="0"/>
              <a:t>Ladok</a:t>
            </a:r>
            <a:r>
              <a:rPr lang="sv-SE" dirty="0" smtClean="0"/>
              <a:t>-konsortiet’.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556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Skapa ett ärende -  Logga in i LADOKSUPPORT</a:t>
            </a:r>
            <a:endParaRPr lang="sv-SE" b="1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Logga in via länken:</a:t>
            </a:r>
            <a:endParaRPr lang="sv-SE" dirty="0"/>
          </a:p>
          <a:p>
            <a:pPr lvl="1"/>
            <a:r>
              <a:rPr lang="sv-SE" dirty="0" smtClean="0">
                <a:hlinkClick r:id="rId2"/>
              </a:rPr>
              <a:t>https</a:t>
            </a:r>
            <a:r>
              <a:rPr lang="sv-SE" dirty="0">
                <a:hlinkClick r:id="rId2"/>
              </a:rPr>
              <a:t>://</a:t>
            </a:r>
            <a:r>
              <a:rPr lang="sv-SE" dirty="0" smtClean="0">
                <a:hlinkClick r:id="rId2"/>
              </a:rPr>
              <a:t>jira.its.umu.se/projects/LADOKSUPP</a:t>
            </a:r>
            <a:endParaRPr lang="sv-SE" dirty="0" smtClean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329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Skapa ett ärende:</a:t>
            </a:r>
            <a:endParaRPr lang="sv-SE" b="1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891" y="1451343"/>
            <a:ext cx="7486650" cy="328613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582343" y="2049740"/>
            <a:ext cx="39549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Klicka på </a:t>
            </a:r>
            <a:r>
              <a:rPr lang="sv-SE" sz="1350" dirty="0" err="1"/>
              <a:t>Create</a:t>
            </a:r>
            <a:r>
              <a:rPr lang="sv-SE" sz="1350" dirty="0"/>
              <a:t>-knappen i listen överst på sidan.</a:t>
            </a:r>
          </a:p>
        </p:txBody>
      </p:sp>
      <p:sp>
        <p:nvSpPr>
          <p:cNvPr id="6" name="Högerpil 5"/>
          <p:cNvSpPr/>
          <p:nvPr/>
        </p:nvSpPr>
        <p:spPr>
          <a:xfrm rot="18516492">
            <a:off x="5260560" y="1703895"/>
            <a:ext cx="380060" cy="291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7" name="textruta 6"/>
          <p:cNvSpPr txBox="1"/>
          <p:nvPr/>
        </p:nvSpPr>
        <p:spPr>
          <a:xfrm>
            <a:off x="1582343" y="2319705"/>
            <a:ext cx="417934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Ett formulär för att skapa ärende öppnas.</a:t>
            </a:r>
          </a:p>
          <a:p>
            <a:r>
              <a:rPr lang="sv-SE" sz="1350" dirty="0"/>
              <a:t>Fyll i formuläret med information kring ditt ärende. </a:t>
            </a:r>
          </a:p>
        </p:txBody>
      </p:sp>
    </p:spTree>
    <p:extLst>
      <p:ext uri="{BB962C8B-B14F-4D97-AF65-F5344CB8AC3E}">
        <p14:creationId xmlns:p14="http://schemas.microsoft.com/office/powerpoint/2010/main" val="3167713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/>
              <a:t>Skapa ett nytt ärende:</a:t>
            </a: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>1. Välj ä</a:t>
            </a:r>
            <a:r>
              <a:rPr lang="sv-SE" sz="2400" dirty="0" smtClean="0"/>
              <a:t>rendetyp</a:t>
            </a:r>
            <a:endParaRPr lang="sv-SE" sz="2400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205" y="1145380"/>
            <a:ext cx="7521575" cy="2482119"/>
          </a:xfrm>
          <a:prstGeom prst="rect">
            <a:avLst/>
          </a:prstGeom>
        </p:spPr>
      </p:pic>
      <p:sp>
        <p:nvSpPr>
          <p:cNvPr id="5" name="Högerpil 4"/>
          <p:cNvSpPr/>
          <p:nvPr/>
        </p:nvSpPr>
        <p:spPr>
          <a:xfrm rot="18516492">
            <a:off x="1494568" y="3065079"/>
            <a:ext cx="733914" cy="2808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7" name="textruta 6"/>
          <p:cNvSpPr txBox="1"/>
          <p:nvPr/>
        </p:nvSpPr>
        <p:spPr>
          <a:xfrm>
            <a:off x="949569" y="3780692"/>
            <a:ext cx="71590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Välj: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’Felanmälan’ om något inte fungerar som förväntat.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’Fråga’ om du undrar över något.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’Ändring nationell info’ om grunddata behöver ändras.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’Ändringsbehov (</a:t>
            </a:r>
            <a:r>
              <a:rPr lang="sv-SE" dirty="0" err="1" smtClean="0"/>
              <a:t>produktionsatt</a:t>
            </a:r>
            <a:r>
              <a:rPr lang="sv-SE" dirty="0"/>
              <a:t> </a:t>
            </a:r>
            <a:r>
              <a:rPr lang="sv-SE" dirty="0" smtClean="0"/>
              <a:t>lärosäte)’ i befintlig funktionalitet.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657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/>
              <a:t>Skapa ett nytt ärende:</a:t>
            </a: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>2. Beskriv hur ert lärosäte påverkas: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667" y="2177167"/>
            <a:ext cx="6479381" cy="814388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157845" y="3190751"/>
            <a:ext cx="515237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AutoNum type="arabicPeriod"/>
            </a:pPr>
            <a:r>
              <a:rPr lang="sv-SE" sz="1350" dirty="0"/>
              <a:t>Välj </a:t>
            </a:r>
            <a:r>
              <a:rPr lang="sv-SE" sz="1350" dirty="0" err="1"/>
              <a:t>Urgency</a:t>
            </a:r>
            <a:r>
              <a:rPr lang="sv-SE" sz="1350" dirty="0"/>
              <a:t>, dvs hur angeläget det är för ert lärosäte:</a:t>
            </a:r>
          </a:p>
          <a:p>
            <a:pPr marL="600075" lvl="1" indent="-257175">
              <a:buAutoNum type="arabicPeriod"/>
            </a:pPr>
            <a:r>
              <a:rPr lang="sv-SE" sz="1350" dirty="0"/>
              <a:t>Kritisk – Verksamheten äventyras.</a:t>
            </a:r>
          </a:p>
          <a:p>
            <a:pPr marL="600075" lvl="1" indent="-257175">
              <a:buAutoNum type="arabicPeriod"/>
            </a:pPr>
            <a:r>
              <a:rPr lang="sv-SE" sz="1350" dirty="0"/>
              <a:t>Hög – Stora störningar i verksamheten.</a:t>
            </a:r>
          </a:p>
          <a:p>
            <a:pPr marL="600075" lvl="1" indent="-257175">
              <a:buAutoNum type="arabicPeriod"/>
            </a:pPr>
            <a:r>
              <a:rPr lang="sv-SE" sz="1350" dirty="0"/>
              <a:t>Medel – Störningar i verksamheten.</a:t>
            </a:r>
          </a:p>
          <a:p>
            <a:pPr marL="600075" lvl="1" indent="-257175">
              <a:buAutoNum type="arabicPeriod"/>
            </a:pPr>
            <a:r>
              <a:rPr lang="sv-SE" sz="1350" dirty="0"/>
              <a:t>Låg – Mindre eller liten påverkan på verksamheten. </a:t>
            </a:r>
          </a:p>
          <a:p>
            <a:pPr marL="257175" indent="-257175">
              <a:buAutoNum type="arabicPeriod"/>
            </a:pPr>
            <a:r>
              <a:rPr lang="sv-SE" sz="1350" dirty="0"/>
              <a:t>Välj </a:t>
            </a:r>
            <a:r>
              <a:rPr lang="sv-SE" sz="1350" dirty="0" err="1"/>
              <a:t>Impact</a:t>
            </a:r>
            <a:r>
              <a:rPr lang="sv-SE" sz="1350" dirty="0"/>
              <a:t>, dvs hur många som påverkas. (Låg, Medel, Hög) 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726667" y="4643347"/>
            <a:ext cx="65582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Detta hjälper oss i supporten att prioritera ärendet och hur snabbt det ska hanteras.</a:t>
            </a:r>
          </a:p>
        </p:txBody>
      </p:sp>
    </p:spTree>
    <p:extLst>
      <p:ext uri="{BB962C8B-B14F-4D97-AF65-F5344CB8AC3E}">
        <p14:creationId xmlns:p14="http://schemas.microsoft.com/office/powerpoint/2010/main" val="4219557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Kontakta </a:t>
            </a:r>
            <a:r>
              <a:rPr lang="sv-SE" b="1" dirty="0" err="1" smtClean="0"/>
              <a:t>Ladoksupport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dirty="0" smtClean="0"/>
              <a:t>Ingångar:</a:t>
            </a:r>
          </a:p>
          <a:p>
            <a:r>
              <a:rPr lang="sv-SE" dirty="0" err="1" smtClean="0"/>
              <a:t>Jira</a:t>
            </a:r>
            <a:r>
              <a:rPr lang="sv-SE" dirty="0" smtClean="0"/>
              <a:t> – LADOKSUPPORT:</a:t>
            </a:r>
          </a:p>
          <a:p>
            <a:pPr lvl="1"/>
            <a:r>
              <a:rPr lang="sv-SE" dirty="0" smtClean="0"/>
              <a:t>Frågor</a:t>
            </a:r>
          </a:p>
          <a:p>
            <a:pPr lvl="1"/>
            <a:r>
              <a:rPr lang="sv-SE" dirty="0" smtClean="0"/>
              <a:t>Felanmälan</a:t>
            </a:r>
          </a:p>
          <a:p>
            <a:pPr lvl="1"/>
            <a:r>
              <a:rPr lang="sv-SE" dirty="0" smtClean="0"/>
              <a:t>Ändringsbehov på befintlig funktionalitet (endast </a:t>
            </a:r>
            <a:r>
              <a:rPr lang="sv-SE" dirty="0" err="1" smtClean="0"/>
              <a:t>produktionssatta</a:t>
            </a:r>
            <a:r>
              <a:rPr lang="sv-SE" dirty="0" smtClean="0"/>
              <a:t> lärosäten)</a:t>
            </a:r>
          </a:p>
          <a:p>
            <a:pPr lvl="1"/>
            <a:r>
              <a:rPr lang="sv-SE" dirty="0" smtClean="0"/>
              <a:t>Ändring nationell grunddata</a:t>
            </a:r>
          </a:p>
          <a:p>
            <a:r>
              <a:rPr lang="sv-SE" dirty="0" err="1" smtClean="0"/>
              <a:t>ServiceDeskPlus</a:t>
            </a:r>
            <a:r>
              <a:rPr lang="sv-SE" dirty="0" smtClean="0"/>
              <a:t>:</a:t>
            </a:r>
          </a:p>
          <a:p>
            <a:pPr lvl="1"/>
            <a:r>
              <a:rPr lang="sv-SE" dirty="0" smtClean="0"/>
              <a:t>Beställningar t ex certifikat, nationella behörigheter.</a:t>
            </a:r>
            <a:endParaRPr lang="sv-SE" dirty="0"/>
          </a:p>
          <a:p>
            <a:r>
              <a:rPr lang="sv-SE" dirty="0" smtClean="0"/>
              <a:t>Alternativt ring 090-786 66 00 ( i 2:a hand).</a:t>
            </a:r>
            <a:endParaRPr lang="sv-SE" dirty="0"/>
          </a:p>
          <a:p>
            <a:pPr lvl="1"/>
            <a:r>
              <a:rPr lang="sv-SE" dirty="0" smtClean="0"/>
              <a:t>Ring gärna om det är akut.</a:t>
            </a:r>
          </a:p>
          <a:p>
            <a:pPr lvl="1"/>
            <a:r>
              <a:rPr lang="sv-SE" dirty="0" smtClean="0"/>
              <a:t>Ring om ärendet gäller personer med skyddade personuppgifter.</a:t>
            </a:r>
          </a:p>
        </p:txBody>
      </p:sp>
    </p:spTree>
    <p:extLst>
      <p:ext uri="{BB962C8B-B14F-4D97-AF65-F5344CB8AC3E}">
        <p14:creationId xmlns:p14="http://schemas.microsoft.com/office/powerpoint/2010/main" val="18154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8740"/>
          <a:stretch/>
        </p:blipFill>
        <p:spPr>
          <a:xfrm>
            <a:off x="4105723" y="1202880"/>
            <a:ext cx="3287535" cy="422776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/>
              <a:t>Skapa ett nytt ärende:</a:t>
            </a: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>3. Beskriv ärendet och var det har inträffat.</a:t>
            </a:r>
          </a:p>
        </p:txBody>
      </p:sp>
      <p:sp>
        <p:nvSpPr>
          <p:cNvPr id="5" name="Högerpil 4"/>
          <p:cNvSpPr/>
          <p:nvPr/>
        </p:nvSpPr>
        <p:spPr>
          <a:xfrm>
            <a:off x="3576715" y="2524304"/>
            <a:ext cx="733914" cy="308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9" name="textruta 8"/>
          <p:cNvSpPr txBox="1"/>
          <p:nvPr/>
        </p:nvSpPr>
        <p:spPr>
          <a:xfrm>
            <a:off x="1620431" y="2524304"/>
            <a:ext cx="206178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 2. Ange vilken miljö och</a:t>
            </a:r>
          </a:p>
          <a:p>
            <a:r>
              <a:rPr lang="sv-SE" sz="1350" dirty="0"/>
              <a:t> produkt som berörs.</a:t>
            </a:r>
          </a:p>
        </p:txBody>
      </p:sp>
      <p:sp>
        <p:nvSpPr>
          <p:cNvPr id="10" name="Högerpil 9"/>
          <p:cNvSpPr/>
          <p:nvPr/>
        </p:nvSpPr>
        <p:spPr>
          <a:xfrm>
            <a:off x="3576715" y="2056089"/>
            <a:ext cx="733914" cy="308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1" name="textruta 10"/>
          <p:cNvSpPr txBox="1"/>
          <p:nvPr/>
        </p:nvSpPr>
        <p:spPr>
          <a:xfrm>
            <a:off x="1620431" y="1464501"/>
            <a:ext cx="2549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50" dirty="0"/>
              <a:t> </a:t>
            </a:r>
            <a:r>
              <a:rPr lang="sv-SE" sz="1350" dirty="0"/>
              <a:t>1. Skriv en rubrik (</a:t>
            </a:r>
            <a:r>
              <a:rPr lang="sv-SE" sz="1350" dirty="0" err="1"/>
              <a:t>Summary</a:t>
            </a:r>
            <a:r>
              <a:rPr lang="sv-SE" sz="1350" dirty="0"/>
              <a:t>) och </a:t>
            </a:r>
          </a:p>
          <a:p>
            <a:r>
              <a:rPr lang="sv-SE" sz="1350" dirty="0"/>
              <a:t>Fyll i vem som vill rapportera ärendet (Reporter).</a:t>
            </a:r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64" y="3238873"/>
            <a:ext cx="739607" cy="338343"/>
          </a:xfrm>
          <a:prstGeom prst="rect">
            <a:avLst/>
          </a:prstGeom>
        </p:spPr>
      </p:pic>
      <p:sp>
        <p:nvSpPr>
          <p:cNvPr id="14" name="textruta 13"/>
          <p:cNvSpPr txBox="1"/>
          <p:nvPr/>
        </p:nvSpPr>
        <p:spPr>
          <a:xfrm>
            <a:off x="1622943" y="3057540"/>
            <a:ext cx="2164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 3. Gör ett ”skärmklipp” på systeminformationen i ert användargränssnitt och klistra in det.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1622943" y="4944504"/>
            <a:ext cx="21643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 </a:t>
            </a:r>
            <a:r>
              <a:rPr lang="sv-SE" sz="1350" dirty="0" smtClean="0"/>
              <a:t>5. </a:t>
            </a:r>
            <a:r>
              <a:rPr lang="sv-SE" sz="1350" dirty="0"/>
              <a:t>Beskriv ärendet så tydligt som möjligt.</a:t>
            </a:r>
          </a:p>
        </p:txBody>
      </p:sp>
      <p:pic>
        <p:nvPicPr>
          <p:cNvPr id="16" name="Bildobjekt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165" y="5029249"/>
            <a:ext cx="739607" cy="33834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846" y="4384426"/>
            <a:ext cx="737680" cy="341406"/>
          </a:xfrm>
          <a:prstGeom prst="rect">
            <a:avLst/>
          </a:prstGeom>
        </p:spPr>
      </p:pic>
      <p:sp>
        <p:nvSpPr>
          <p:cNvPr id="17" name="textruta 16"/>
          <p:cNvSpPr txBox="1"/>
          <p:nvPr/>
        </p:nvSpPr>
        <p:spPr>
          <a:xfrm>
            <a:off x="1622943" y="4227310"/>
            <a:ext cx="21643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dirty="0"/>
              <a:t> 4. </a:t>
            </a:r>
            <a:r>
              <a:rPr lang="sv-SE" sz="1350" dirty="0" smtClean="0"/>
              <a:t>Lägg personuppgifter (enstaka) här.</a:t>
            </a:r>
            <a:endParaRPr lang="sv-SE" sz="1350" dirty="0"/>
          </a:p>
        </p:txBody>
      </p:sp>
    </p:spTree>
    <p:extLst>
      <p:ext uri="{BB962C8B-B14F-4D97-AF65-F5344CB8AC3E}">
        <p14:creationId xmlns:p14="http://schemas.microsoft.com/office/powerpoint/2010/main" val="3806786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2"/>
          <a:srcRect t="53227"/>
          <a:stretch/>
        </p:blipFill>
        <p:spPr>
          <a:xfrm>
            <a:off x="3144358" y="2456181"/>
            <a:ext cx="3154573" cy="241485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Skapa ett nytt ärende:</a:t>
            </a: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/>
              <a:t>4. Bifoga exempel</a:t>
            </a:r>
          </a:p>
        </p:txBody>
      </p:sp>
      <p:sp>
        <p:nvSpPr>
          <p:cNvPr id="7" name="Rektangel 6"/>
          <p:cNvSpPr/>
          <p:nvPr/>
        </p:nvSpPr>
        <p:spPr>
          <a:xfrm>
            <a:off x="1118886" y="2434163"/>
            <a:ext cx="165798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350" dirty="0"/>
              <a:t>1. Beskriv gärna exempel på när och hur felet inträffar.</a:t>
            </a:r>
          </a:p>
        </p:txBody>
      </p:sp>
      <p:sp>
        <p:nvSpPr>
          <p:cNvPr id="8" name="Rektangel 7"/>
          <p:cNvSpPr/>
          <p:nvPr/>
        </p:nvSpPr>
        <p:spPr>
          <a:xfrm>
            <a:off x="1107335" y="3435556"/>
            <a:ext cx="1657985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350" dirty="0"/>
              <a:t>2. Bifoga gärna ”skärmklipp” och filer som kan underlätta i felsökning etc.</a:t>
            </a:r>
          </a:p>
        </p:txBody>
      </p:sp>
      <p:sp>
        <p:nvSpPr>
          <p:cNvPr id="9" name="Högerpil 8"/>
          <p:cNvSpPr/>
          <p:nvPr/>
        </p:nvSpPr>
        <p:spPr>
          <a:xfrm>
            <a:off x="2789417" y="2626157"/>
            <a:ext cx="733914" cy="308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0" name="Högerpil 9"/>
          <p:cNvSpPr/>
          <p:nvPr/>
        </p:nvSpPr>
        <p:spPr>
          <a:xfrm>
            <a:off x="2776871" y="3753052"/>
            <a:ext cx="733914" cy="308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3" name="Rektangel 2"/>
          <p:cNvSpPr/>
          <p:nvPr/>
        </p:nvSpPr>
        <p:spPr>
          <a:xfrm>
            <a:off x="1136336" y="13786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dirty="0" smtClean="0"/>
              <a:t>Vid felanmälan </a:t>
            </a:r>
            <a:r>
              <a:rPr lang="sv-SE" dirty="0"/>
              <a:t>och frågor – skicka gärna med </a:t>
            </a:r>
            <a:r>
              <a:rPr lang="sv-SE" dirty="0" err="1" smtClean="0"/>
              <a:t>skärmdumpar</a:t>
            </a:r>
            <a:r>
              <a:rPr lang="sv-SE" dirty="0" smtClean="0"/>
              <a:t> </a:t>
            </a:r>
            <a:r>
              <a:rPr lang="sv-SE" dirty="0"/>
              <a:t>med exempel</a:t>
            </a:r>
          </a:p>
        </p:txBody>
      </p:sp>
    </p:spTree>
    <p:extLst>
      <p:ext uri="{BB962C8B-B14F-4D97-AF65-F5344CB8AC3E}">
        <p14:creationId xmlns:p14="http://schemas.microsoft.com/office/powerpoint/2010/main" val="4203131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/>
          <a:srcRect b="1497"/>
          <a:stretch/>
        </p:blipFill>
        <p:spPr>
          <a:xfrm>
            <a:off x="4485934" y="1420972"/>
            <a:ext cx="2542122" cy="378026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Skapa ett nytt ärende:</a:t>
            </a: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 smtClean="0"/>
              <a:t>5. Vid behov ändra </a:t>
            </a:r>
            <a:r>
              <a:rPr lang="sv-SE" sz="2400" dirty="0" err="1" smtClean="0"/>
              <a:t>Security</a:t>
            </a:r>
            <a:r>
              <a:rPr lang="sv-SE" sz="2400" dirty="0" smtClean="0"/>
              <a:t> </a:t>
            </a:r>
            <a:r>
              <a:rPr lang="sv-SE" sz="2400" dirty="0" err="1" smtClean="0"/>
              <a:t>Level</a:t>
            </a:r>
            <a:endParaRPr lang="sv-SE" dirty="0"/>
          </a:p>
        </p:txBody>
      </p:sp>
      <p:sp>
        <p:nvSpPr>
          <p:cNvPr id="18" name="Rektangel 17"/>
          <p:cNvSpPr/>
          <p:nvPr/>
        </p:nvSpPr>
        <p:spPr>
          <a:xfrm>
            <a:off x="1417008" y="2417207"/>
            <a:ext cx="251136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350" dirty="0" smtClean="0"/>
              <a:t>Ändra till </a:t>
            </a:r>
            <a:r>
              <a:rPr lang="sv-SE" sz="1350" dirty="0" err="1" smtClean="0"/>
              <a:t>Ladok</a:t>
            </a:r>
            <a:r>
              <a:rPr lang="sv-SE" sz="1350" dirty="0" smtClean="0"/>
              <a:t>-konsortiet om det finns ’bilagor med personuppgifter’ i ärendet.</a:t>
            </a:r>
            <a:endParaRPr lang="sv-SE" sz="1350" dirty="0"/>
          </a:p>
        </p:txBody>
      </p:sp>
      <p:sp>
        <p:nvSpPr>
          <p:cNvPr id="19" name="Högerpil 18"/>
          <p:cNvSpPr/>
          <p:nvPr/>
        </p:nvSpPr>
        <p:spPr>
          <a:xfrm>
            <a:off x="3849516" y="2595036"/>
            <a:ext cx="733914" cy="308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660" y="4460253"/>
            <a:ext cx="768163" cy="365792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1377577" y="4018642"/>
            <a:ext cx="259023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350" dirty="0" smtClean="0"/>
              <a:t>Använd ’bilagor med personuppgifter’ om t ex </a:t>
            </a:r>
            <a:r>
              <a:rPr lang="sv-SE" sz="1350" dirty="0" err="1" smtClean="0"/>
              <a:t>skärmdumpar</a:t>
            </a:r>
            <a:r>
              <a:rPr lang="sv-SE" sz="1350" dirty="0" smtClean="0"/>
              <a:t> som innehåller personuppgifter behöver skickas med.</a:t>
            </a:r>
            <a:endParaRPr lang="sv-SE" sz="1350" dirty="0"/>
          </a:p>
        </p:txBody>
      </p:sp>
    </p:spTree>
    <p:extLst>
      <p:ext uri="{BB962C8B-B14F-4D97-AF65-F5344CB8AC3E}">
        <p14:creationId xmlns:p14="http://schemas.microsoft.com/office/powerpoint/2010/main" val="2906996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Följ ett </a:t>
            </a:r>
            <a:r>
              <a:rPr lang="sv-SE" b="1" dirty="0"/>
              <a:t>ärende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6441" y="2125266"/>
            <a:ext cx="3071813" cy="1171575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559444" y="3769674"/>
            <a:ext cx="571823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Klicka på länken ’Start </a:t>
            </a:r>
            <a:r>
              <a:rPr lang="sv-SE" sz="1350" dirty="0" err="1"/>
              <a:t>watching</a:t>
            </a:r>
            <a:r>
              <a:rPr lang="sv-SE" sz="1350" dirty="0"/>
              <a:t> </a:t>
            </a:r>
            <a:r>
              <a:rPr lang="sv-SE" sz="1350" dirty="0" err="1"/>
              <a:t>this</a:t>
            </a:r>
            <a:r>
              <a:rPr lang="sv-SE" sz="1350" dirty="0"/>
              <a:t> </a:t>
            </a:r>
            <a:r>
              <a:rPr lang="sv-SE" sz="1350" dirty="0" err="1"/>
              <a:t>issue</a:t>
            </a:r>
            <a:r>
              <a:rPr lang="sv-SE" sz="1350" dirty="0"/>
              <a:t>’ till höger i ärendet.</a:t>
            </a:r>
          </a:p>
          <a:p>
            <a:r>
              <a:rPr lang="sv-SE" sz="1350" dirty="0"/>
              <a:t>Nu kommer du få ett meddelande varje gång något uppdateras i ärendet.</a:t>
            </a:r>
          </a:p>
          <a:p>
            <a:r>
              <a:rPr lang="sv-SE" sz="1350" dirty="0"/>
              <a:t>Du kan t ex följa ärenden som andra har skapat.  </a:t>
            </a:r>
          </a:p>
        </p:txBody>
      </p:sp>
      <p:sp>
        <p:nvSpPr>
          <p:cNvPr id="6" name="Högerpil 5"/>
          <p:cNvSpPr/>
          <p:nvPr/>
        </p:nvSpPr>
        <p:spPr>
          <a:xfrm rot="18795933">
            <a:off x="4934199" y="3296752"/>
            <a:ext cx="846116" cy="3018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</p:spTree>
    <p:extLst>
      <p:ext uri="{BB962C8B-B14F-4D97-AF65-F5344CB8AC3E}">
        <p14:creationId xmlns:p14="http://schemas.microsoft.com/office/powerpoint/2010/main" val="1042790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Kommentera ett ärende</a:t>
            </a:r>
            <a:endParaRPr lang="sv-SE" b="1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552" y="2192242"/>
            <a:ext cx="7386638" cy="1500188"/>
          </a:xfrm>
          <a:prstGeom prst="rect">
            <a:avLst/>
          </a:prstGeom>
        </p:spPr>
      </p:pic>
      <p:sp>
        <p:nvSpPr>
          <p:cNvPr id="5" name="Högerpil 4"/>
          <p:cNvSpPr/>
          <p:nvPr/>
        </p:nvSpPr>
        <p:spPr>
          <a:xfrm rot="12457501">
            <a:off x="1357559" y="3610624"/>
            <a:ext cx="930557" cy="445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6" name="textruta 5"/>
          <p:cNvSpPr txBox="1"/>
          <p:nvPr/>
        </p:nvSpPr>
        <p:spPr>
          <a:xfrm>
            <a:off x="2210268" y="3964993"/>
            <a:ext cx="6183103" cy="1131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Öppna ärendet och klicka på </a:t>
            </a:r>
            <a:r>
              <a:rPr lang="sv-SE" sz="1350" dirty="0" err="1"/>
              <a:t>Comment</a:t>
            </a:r>
            <a:r>
              <a:rPr lang="sv-SE" sz="1350" dirty="0"/>
              <a:t> längst ned i ärendet.</a:t>
            </a:r>
          </a:p>
          <a:p>
            <a:r>
              <a:rPr lang="sv-SE" sz="1350" dirty="0"/>
              <a:t>Fyll i din kommentar.</a:t>
            </a:r>
          </a:p>
          <a:p>
            <a:r>
              <a:rPr lang="sv-SE" sz="1350" dirty="0"/>
              <a:t>Alla som är </a:t>
            </a:r>
            <a:r>
              <a:rPr lang="sv-SE" sz="1350" dirty="0" err="1"/>
              <a:t>watcher</a:t>
            </a:r>
            <a:r>
              <a:rPr lang="sv-SE" sz="1350" dirty="0"/>
              <a:t> på ärendet samt den som är tilldelad ärendet</a:t>
            </a:r>
          </a:p>
          <a:p>
            <a:r>
              <a:rPr lang="sv-SE" sz="1350" dirty="0"/>
              <a:t>får ett meddelande om kommentaren. </a:t>
            </a:r>
          </a:p>
          <a:p>
            <a:r>
              <a:rPr lang="sv-SE" sz="1350" dirty="0"/>
              <a:t>Du som skapat ärendet får också meddelanden när andra lägger kommenterar.</a:t>
            </a:r>
          </a:p>
        </p:txBody>
      </p:sp>
    </p:spTree>
    <p:extLst>
      <p:ext uri="{BB962C8B-B14F-4D97-AF65-F5344CB8AC3E}">
        <p14:creationId xmlns:p14="http://schemas.microsoft.com/office/powerpoint/2010/main" val="2133532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Sök ärenden</a:t>
            </a:r>
            <a:endParaRPr lang="sv-SE" b="1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Via </a:t>
            </a:r>
            <a:r>
              <a:rPr lang="sv-SE" dirty="0" err="1" smtClean="0"/>
              <a:t>Dashboard</a:t>
            </a:r>
            <a:endParaRPr lang="sv-SE" dirty="0" smtClean="0"/>
          </a:p>
          <a:p>
            <a:r>
              <a:rPr lang="sv-SE" dirty="0" smtClean="0"/>
              <a:t>Via Sökrutan</a:t>
            </a:r>
          </a:p>
          <a:p>
            <a:r>
              <a:rPr lang="sv-SE" dirty="0" smtClean="0"/>
              <a:t>Via egna filter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10299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/>
              <a:t>Sök ärenden:</a:t>
            </a:r>
            <a:br>
              <a:rPr lang="sv-SE" b="1" dirty="0"/>
            </a:br>
            <a:r>
              <a:rPr lang="sv-SE" dirty="0"/>
              <a:t>Via </a:t>
            </a:r>
            <a:r>
              <a:rPr lang="sv-SE" dirty="0" err="1"/>
              <a:t>Dashboard</a:t>
            </a:r>
            <a:r>
              <a:rPr lang="sv-SE" dirty="0"/>
              <a:t> – </a:t>
            </a:r>
            <a:r>
              <a:rPr lang="sv-SE" dirty="0" err="1"/>
              <a:t>Ladoksupport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2" y="2557914"/>
            <a:ext cx="6264183" cy="1403726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83772" y="4151913"/>
            <a:ext cx="53415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I rullisten under </a:t>
            </a:r>
            <a:r>
              <a:rPr lang="sv-SE" sz="1350" dirty="0" err="1"/>
              <a:t>Dashboards</a:t>
            </a:r>
            <a:r>
              <a:rPr lang="sv-SE" sz="1350" dirty="0"/>
              <a:t> finns dina </a:t>
            </a:r>
            <a:r>
              <a:rPr lang="sv-SE" sz="1350" dirty="0" err="1"/>
              <a:t>dashboards</a:t>
            </a:r>
            <a:r>
              <a:rPr lang="sv-SE" sz="1350" dirty="0"/>
              <a:t>. </a:t>
            </a:r>
          </a:p>
          <a:p>
            <a:r>
              <a:rPr lang="sv-SE" sz="1350" dirty="0"/>
              <a:t>Vi har skapat en gemensam </a:t>
            </a:r>
            <a:r>
              <a:rPr lang="sv-SE" sz="1350" dirty="0" err="1"/>
              <a:t>Dashboard</a:t>
            </a:r>
            <a:r>
              <a:rPr lang="sv-SE" sz="1350" dirty="0"/>
              <a:t> som heter </a:t>
            </a:r>
            <a:r>
              <a:rPr lang="sv-SE" sz="1350" dirty="0" err="1"/>
              <a:t>Ladoksupport</a:t>
            </a:r>
            <a:r>
              <a:rPr lang="sv-SE" sz="1350" dirty="0"/>
              <a:t>.</a:t>
            </a:r>
          </a:p>
          <a:p>
            <a:r>
              <a:rPr lang="sv-SE" sz="1350" dirty="0"/>
              <a:t>Den kan även nås via länken:</a:t>
            </a:r>
          </a:p>
          <a:p>
            <a:r>
              <a:rPr lang="sv-SE" sz="1350" dirty="0">
                <a:hlinkClick r:id="rId3"/>
              </a:rPr>
              <a:t>https://jira.its.umu.se/secure/Dashboard.jspa?selectPageId=17750</a:t>
            </a:r>
            <a:endParaRPr lang="sv-SE" sz="1350" dirty="0"/>
          </a:p>
        </p:txBody>
      </p:sp>
    </p:spTree>
    <p:extLst>
      <p:ext uri="{BB962C8B-B14F-4D97-AF65-F5344CB8AC3E}">
        <p14:creationId xmlns:p14="http://schemas.microsoft.com/office/powerpoint/2010/main" val="312500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b="1" dirty="0" smtClean="0"/>
              <a:t>Sök ärenden:</a:t>
            </a:r>
            <a:br>
              <a:rPr lang="sv-SE" b="1" dirty="0" smtClean="0"/>
            </a:br>
            <a:r>
              <a:rPr lang="sv-SE" sz="2400" dirty="0"/>
              <a:t>Via </a:t>
            </a:r>
            <a:r>
              <a:rPr lang="sv-SE" sz="2400" dirty="0" err="1"/>
              <a:t>Dashboard</a:t>
            </a:r>
            <a:r>
              <a:rPr lang="sv-SE" sz="2400" dirty="0"/>
              <a:t> – </a:t>
            </a:r>
            <a:r>
              <a:rPr lang="sv-SE" sz="2400" dirty="0" err="1"/>
              <a:t>Ladoksupport</a:t>
            </a:r>
            <a:endParaRPr lang="sv-SE" sz="2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sz="1350" dirty="0"/>
              <a:t>I </a:t>
            </a:r>
            <a:r>
              <a:rPr lang="sv-SE" sz="1350" dirty="0" err="1"/>
              <a:t>dashboarden</a:t>
            </a:r>
            <a:r>
              <a:rPr lang="sv-SE" sz="1350" dirty="0"/>
              <a:t> </a:t>
            </a:r>
            <a:r>
              <a:rPr lang="sv-SE" sz="1350" dirty="0" err="1"/>
              <a:t>Ladoksupport</a:t>
            </a:r>
            <a:r>
              <a:rPr lang="sv-SE" sz="1350" dirty="0"/>
              <a:t> finns:</a:t>
            </a:r>
          </a:p>
          <a:p>
            <a:pPr lvl="1"/>
            <a:r>
              <a:rPr lang="sv-SE" sz="1050" dirty="0"/>
              <a:t>Statistik över ’Öppna ärenden’ respektive ’Alla ärenden’ fördelat per produkt eller </a:t>
            </a:r>
            <a:r>
              <a:rPr lang="sv-SE" sz="1050" dirty="0" err="1"/>
              <a:t>Ladokmiljö</a:t>
            </a:r>
            <a:endParaRPr lang="sv-SE" sz="1050" dirty="0"/>
          </a:p>
          <a:p>
            <a:pPr lvl="1"/>
            <a:r>
              <a:rPr lang="sv-SE" sz="1050" dirty="0"/>
              <a:t>Lista över de ärenden jag rapporterat.</a:t>
            </a:r>
          </a:p>
          <a:p>
            <a:pPr lvl="1"/>
            <a:r>
              <a:rPr lang="sv-SE" sz="1050" dirty="0"/>
              <a:t>Lista över öppna ärenden.</a:t>
            </a:r>
          </a:p>
          <a:p>
            <a:pPr lvl="1"/>
            <a:r>
              <a:rPr lang="sv-SE" sz="1050" dirty="0"/>
              <a:t>Lista över alla ärenden. </a:t>
            </a:r>
          </a:p>
          <a:p>
            <a:r>
              <a:rPr lang="sv-SE" sz="1350" dirty="0"/>
              <a:t>Klicka på länkarna för att se vilka öppna ärenden som finns för en viss miljö etc.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half" idx="4294967295"/>
          </p:nvPr>
        </p:nvSpPr>
        <p:spPr>
          <a:xfrm>
            <a:off x="4691495" y="2226469"/>
            <a:ext cx="3886200" cy="3263504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60435"/>
            <a:ext cx="4189793" cy="242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310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/>
              <a:t>Sök ärenden</a:t>
            </a:r>
            <a:r>
              <a:rPr lang="sv-SE" b="1" dirty="0" smtClean="0"/>
              <a:t>:</a:t>
            </a:r>
            <a:br>
              <a:rPr lang="sv-SE" b="1" dirty="0" smtClean="0"/>
            </a:br>
            <a:r>
              <a:rPr lang="sv-SE" sz="2400" dirty="0"/>
              <a:t>Via sökrutan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146" y="2282903"/>
            <a:ext cx="7886700" cy="267899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597722" y="2708438"/>
            <a:ext cx="43877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Använd sökrutan om du t ex vet vilket ärende du söker.</a:t>
            </a:r>
          </a:p>
        </p:txBody>
      </p:sp>
      <p:sp>
        <p:nvSpPr>
          <p:cNvPr id="6" name="Högerpil 5"/>
          <p:cNvSpPr/>
          <p:nvPr/>
        </p:nvSpPr>
        <p:spPr>
          <a:xfrm rot="19685821">
            <a:off x="5696006" y="2548848"/>
            <a:ext cx="578913" cy="277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</p:spTree>
    <p:extLst>
      <p:ext uri="{BB962C8B-B14F-4D97-AF65-F5344CB8AC3E}">
        <p14:creationId xmlns:p14="http://schemas.microsoft.com/office/powerpoint/2010/main" val="19650597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Sök ärenden</a:t>
            </a:r>
            <a:r>
              <a:rPr lang="sv-SE" b="1" dirty="0" smtClean="0"/>
              <a:t>:</a:t>
            </a:r>
            <a:br>
              <a:rPr lang="sv-SE" b="1" dirty="0" smtClean="0"/>
            </a:br>
            <a:r>
              <a:rPr lang="sv-SE" sz="2400" dirty="0"/>
              <a:t>Via filter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2496200"/>
          </a:xfrm>
        </p:spPr>
        <p:txBody>
          <a:bodyPr/>
          <a:lstStyle/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/>
          <a:srcRect l="36143" t="12186" r="35551" b="65919"/>
          <a:stretch/>
        </p:blipFill>
        <p:spPr>
          <a:xfrm>
            <a:off x="628650" y="2042819"/>
            <a:ext cx="6955971" cy="2252338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1006434" y="4823871"/>
            <a:ext cx="6437981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I rullisten under </a:t>
            </a:r>
            <a:r>
              <a:rPr lang="sv-SE" sz="1350" dirty="0" err="1"/>
              <a:t>Issues</a:t>
            </a:r>
            <a:r>
              <a:rPr lang="sv-SE" sz="1350" dirty="0"/>
              <a:t> finns dina filter t ex ’</a:t>
            </a:r>
            <a:r>
              <a:rPr lang="sv-SE" sz="1350" dirty="0" err="1"/>
              <a:t>Reported</a:t>
            </a:r>
            <a:r>
              <a:rPr lang="sv-SE" sz="1350" dirty="0"/>
              <a:t> by </a:t>
            </a:r>
            <a:r>
              <a:rPr lang="sv-SE" sz="1350" dirty="0" err="1"/>
              <a:t>Me</a:t>
            </a:r>
            <a:r>
              <a:rPr lang="sv-SE" sz="1350" dirty="0"/>
              <a:t>’.</a:t>
            </a:r>
          </a:p>
          <a:p>
            <a:r>
              <a:rPr lang="sv-SE" sz="1350" dirty="0"/>
              <a:t>Klicka på det filter du vill använda för att se en lista på de ärenden filtret söker ut. </a:t>
            </a:r>
          </a:p>
          <a:p>
            <a:r>
              <a:rPr lang="sv-SE" sz="1350" dirty="0"/>
              <a:t>Du kan även </a:t>
            </a:r>
            <a:r>
              <a:rPr lang="sv-SE" sz="1350"/>
              <a:t>skapa egna </a:t>
            </a:r>
            <a:r>
              <a:rPr lang="sv-SE" sz="1350" dirty="0"/>
              <a:t>anpassade filter.  </a:t>
            </a:r>
          </a:p>
        </p:txBody>
      </p:sp>
    </p:spTree>
    <p:extLst>
      <p:ext uri="{BB962C8B-B14F-4D97-AF65-F5344CB8AC3E}">
        <p14:creationId xmlns:p14="http://schemas.microsoft.com/office/powerpoint/2010/main" val="3775813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Lärosätets egen </a:t>
            </a:r>
            <a:r>
              <a:rPr lang="sv-SE" dirty="0" err="1" smtClean="0"/>
              <a:t>first</a:t>
            </a:r>
            <a:r>
              <a:rPr lang="sv-SE" dirty="0" smtClean="0"/>
              <a:t> </a:t>
            </a:r>
            <a:r>
              <a:rPr lang="sv-SE" dirty="0" err="1" smtClean="0"/>
              <a:t>line</a:t>
            </a:r>
            <a:r>
              <a:rPr lang="sv-SE" dirty="0" smtClean="0"/>
              <a:t> support</a:t>
            </a:r>
          </a:p>
          <a:p>
            <a:r>
              <a:rPr lang="sv-SE" dirty="0" smtClean="0"/>
              <a:t>Lokal projektledare</a:t>
            </a:r>
          </a:p>
          <a:p>
            <a:r>
              <a:rPr lang="sv-SE" dirty="0" smtClean="0"/>
              <a:t>Lokal kontaktperson</a:t>
            </a:r>
          </a:p>
          <a:p>
            <a:endParaRPr lang="sv-SE" dirty="0"/>
          </a:p>
          <a:p>
            <a:r>
              <a:rPr lang="sv-SE" dirty="0" smtClean="0"/>
              <a:t>Ovanstående kan beställa en användare i </a:t>
            </a:r>
            <a:r>
              <a:rPr lang="sv-SE" dirty="0" err="1" smtClean="0"/>
              <a:t>ServicedeskPlus</a:t>
            </a:r>
            <a:r>
              <a:rPr lang="sv-SE" dirty="0" smtClean="0"/>
              <a:t>, få åtkomst till </a:t>
            </a:r>
            <a:r>
              <a:rPr lang="sv-SE" dirty="0" err="1" smtClean="0"/>
              <a:t>Jira</a:t>
            </a:r>
            <a:r>
              <a:rPr lang="sv-SE" dirty="0" smtClean="0"/>
              <a:t> – LADOKSUPPORT samt nyttja vår supporttelefon.</a:t>
            </a:r>
          </a:p>
          <a:p>
            <a:endParaRPr lang="sv-SE" dirty="0" smtClean="0"/>
          </a:p>
          <a:p>
            <a:pPr marL="0" indent="0">
              <a:buNone/>
            </a:pPr>
            <a:endParaRPr lang="sv-SE" dirty="0" smtClean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Vem kan </a:t>
            </a:r>
            <a:r>
              <a:rPr lang="sv-SE" dirty="0"/>
              <a:t>k</a:t>
            </a:r>
            <a:r>
              <a:rPr lang="sv-SE" dirty="0" smtClean="0"/>
              <a:t>ontakta </a:t>
            </a:r>
            <a:r>
              <a:rPr lang="sv-SE" dirty="0" err="1" smtClean="0"/>
              <a:t>Ladoksupport</a:t>
            </a:r>
            <a:r>
              <a:rPr lang="sv-SE" dirty="0" smtClean="0"/>
              <a:t>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758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726" y="2276672"/>
            <a:ext cx="1223204" cy="2210108"/>
          </a:xfrm>
          <a:prstGeom prst="rect">
            <a:avLst/>
          </a:prstGeom>
        </p:spPr>
      </p:pic>
      <p:sp>
        <p:nvSpPr>
          <p:cNvPr id="6" name="Högerpil 5"/>
          <p:cNvSpPr/>
          <p:nvPr/>
        </p:nvSpPr>
        <p:spPr>
          <a:xfrm rot="12618254">
            <a:off x="1497418" y="3307588"/>
            <a:ext cx="1160289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7" name="textruta 6"/>
          <p:cNvSpPr txBox="1"/>
          <p:nvPr/>
        </p:nvSpPr>
        <p:spPr>
          <a:xfrm>
            <a:off x="2782882" y="3661966"/>
            <a:ext cx="30973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Klicka på </a:t>
            </a:r>
            <a:r>
              <a:rPr lang="sv-SE" sz="1350" dirty="0" err="1"/>
              <a:t>Issues</a:t>
            </a:r>
            <a:r>
              <a:rPr lang="sv-SE" sz="1350" dirty="0"/>
              <a:t> i panelen till vänster. </a:t>
            </a:r>
          </a:p>
        </p:txBody>
      </p:sp>
      <p:sp>
        <p:nvSpPr>
          <p:cNvPr id="9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Sök ärenden</a:t>
            </a:r>
            <a:r>
              <a:rPr lang="sv-SE" b="1" dirty="0" smtClean="0"/>
              <a:t>:</a:t>
            </a:r>
            <a:br>
              <a:rPr lang="sv-SE" b="1" dirty="0" smtClean="0"/>
            </a:br>
            <a:r>
              <a:rPr lang="sv-SE" sz="2400" dirty="0"/>
              <a:t>Skapa ett eget filter</a:t>
            </a:r>
          </a:p>
        </p:txBody>
      </p:sp>
    </p:spTree>
    <p:extLst>
      <p:ext uri="{BB962C8B-B14F-4D97-AF65-F5344CB8AC3E}">
        <p14:creationId xmlns:p14="http://schemas.microsoft.com/office/powerpoint/2010/main" val="10065585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250977"/>
            <a:ext cx="5641522" cy="2112027"/>
          </a:xfrm>
          <a:prstGeom prst="rect">
            <a:avLst/>
          </a:prstGeom>
        </p:spPr>
      </p:pic>
      <p:sp>
        <p:nvSpPr>
          <p:cNvPr id="9" name="Högerpil 8"/>
          <p:cNvSpPr/>
          <p:nvPr/>
        </p:nvSpPr>
        <p:spPr>
          <a:xfrm rot="12830061">
            <a:off x="6154388" y="2647454"/>
            <a:ext cx="733806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10" name="textruta 9"/>
          <p:cNvSpPr txBox="1"/>
          <p:nvPr/>
        </p:nvSpPr>
        <p:spPr>
          <a:xfrm>
            <a:off x="6369880" y="3219638"/>
            <a:ext cx="29354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Klicka på ’</a:t>
            </a:r>
            <a:r>
              <a:rPr lang="sv-SE" sz="1350" dirty="0" err="1"/>
              <a:t>View</a:t>
            </a:r>
            <a:r>
              <a:rPr lang="sv-SE" sz="1350" dirty="0"/>
              <a:t> all </a:t>
            </a:r>
            <a:r>
              <a:rPr lang="sv-SE" sz="1350" dirty="0" err="1"/>
              <a:t>issues</a:t>
            </a:r>
            <a:r>
              <a:rPr lang="sv-SE" sz="1350" dirty="0"/>
              <a:t> and filters’</a:t>
            </a:r>
          </a:p>
        </p:txBody>
      </p:sp>
      <p:sp>
        <p:nvSpPr>
          <p:cNvPr id="11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Sök ärenden</a:t>
            </a:r>
            <a:r>
              <a:rPr lang="sv-SE" b="1" dirty="0" smtClean="0"/>
              <a:t>:</a:t>
            </a:r>
            <a:br>
              <a:rPr lang="sv-SE" b="1" dirty="0" smtClean="0"/>
            </a:br>
            <a:r>
              <a:rPr lang="sv-SE" sz="2400" dirty="0"/>
              <a:t>Skapa ett eget filter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1852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312936"/>
            <a:ext cx="7886700" cy="2381019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795341" y="4693956"/>
            <a:ext cx="8278228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350" dirty="0"/>
              <a:t>1. Spara och döp filtret. (Save as)</a:t>
            </a:r>
          </a:p>
          <a:p>
            <a:r>
              <a:rPr lang="sv-SE" sz="1350" dirty="0"/>
              <a:t>2. Justera utsökningen, dvs vilka parametrar som ska visas. Du kan lägga till fler parametrar under ’</a:t>
            </a:r>
            <a:r>
              <a:rPr lang="sv-SE" sz="1350" dirty="0" err="1"/>
              <a:t>More</a:t>
            </a:r>
            <a:r>
              <a:rPr lang="sv-SE" sz="1350" dirty="0"/>
              <a:t>’.</a:t>
            </a:r>
          </a:p>
          <a:p>
            <a:r>
              <a:rPr lang="sv-SE" sz="1350" dirty="0"/>
              <a:t>3. Spara på nytt. (Save)  </a:t>
            </a:r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Sök ärenden</a:t>
            </a:r>
            <a:r>
              <a:rPr lang="sv-SE" b="1" dirty="0" smtClean="0"/>
              <a:t>:</a:t>
            </a:r>
            <a:br>
              <a:rPr lang="sv-SE" b="1" dirty="0" smtClean="0"/>
            </a:br>
            <a:r>
              <a:rPr lang="sv-SE" sz="2400" dirty="0"/>
              <a:t>Skapa ett eget filter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76021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INGÅNG - </a:t>
            </a:r>
            <a:r>
              <a:rPr lang="sv-SE" dirty="0" err="1" smtClean="0"/>
              <a:t>ServiceDeskPlus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Lägga en beställning</a:t>
            </a:r>
          </a:p>
          <a:p>
            <a:r>
              <a:rPr lang="sv-SE" dirty="0" smtClean="0"/>
              <a:t>Se och söka ärenden</a:t>
            </a:r>
          </a:p>
          <a:p>
            <a:r>
              <a:rPr lang="sv-SE" dirty="0" smtClean="0"/>
              <a:t>Kommunicera i ett ärende</a:t>
            </a:r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11254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Logga in via länken </a:t>
            </a:r>
            <a:r>
              <a:rPr lang="sv-SE" dirty="0" smtClean="0">
                <a:hlinkClick r:id="rId2"/>
              </a:rPr>
              <a:t>www.support.ladok.se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LOGGA in I SERVICEDESKPLUS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147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221" y="1822594"/>
            <a:ext cx="6654800" cy="2184565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Gör </a:t>
            </a:r>
            <a:r>
              <a:rPr lang="sv-SE" dirty="0"/>
              <a:t>e</a:t>
            </a:r>
            <a:r>
              <a:rPr lang="sv-SE" dirty="0" smtClean="0"/>
              <a:t>n </a:t>
            </a:r>
            <a:r>
              <a:rPr lang="sv-SE" dirty="0"/>
              <a:t>b</a:t>
            </a:r>
            <a:r>
              <a:rPr lang="sv-SE" dirty="0" smtClean="0"/>
              <a:t>eställning</a:t>
            </a:r>
            <a:endParaRPr lang="sv-SE" dirty="0"/>
          </a:p>
        </p:txBody>
      </p:sp>
      <p:sp>
        <p:nvSpPr>
          <p:cNvPr id="5" name="Högerpil 4"/>
          <p:cNvSpPr/>
          <p:nvPr/>
        </p:nvSpPr>
        <p:spPr>
          <a:xfrm rot="12540857">
            <a:off x="3759199" y="2633133"/>
            <a:ext cx="939800" cy="364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/>
          <p:cNvSpPr txBox="1"/>
          <p:nvPr/>
        </p:nvSpPr>
        <p:spPr>
          <a:xfrm>
            <a:off x="1183117" y="4351867"/>
            <a:ext cx="7554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Klicka på länken ’Gör beställning’ för att komma till tjänstekatalogen.</a:t>
            </a:r>
          </a:p>
          <a:p>
            <a:r>
              <a:rPr lang="sv-SE" dirty="0" smtClean="0"/>
              <a:t>(Använd inte länken ’Rapportera problem’,</a:t>
            </a:r>
          </a:p>
          <a:p>
            <a:r>
              <a:rPr lang="sv-SE" dirty="0" smtClean="0"/>
              <a:t> eftersom detta numer hanteras i JIRA)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837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221" y="1844576"/>
            <a:ext cx="6654800" cy="3316259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VÄLJ MALL</a:t>
            </a:r>
            <a:endParaRPr lang="sv-SE" dirty="0"/>
          </a:p>
        </p:txBody>
      </p:sp>
      <p:sp>
        <p:nvSpPr>
          <p:cNvPr id="5" name="Högerpil 4"/>
          <p:cNvSpPr/>
          <p:nvPr/>
        </p:nvSpPr>
        <p:spPr>
          <a:xfrm rot="19294921">
            <a:off x="1652224" y="3202648"/>
            <a:ext cx="862769" cy="355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81" y="2551032"/>
            <a:ext cx="838386" cy="708636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318174" y="3741843"/>
            <a:ext cx="4427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Välj den mall som passar din beställning. </a:t>
            </a:r>
          </a:p>
          <a:p>
            <a:r>
              <a:rPr lang="sv-SE" dirty="0" smtClean="0"/>
              <a:t>I menyn till vänster finns fler rubriker.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300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5464" y="1647880"/>
            <a:ext cx="5147127" cy="3676519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Fyll i beställningsuppgifter</a:t>
            </a:r>
            <a:endParaRPr lang="sv-SE" dirty="0"/>
          </a:p>
        </p:txBody>
      </p:sp>
      <p:sp>
        <p:nvSpPr>
          <p:cNvPr id="5" name="Högerpil 4"/>
          <p:cNvSpPr/>
          <p:nvPr/>
        </p:nvSpPr>
        <p:spPr>
          <a:xfrm rot="19635886">
            <a:off x="882281" y="4164725"/>
            <a:ext cx="1016000" cy="3894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/>
          <p:cNvSpPr txBox="1"/>
          <p:nvPr/>
        </p:nvSpPr>
        <p:spPr>
          <a:xfrm>
            <a:off x="1654234" y="1024905"/>
            <a:ext cx="4816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Glöm inte fälten för tillgångsinformation, längre ned i formuläret. 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12110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1421" y="1943156"/>
            <a:ext cx="6654800" cy="1041890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Under fliken ärenden </a:t>
            </a:r>
            <a:br>
              <a:rPr lang="sv-SE" dirty="0" smtClean="0"/>
            </a:br>
            <a:r>
              <a:rPr lang="sv-SE" dirty="0" smtClean="0"/>
              <a:t>Listas era </a:t>
            </a:r>
            <a:r>
              <a:rPr lang="sv-SE" dirty="0"/>
              <a:t>ä</a:t>
            </a:r>
            <a:r>
              <a:rPr lang="sv-SE" dirty="0" smtClean="0"/>
              <a:t>renden</a:t>
            </a:r>
            <a:endParaRPr lang="sv-SE" dirty="0"/>
          </a:p>
        </p:txBody>
      </p:sp>
      <p:sp>
        <p:nvSpPr>
          <p:cNvPr id="5" name="Högerpil 4"/>
          <p:cNvSpPr/>
          <p:nvPr/>
        </p:nvSpPr>
        <p:spPr>
          <a:xfrm rot="19357832">
            <a:off x="2870199" y="2691745"/>
            <a:ext cx="1236133" cy="406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Högerpil 5"/>
          <p:cNvSpPr/>
          <p:nvPr/>
        </p:nvSpPr>
        <p:spPr>
          <a:xfrm rot="19373004">
            <a:off x="1875149" y="2645338"/>
            <a:ext cx="1203866" cy="4166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851364" y="3084111"/>
            <a:ext cx="1220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Fler filter </a:t>
            </a:r>
          </a:p>
          <a:p>
            <a:r>
              <a:rPr lang="sv-SE" dirty="0" smtClean="0"/>
              <a:t>finns här. 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2477082" y="3382979"/>
            <a:ext cx="4198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Det går även att söka ut </a:t>
            </a:r>
          </a:p>
          <a:p>
            <a:r>
              <a:rPr lang="sv-SE" dirty="0" smtClean="0"/>
              <a:t>ett specifikt ärende via ärendenummer.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47126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Kommunikation i ärenden sker främst via e-post.</a:t>
            </a:r>
          </a:p>
          <a:p>
            <a:r>
              <a:rPr lang="sv-SE" dirty="0" smtClean="0"/>
              <a:t>Om du svarar på e-post från systemet kring ett ärende loggas det i ärendet. 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Kommunicera i ett ärende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066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 smtClean="0"/>
              <a:t>Våra öppettider är normalt </a:t>
            </a:r>
            <a:r>
              <a:rPr lang="sv-SE" dirty="0" err="1" smtClean="0"/>
              <a:t>kl</a:t>
            </a:r>
            <a:r>
              <a:rPr lang="sv-SE" dirty="0" smtClean="0"/>
              <a:t> 8-16.30 måndag till fredag.</a:t>
            </a:r>
          </a:p>
          <a:p>
            <a:r>
              <a:rPr lang="sv-SE" dirty="0" smtClean="0"/>
              <a:t>Svars- och lösningstider påverkas av ärendets prioritet.</a:t>
            </a:r>
          </a:p>
          <a:p>
            <a:r>
              <a:rPr lang="sv-SE" dirty="0" smtClean="0"/>
              <a:t>Frågor besvaras inom 4 arbetsdagar.</a:t>
            </a:r>
          </a:p>
          <a:p>
            <a:r>
              <a:rPr lang="sv-SE" dirty="0" smtClean="0"/>
              <a:t>Felanmälan/Incidenter </a:t>
            </a:r>
            <a:r>
              <a:rPr lang="sv-SE" dirty="0"/>
              <a:t>med låg prioritet </a:t>
            </a:r>
            <a:r>
              <a:rPr lang="sv-SE" dirty="0" smtClean="0"/>
              <a:t>återkopplas inom 5 arbetsdagar. Lösningstiden kan variera beroende på komplexitet och övriga prioriteringar.</a:t>
            </a:r>
            <a:endParaRPr lang="sv-SE" dirty="0"/>
          </a:p>
          <a:p>
            <a:r>
              <a:rPr lang="sv-SE" dirty="0" smtClean="0"/>
              <a:t>Felanmälan/Incidenter med högre prioritet hanteras snarast möjligt med hänsyn till prioriteten. </a:t>
            </a:r>
          </a:p>
          <a:p>
            <a:r>
              <a:rPr lang="sv-SE" dirty="0" smtClean="0"/>
              <a:t>Prioriteten avgörs av hur verksamheten vid lärosätet påverkas och hur många lärosäten som är drabbade. </a:t>
            </a:r>
          </a:p>
          <a:p>
            <a:r>
              <a:rPr lang="sv-SE" dirty="0" smtClean="0"/>
              <a:t>Beställningar hanteras normalt inom 5 arbetsdagar.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Supporttider och SLA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6566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v-SE" dirty="0" smtClean="0"/>
              <a:t>Svar i ärenden i </a:t>
            </a:r>
            <a:r>
              <a:rPr lang="sv-SE" dirty="0" err="1" smtClean="0"/>
              <a:t>Jira</a:t>
            </a:r>
            <a:r>
              <a:rPr lang="sv-SE" dirty="0" smtClean="0"/>
              <a:t> och </a:t>
            </a:r>
            <a:r>
              <a:rPr lang="sv-SE" dirty="0" err="1" smtClean="0"/>
              <a:t>ServicedeskPlus</a:t>
            </a:r>
            <a:r>
              <a:rPr lang="sv-SE" dirty="0"/>
              <a:t>.</a:t>
            </a:r>
            <a:endParaRPr lang="sv-SE" dirty="0" smtClean="0"/>
          </a:p>
          <a:p>
            <a:r>
              <a:rPr lang="sv-SE" dirty="0" smtClean="0"/>
              <a:t>Driftmeddelanden eller nyhet via Ladok.se</a:t>
            </a:r>
          </a:p>
          <a:p>
            <a:pPr lvl="1"/>
            <a:r>
              <a:rPr lang="sv-SE" dirty="0" smtClean="0"/>
              <a:t>Driftsstörningar, planerade uppdateringar etc. </a:t>
            </a:r>
          </a:p>
          <a:p>
            <a:pPr lvl="1"/>
            <a:r>
              <a:rPr lang="sv-SE" dirty="0" smtClean="0"/>
              <a:t>Prenumerera – både på driftmeddelanden och nyheter.</a:t>
            </a:r>
          </a:p>
          <a:p>
            <a:r>
              <a:rPr lang="sv-SE" dirty="0" smtClean="0"/>
              <a:t>Information via maillistor:</a:t>
            </a:r>
          </a:p>
          <a:p>
            <a:pPr lvl="1"/>
            <a:r>
              <a:rPr lang="sv-SE" dirty="0" smtClean="0"/>
              <a:t>T ex information om akuta incidenter.</a:t>
            </a:r>
          </a:p>
          <a:p>
            <a:pPr lvl="1"/>
            <a:r>
              <a:rPr lang="sv-SE" dirty="0" smtClean="0"/>
              <a:t>Lokala kontaktpersoner (för </a:t>
            </a:r>
            <a:r>
              <a:rPr lang="sv-SE" dirty="0" err="1" smtClean="0"/>
              <a:t>produktionssatta</a:t>
            </a:r>
            <a:r>
              <a:rPr lang="sv-SE" dirty="0" smtClean="0"/>
              <a:t> lärosäten) </a:t>
            </a:r>
          </a:p>
          <a:p>
            <a:pPr lvl="1"/>
            <a:r>
              <a:rPr lang="sv-SE" dirty="0" smtClean="0"/>
              <a:t>Lokala projektledare (för ej </a:t>
            </a:r>
            <a:r>
              <a:rPr lang="sv-SE" dirty="0" err="1" smtClean="0"/>
              <a:t>produktionssatta</a:t>
            </a:r>
            <a:r>
              <a:rPr lang="sv-SE" dirty="0" smtClean="0"/>
              <a:t> lärosäten)</a:t>
            </a:r>
          </a:p>
          <a:p>
            <a:r>
              <a:rPr lang="sv-SE" dirty="0" smtClean="0"/>
              <a:t>Information via ärenden i </a:t>
            </a:r>
            <a:r>
              <a:rPr lang="sv-SE" dirty="0" err="1" smtClean="0"/>
              <a:t>Jira</a:t>
            </a:r>
            <a:r>
              <a:rPr lang="sv-SE" dirty="0" smtClean="0"/>
              <a:t>:</a:t>
            </a:r>
          </a:p>
          <a:p>
            <a:pPr lvl="1"/>
            <a:r>
              <a:rPr lang="sv-SE" dirty="0" smtClean="0"/>
              <a:t>Ärendetypen ’Konsortieinfo’ – Information riktad till ett specifikt lärosäte t ex i anslutning till mailutskick till Lokala kontaktpersoner.</a:t>
            </a:r>
          </a:p>
          <a:p>
            <a:r>
              <a:rPr lang="sv-SE" dirty="0" smtClean="0"/>
              <a:t>Sidorna för Drift/Support på Ladok.se</a:t>
            </a:r>
          </a:p>
          <a:p>
            <a:pPr lvl="1"/>
            <a:r>
              <a:rPr lang="sv-SE" dirty="0" smtClean="0"/>
              <a:t>Kontakta supporten</a:t>
            </a:r>
          </a:p>
          <a:p>
            <a:pPr lvl="1"/>
            <a:r>
              <a:rPr lang="sv-SE" dirty="0" smtClean="0"/>
              <a:t>Uppgraderingskalender</a:t>
            </a:r>
          </a:p>
          <a:p>
            <a:pPr lvl="1"/>
            <a:r>
              <a:rPr lang="sv-SE" dirty="0" smtClean="0"/>
              <a:t>Tekniska miljöer</a:t>
            </a:r>
          </a:p>
          <a:p>
            <a:pPr lvl="1"/>
            <a:r>
              <a:rPr lang="sv-SE" dirty="0" smtClean="0"/>
              <a:t>Driftmeddelanden</a:t>
            </a:r>
          </a:p>
          <a:p>
            <a:pPr lvl="1"/>
            <a:r>
              <a:rPr lang="sv-SE" dirty="0" smtClean="0"/>
              <a:t>Leveransinformation</a:t>
            </a:r>
          </a:p>
          <a:p>
            <a:pPr lvl="1"/>
            <a:endParaRPr lang="sv-SE" dirty="0" smtClean="0"/>
          </a:p>
          <a:p>
            <a:pPr lvl="1"/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Information från supporten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25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Framför allt information via driftmeddelanden. </a:t>
            </a:r>
          </a:p>
          <a:p>
            <a:r>
              <a:rPr lang="sv-SE" dirty="0" smtClean="0"/>
              <a:t>Vid behov ytterligare direkt </a:t>
            </a:r>
            <a:r>
              <a:rPr lang="sv-SE" dirty="0"/>
              <a:t>kontakt med lokal </a:t>
            </a:r>
            <a:r>
              <a:rPr lang="sv-SE" dirty="0" smtClean="0"/>
              <a:t>kontaktperson/ -personer. </a:t>
            </a:r>
          </a:p>
          <a:p>
            <a:pPr lvl="1"/>
            <a:endParaRPr lang="sv-SE" dirty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Akuta </a:t>
            </a:r>
            <a:r>
              <a:rPr lang="sv-SE" dirty="0"/>
              <a:t>i</a:t>
            </a:r>
            <a:r>
              <a:rPr lang="sv-SE" dirty="0" smtClean="0"/>
              <a:t>ncidenter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06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Uppdatera era kontaktuppgifter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Lokal kontaktperson</a:t>
            </a:r>
          </a:p>
          <a:p>
            <a:pPr lvl="1"/>
            <a:r>
              <a:rPr lang="sv-SE" dirty="0" smtClean="0"/>
              <a:t>Vår 1:a kontakt. Godkänner andras beställningar </a:t>
            </a:r>
          </a:p>
          <a:p>
            <a:pPr lvl="1"/>
            <a:r>
              <a:rPr lang="sv-SE" dirty="0" smtClean="0"/>
              <a:t>Komplettera gärna med funktionsadress </a:t>
            </a:r>
            <a:r>
              <a:rPr lang="sv-SE" dirty="0"/>
              <a:t>för informationsutskick</a:t>
            </a:r>
          </a:p>
          <a:p>
            <a:r>
              <a:rPr lang="sv-SE" dirty="0" smtClean="0"/>
              <a:t>Lokal </a:t>
            </a:r>
            <a:r>
              <a:rPr lang="sv-SE" dirty="0" err="1" smtClean="0"/>
              <a:t>Ladoksupport</a:t>
            </a:r>
            <a:r>
              <a:rPr lang="sv-SE" dirty="0" smtClean="0"/>
              <a:t> (</a:t>
            </a:r>
            <a:r>
              <a:rPr lang="sv-SE" dirty="0" err="1" smtClean="0"/>
              <a:t>first</a:t>
            </a:r>
            <a:r>
              <a:rPr lang="sv-SE" dirty="0" smtClean="0"/>
              <a:t> </a:t>
            </a:r>
            <a:r>
              <a:rPr lang="sv-SE" dirty="0" err="1" smtClean="0"/>
              <a:t>line</a:t>
            </a:r>
            <a:r>
              <a:rPr lang="sv-SE" dirty="0" smtClean="0"/>
              <a:t> vid lärosätet)</a:t>
            </a:r>
          </a:p>
          <a:p>
            <a:pPr lvl="1"/>
            <a:r>
              <a:rPr lang="sv-SE" dirty="0" smtClean="0"/>
              <a:t>Kontaktlista finns på Ladok.se</a:t>
            </a:r>
          </a:p>
          <a:p>
            <a:pPr lvl="1"/>
            <a:r>
              <a:rPr lang="sv-SE" dirty="0" smtClean="0"/>
              <a:t>Vi hänvisar ev. förfrågningar från studenter och lärare till er.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698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INGÅNG - JIRA/</a:t>
            </a:r>
            <a:br>
              <a:rPr lang="sv-SE" dirty="0" smtClean="0"/>
            </a:br>
            <a:r>
              <a:rPr lang="sv-SE" dirty="0" smtClean="0"/>
              <a:t>LADOKSUPPORT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När du skapar ett ärende</a:t>
            </a:r>
            <a:br>
              <a:rPr lang="sv-SE" dirty="0" smtClean="0"/>
            </a:br>
            <a:r>
              <a:rPr lang="sv-SE" dirty="0" smtClean="0"/>
              <a:t>Skapa ett ärende</a:t>
            </a: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Följ ett ärende</a:t>
            </a:r>
            <a:br>
              <a:rPr lang="sv-SE" dirty="0" smtClean="0"/>
            </a:br>
            <a:r>
              <a:rPr lang="sv-SE" dirty="0" smtClean="0"/>
              <a:t>Kommentera ett ärende</a:t>
            </a:r>
            <a:br>
              <a:rPr lang="sv-SE" dirty="0" smtClean="0"/>
            </a:br>
            <a:r>
              <a:rPr lang="sv-SE" dirty="0" smtClean="0"/>
              <a:t>Sök ärenden</a:t>
            </a:r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542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När du skapar ett supportärende</a:t>
            </a:r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0CEDAB93-2500-46CD-B85B-99388230F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9744" y="1828168"/>
            <a:ext cx="3294419" cy="1750160"/>
          </a:xfrm>
          <a:prstGeom prst="rect">
            <a:avLst/>
          </a:prstGeom>
        </p:spPr>
      </p:pic>
      <p:sp>
        <p:nvSpPr>
          <p:cNvPr id="11" name="Ellips 10">
            <a:extLst>
              <a:ext uri="{FF2B5EF4-FFF2-40B4-BE49-F238E27FC236}">
                <a16:creationId xmlns:a16="http://schemas.microsoft.com/office/drawing/2014/main" id="{1C7F58DE-E8A7-43B7-9753-0F6C21F7C310}"/>
              </a:ext>
            </a:extLst>
          </p:cNvPr>
          <p:cNvSpPr/>
          <p:nvPr/>
        </p:nvSpPr>
        <p:spPr>
          <a:xfrm>
            <a:off x="2332090" y="2444546"/>
            <a:ext cx="1587295" cy="8683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sv-SE" sz="1350">
              <a:solidFill>
                <a:prstClr val="white"/>
              </a:solidFill>
              <a:latin typeface="Franklin Gothic Medium"/>
            </a:endParaRPr>
          </a:p>
        </p:txBody>
      </p:sp>
      <p:cxnSp>
        <p:nvCxnSpPr>
          <p:cNvPr id="13" name="Koppling: vinklad 12">
            <a:extLst>
              <a:ext uri="{FF2B5EF4-FFF2-40B4-BE49-F238E27FC236}">
                <a16:creationId xmlns:a16="http://schemas.microsoft.com/office/drawing/2014/main" id="{D84FD099-25FB-4E1A-B9D8-6C34C535D18D}"/>
              </a:ext>
            </a:extLst>
          </p:cNvPr>
          <p:cNvCxnSpPr>
            <a:stCxn id="11" idx="6"/>
          </p:cNvCxnSpPr>
          <p:nvPr/>
        </p:nvCxnSpPr>
        <p:spPr>
          <a:xfrm flipV="1">
            <a:off x="3919384" y="2195667"/>
            <a:ext cx="1653663" cy="683035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ruta 15">
            <a:extLst>
              <a:ext uri="{FF2B5EF4-FFF2-40B4-BE49-F238E27FC236}">
                <a16:creationId xmlns:a16="http://schemas.microsoft.com/office/drawing/2014/main" id="{DD168437-C5B9-4A8B-A707-B4701B760AC0}"/>
              </a:ext>
            </a:extLst>
          </p:cNvPr>
          <p:cNvSpPr txBox="1"/>
          <p:nvPr/>
        </p:nvSpPr>
        <p:spPr>
          <a:xfrm>
            <a:off x="5626508" y="1828169"/>
            <a:ext cx="2225165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sv-SE" sz="1350" dirty="0">
                <a:solidFill>
                  <a:srgbClr val="000000"/>
                </a:solidFill>
                <a:latin typeface="Franklin Gothic Medium"/>
              </a:rPr>
              <a:t>Fyll i de obligatoriska fälten efter bästa förmåga</a:t>
            </a: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endParaRPr lang="sv-SE" sz="1350" dirty="0">
              <a:solidFill>
                <a:srgbClr val="000000"/>
              </a:solidFill>
              <a:latin typeface="Franklin Gothic Medium"/>
            </a:endParaRPr>
          </a:p>
          <a:p>
            <a:pPr marL="214313" indent="-214313" defTabSz="342900">
              <a:buFont typeface="Arial" panose="020B0604020202020204" pitchFamily="34" charset="0"/>
              <a:buChar char="•"/>
            </a:pPr>
            <a:r>
              <a:rPr lang="sv-SE" sz="1350" dirty="0">
                <a:solidFill>
                  <a:srgbClr val="000000"/>
                </a:solidFill>
                <a:latin typeface="Franklin Gothic Medium"/>
              </a:rPr>
              <a:t>Vår andra eller tredje linje kan dock ändra utifrån vår bedömning</a:t>
            </a:r>
          </a:p>
        </p:txBody>
      </p:sp>
    </p:spTree>
    <p:extLst>
      <p:ext uri="{BB962C8B-B14F-4D97-AF65-F5344CB8AC3E}">
        <p14:creationId xmlns:p14="http://schemas.microsoft.com/office/powerpoint/2010/main" val="81810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ll_Ladok">
  <a:themeElements>
    <a:clrScheme name="Anpassad 4">
      <a:dk1>
        <a:srgbClr val="000000"/>
      </a:dk1>
      <a:lt1>
        <a:sysClr val="window" lastClr="FFFFFF"/>
      </a:lt1>
      <a:dk2>
        <a:srgbClr val="73B026"/>
      </a:dk2>
      <a:lt2>
        <a:srgbClr val="A483D5"/>
      </a:lt2>
      <a:accent1>
        <a:srgbClr val="73B026"/>
      </a:accent1>
      <a:accent2>
        <a:srgbClr val="5316AC"/>
      </a:accent2>
      <a:accent3>
        <a:srgbClr val="216B15"/>
      </a:accent3>
      <a:accent4>
        <a:srgbClr val="AA1871"/>
      </a:accent4>
      <a:accent5>
        <a:srgbClr val="2770AC"/>
      </a:accent5>
      <a:accent6>
        <a:srgbClr val="B6D887"/>
      </a:accent6>
      <a:hlink>
        <a:srgbClr val="5316AC"/>
      </a:hlink>
      <a:folHlink>
        <a:srgbClr val="935B96"/>
      </a:folHlink>
    </a:clrScheme>
    <a:fontScheme name="Rutnät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Förmå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Ladok_version1</Template>
  <TotalTime>7965</TotalTime>
  <Words>1459</Words>
  <Application>Microsoft Office PowerPoint</Application>
  <PresentationFormat>Bildspel på skärmen (4:3)</PresentationFormat>
  <Paragraphs>194</Paragraphs>
  <Slides>39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39</vt:i4>
      </vt:variant>
    </vt:vector>
  </HeadingPairs>
  <TitlesOfParts>
    <vt:vector size="47" baseType="lpstr">
      <vt:lpstr>Arial</vt:lpstr>
      <vt:lpstr>Calibri</vt:lpstr>
      <vt:lpstr>Franklin Gothic Book</vt:lpstr>
      <vt:lpstr>Franklin Gothic Medium</vt:lpstr>
      <vt:lpstr>Impact</vt:lpstr>
      <vt:lpstr>Times New Roman</vt:lpstr>
      <vt:lpstr>Wingdings</vt:lpstr>
      <vt:lpstr>Mall_Ladok</vt:lpstr>
      <vt:lpstr>Lathund Ladoksupport</vt:lpstr>
      <vt:lpstr>Kontakta Ladoksupport</vt:lpstr>
      <vt:lpstr>Vem kan kontakta Ladoksupport?</vt:lpstr>
      <vt:lpstr>Supporttider och SLA</vt:lpstr>
      <vt:lpstr>Information från supporten</vt:lpstr>
      <vt:lpstr>Akuta incidenter</vt:lpstr>
      <vt:lpstr>Uppdatera era kontaktuppgifter </vt:lpstr>
      <vt:lpstr>INGÅNG - JIRA/ LADOKSUPPORT</vt:lpstr>
      <vt:lpstr>När du skapar ett supportärende</vt:lpstr>
      <vt:lpstr>När du skapar ett supportärende, forts.</vt:lpstr>
      <vt:lpstr>När du skapar ett supportärende, forts.</vt:lpstr>
      <vt:lpstr>När du skapar ett supportärende, forts.</vt:lpstr>
      <vt:lpstr>När ärendet behandlas</vt:lpstr>
      <vt:lpstr>När ärendet avslutas</vt:lpstr>
      <vt:lpstr>Sammanfattning – Personuppgifter i supportärenden</vt:lpstr>
      <vt:lpstr>Skapa ett ärende -  Logga in i LADOKSUPPORT</vt:lpstr>
      <vt:lpstr>Skapa ett ärende:</vt:lpstr>
      <vt:lpstr>Skapa ett nytt ärende: 1. Välj ärendetyp</vt:lpstr>
      <vt:lpstr>Skapa ett nytt ärende: 2. Beskriv hur ert lärosäte påverkas:</vt:lpstr>
      <vt:lpstr>Skapa ett nytt ärende: 3. Beskriv ärendet och var det har inträffat.</vt:lpstr>
      <vt:lpstr>Skapa ett nytt ärende: 4. Bifoga exempel</vt:lpstr>
      <vt:lpstr>Skapa ett nytt ärende: 5. Vid behov ändra Security Level</vt:lpstr>
      <vt:lpstr>Följ ett ärende</vt:lpstr>
      <vt:lpstr>Kommentera ett ärende</vt:lpstr>
      <vt:lpstr>Sök ärenden</vt:lpstr>
      <vt:lpstr>Sök ärenden: Via Dashboard – Ladoksupport</vt:lpstr>
      <vt:lpstr>Sök ärenden: Via Dashboard – Ladoksupport</vt:lpstr>
      <vt:lpstr>Sök ärenden: Via sökrutan</vt:lpstr>
      <vt:lpstr>Sök ärenden: Via filter</vt:lpstr>
      <vt:lpstr>Sök ärenden: Skapa ett eget filter</vt:lpstr>
      <vt:lpstr>Sök ärenden: Skapa ett eget filter</vt:lpstr>
      <vt:lpstr>Sök ärenden: Skapa ett eget filter</vt:lpstr>
      <vt:lpstr>INGÅNG - ServiceDeskPlus</vt:lpstr>
      <vt:lpstr>LOGGA in I SERVICEDESKPLUS</vt:lpstr>
      <vt:lpstr>Gör en beställning</vt:lpstr>
      <vt:lpstr>VÄLJ MALL</vt:lpstr>
      <vt:lpstr>Fyll i beställningsuppgifter</vt:lpstr>
      <vt:lpstr>Under fliken ärenden  Listas era ärenden</vt:lpstr>
      <vt:lpstr>Kommunicera i ett ärende</vt:lpstr>
    </vt:vector>
  </TitlesOfParts>
  <Company>Transcendent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Ladok3 Styrgrupp</dc:title>
  <dc:creator>Johan Sjödin</dc:creator>
  <cp:lastModifiedBy>Emma Wallmark</cp:lastModifiedBy>
  <cp:revision>342</cp:revision>
  <cp:lastPrinted>2016-01-07T12:49:43Z</cp:lastPrinted>
  <dcterms:created xsi:type="dcterms:W3CDTF">2015-09-17T07:47:13Z</dcterms:created>
  <dcterms:modified xsi:type="dcterms:W3CDTF">2018-09-04T10:33:48Z</dcterms:modified>
</cp:coreProperties>
</file>