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1" r:id="rId3"/>
    <p:sldId id="292" r:id="rId4"/>
    <p:sldId id="293" r:id="rId5"/>
    <p:sldId id="295" r:id="rId6"/>
    <p:sldId id="296" r:id="rId7"/>
    <p:sldId id="294" r:id="rId8"/>
    <p:sldId id="297" r:id="rId9"/>
  </p:sldIdLst>
  <p:sldSz cx="12192000" cy="6858000"/>
  <p:notesSz cx="6799263" cy="9929813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8" autoAdjust="0"/>
    <p:restoredTop sz="93733" autoAdjust="0"/>
  </p:normalViewPr>
  <p:slideViewPr>
    <p:cSldViewPr snapToGrid="0" snapToObjects="1">
      <p:cViewPr varScale="1">
        <p:scale>
          <a:sx n="86" d="100"/>
          <a:sy n="86" d="100"/>
        </p:scale>
        <p:origin x="61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 W" userId="e2e8d88da075488e" providerId="LiveId" clId="{07A25183-879A-41FE-A476-A34CB3898B07}"/>
    <pc:docChg chg="undo custSel modSld">
      <pc:chgData name="Anders W" userId="e2e8d88da075488e" providerId="LiveId" clId="{07A25183-879A-41FE-A476-A34CB3898B07}" dt="2018-02-25T17:15:20.008" v="35" actId="27636"/>
      <pc:docMkLst>
        <pc:docMk/>
      </pc:docMkLst>
      <pc:sldChg chg="modSp">
        <pc:chgData name="Anders W" userId="e2e8d88da075488e" providerId="LiveId" clId="{07A25183-879A-41FE-A476-A34CB3898B07}" dt="2018-02-25T08:29:56.143" v="1" actId="1076"/>
        <pc:sldMkLst>
          <pc:docMk/>
          <pc:sldMk cId="1187512073" sldId="292"/>
        </pc:sldMkLst>
        <pc:spChg chg="mod">
          <ac:chgData name="Anders W" userId="e2e8d88da075488e" providerId="LiveId" clId="{07A25183-879A-41FE-A476-A34CB3898B07}" dt="2018-02-25T08:29:56.143" v="1" actId="1076"/>
          <ac:spMkLst>
            <pc:docMk/>
            <pc:sldMk cId="1187512073" sldId="292"/>
            <ac:spMk id="23" creationId="{614FDEB2-4F0D-41FE-94E2-633756711672}"/>
          </ac:spMkLst>
        </pc:spChg>
      </pc:sldChg>
      <pc:sldChg chg="modSp">
        <pc:chgData name="Anders W" userId="e2e8d88da075488e" providerId="LiveId" clId="{07A25183-879A-41FE-A476-A34CB3898B07}" dt="2018-02-25T17:15:20.008" v="35" actId="27636"/>
        <pc:sldMkLst>
          <pc:docMk/>
          <pc:sldMk cId="2004988965" sldId="293"/>
        </pc:sldMkLst>
        <pc:spChg chg="mod">
          <ac:chgData name="Anders W" userId="e2e8d88da075488e" providerId="LiveId" clId="{07A25183-879A-41FE-A476-A34CB3898B07}" dt="2018-02-25T17:15:20.008" v="35" actId="27636"/>
          <ac:spMkLst>
            <pc:docMk/>
            <pc:sldMk cId="2004988965" sldId="293"/>
            <ac:spMk id="19" creationId="{888E0477-5771-4B6E-8A31-737A4B002742}"/>
          </ac:spMkLst>
        </pc:spChg>
        <pc:spChg chg="mod">
          <ac:chgData name="Anders W" userId="e2e8d88da075488e" providerId="LiveId" clId="{07A25183-879A-41FE-A476-A34CB3898B07}" dt="2018-02-25T17:15:07.991" v="31" actId="1076"/>
          <ac:spMkLst>
            <pc:docMk/>
            <pc:sldMk cId="2004988965" sldId="293"/>
            <ac:spMk id="20" creationId="{93947713-CFA0-4F97-B0FE-DF64BD0C064D}"/>
          </ac:spMkLst>
        </pc:spChg>
      </pc:sldChg>
      <pc:sldChg chg="modSp">
        <pc:chgData name="Anders W" userId="e2e8d88da075488e" providerId="LiveId" clId="{07A25183-879A-41FE-A476-A34CB3898B07}" dt="2018-02-25T08:51:13.662" v="5" actId="14100"/>
        <pc:sldMkLst>
          <pc:docMk/>
          <pc:sldMk cId="539311410" sldId="295"/>
        </pc:sldMkLst>
        <pc:spChg chg="mod">
          <ac:chgData name="Anders W" userId="e2e8d88da075488e" providerId="LiveId" clId="{07A25183-879A-41FE-A476-A34CB3898B07}" dt="2018-02-25T08:51:07.664" v="3" actId="1076"/>
          <ac:spMkLst>
            <pc:docMk/>
            <pc:sldMk cId="539311410" sldId="295"/>
            <ac:spMk id="2" creationId="{CAE71A7D-89C3-4C52-B0F0-1525E17EFF89}"/>
          </ac:spMkLst>
        </pc:spChg>
        <pc:spChg chg="mod">
          <ac:chgData name="Anders W" userId="e2e8d88da075488e" providerId="LiveId" clId="{07A25183-879A-41FE-A476-A34CB3898B07}" dt="2018-02-25T08:51:13.662" v="5" actId="14100"/>
          <ac:spMkLst>
            <pc:docMk/>
            <pc:sldMk cId="539311410" sldId="295"/>
            <ac:spMk id="24" creationId="{61091C85-4884-4348-A66A-631E55F93E66}"/>
          </ac:spMkLst>
        </pc:spChg>
      </pc:sldChg>
      <pc:sldChg chg="addSp modSp modAnim">
        <pc:chgData name="Anders W" userId="e2e8d88da075488e" providerId="LiveId" clId="{07A25183-879A-41FE-A476-A34CB3898B07}" dt="2018-02-25T09:00:51.925" v="13" actId="27636"/>
        <pc:sldMkLst>
          <pc:docMk/>
          <pc:sldMk cId="945298137" sldId="296"/>
        </pc:sldMkLst>
        <pc:spChg chg="mod">
          <ac:chgData name="Anders W" userId="e2e8d88da075488e" providerId="LiveId" clId="{07A25183-879A-41FE-A476-A34CB3898B07}" dt="2018-02-25T08:58:38.257" v="7" actId="1076"/>
          <ac:spMkLst>
            <pc:docMk/>
            <pc:sldMk cId="945298137" sldId="296"/>
            <ac:spMk id="21" creationId="{E2C92DFA-4F28-4FB3-95F6-5C107AD142E8}"/>
          </ac:spMkLst>
        </pc:spChg>
        <pc:spChg chg="add">
          <ac:chgData name="Anders W" userId="e2e8d88da075488e" providerId="LiveId" clId="{07A25183-879A-41FE-A476-A34CB3898B07}" dt="2018-02-25T08:58:33.076" v="6" actId="27636"/>
          <ac:spMkLst>
            <pc:docMk/>
            <pc:sldMk cId="945298137" sldId="296"/>
            <ac:spMk id="22" creationId="{79550CD6-4277-4150-8CB1-65CE59F4F10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2018-02-26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2018-02-26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244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978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5888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>
                <a:solidFill>
                  <a:srgbClr val="0070C0"/>
                </a:solidFill>
              </a:rPr>
              <a:t>Ta gärna upp detta med </a:t>
            </a:r>
            <a:r>
              <a:rPr lang="sv-SE" sz="1200" dirty="0" err="1">
                <a:solidFill>
                  <a:srgbClr val="0070C0"/>
                </a:solidFill>
              </a:rPr>
              <a:t>specifierat</a:t>
            </a:r>
            <a:r>
              <a:rPr lang="sv-SE" sz="1200" dirty="0">
                <a:solidFill>
                  <a:srgbClr val="0070C0"/>
                </a:solidFill>
              </a:rPr>
              <a:t> omfattningsvärde på den är bilden. Handlar ju om att det där är möjligt att för de doktorander, som läser utifrån detta ämnestillfälle, </a:t>
            </a:r>
          </a:p>
          <a:p>
            <a:r>
              <a:rPr lang="sv-SE" sz="1200" dirty="0">
                <a:solidFill>
                  <a:srgbClr val="0070C0"/>
                </a:solidFill>
              </a:rPr>
              <a:t> att tillfällets omfattning är en annan än forskningsämnet.</a:t>
            </a:r>
          </a:p>
          <a:p>
            <a:r>
              <a:rPr lang="sv-SE" sz="1200" dirty="0">
                <a:solidFill>
                  <a:srgbClr val="0070C0"/>
                </a:solidFill>
              </a:rPr>
              <a:t>Finns ärende på att byta benämning på attributet: till ”</a:t>
            </a:r>
            <a:r>
              <a:rPr lang="sv-SE" sz="1200" b="1" dirty="0">
                <a:solidFill>
                  <a:srgbClr val="0070C0"/>
                </a:solidFill>
              </a:rPr>
              <a:t>Annan omfattning för utbildning</a:t>
            </a:r>
            <a:r>
              <a:rPr lang="sv-SE" sz="1200" dirty="0">
                <a:solidFill>
                  <a:srgbClr val="0070C0"/>
                </a:solidFill>
              </a:rPr>
              <a:t>”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4717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>
                <a:solidFill>
                  <a:srgbClr val="0070C0"/>
                </a:solidFill>
              </a:rPr>
              <a:t>Och samma kommentar här, att ”</a:t>
            </a:r>
            <a:r>
              <a:rPr lang="sv-SE" dirty="0" err="1">
                <a:solidFill>
                  <a:srgbClr val="0070C0"/>
                </a:solidFill>
              </a:rPr>
              <a:t>higlighta</a:t>
            </a:r>
            <a:r>
              <a:rPr lang="sv-SE" dirty="0">
                <a:solidFill>
                  <a:srgbClr val="0070C0"/>
                </a:solidFill>
              </a:rPr>
              <a:t>” </a:t>
            </a:r>
            <a:r>
              <a:rPr lang="sv-SE" dirty="0" err="1">
                <a:solidFill>
                  <a:srgbClr val="0070C0"/>
                </a:solidFill>
              </a:rPr>
              <a:t>Specifierat</a:t>
            </a:r>
            <a:r>
              <a:rPr lang="sv-SE" dirty="0">
                <a:solidFill>
                  <a:srgbClr val="0070C0"/>
                </a:solidFill>
              </a:rPr>
              <a:t> omfattningsvärde</a:t>
            </a:r>
          </a:p>
          <a:p>
            <a:r>
              <a:rPr lang="sv-SE" dirty="0">
                <a:solidFill>
                  <a:srgbClr val="0070C0"/>
                </a:solidFill>
              </a:rPr>
              <a:t>OBS – inte periodens högskolepoäng.</a:t>
            </a:r>
          </a:p>
          <a:p>
            <a:r>
              <a:rPr lang="sv-SE" sz="1200" dirty="0"/>
              <a:t>När det gäller Karins kommentar i bild 5 som jag förstår betyder att det ska framgå av bilden att det specificerade omfattningsvärdet är 120 hp. Den informationen syns inte nu.</a:t>
            </a:r>
          </a:p>
          <a:p>
            <a:r>
              <a:rPr lang="sv-SE" sz="1200" dirty="0"/>
              <a:t>för licentiatstudier så skiljer sig omfattningen som tillfället avser från den omfattning som ämnet </a:t>
            </a:r>
            <a:r>
              <a:rPr lang="sv-SE" sz="1200" dirty="0" err="1"/>
              <a:t>har.I</a:t>
            </a:r>
            <a:r>
              <a:rPr lang="sv-SE" sz="1200" dirty="0"/>
              <a:t> fall 3-5 ska specificerat omfattningsvärde inte anges eftersom det avser doktorandstudier (vilket ju är 240 hp), </a:t>
            </a:r>
          </a:p>
          <a:p>
            <a:r>
              <a:rPr lang="sv-SE" sz="1200" dirty="0"/>
              <a:t>men studieperiodens omfattning ska anges som 120 eftersom det bara är den *delen* av tillfället som doktoranden deltar i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3893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629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4624" y="4580832"/>
            <a:ext cx="8544427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4624" y="5518763"/>
            <a:ext cx="8544427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3175" y="0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7"/>
          <p:cNvSpPr/>
          <p:nvPr userDrawn="1"/>
        </p:nvSpPr>
        <p:spPr>
          <a:xfrm>
            <a:off x="-3173" y="660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2" y="1807368"/>
            <a:ext cx="4765676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6" y="1807368"/>
            <a:ext cx="12195173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737" y="246950"/>
            <a:ext cx="3112416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97280" y="1100628"/>
            <a:ext cx="1002792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73701" y="390192"/>
            <a:ext cx="67056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z="1650" smtClean="0"/>
              <a:pPr/>
              <a:t>‹#›</a:t>
            </a:fld>
            <a:endParaRPr lang="en-US" sz="1650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2"/>
            <a:ext cx="12192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74323" y="2443163"/>
            <a:ext cx="75184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10206715" y="62456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238212" y="365760"/>
            <a:ext cx="67056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z="1650" smtClean="0"/>
              <a:pPr/>
              <a:t>‹#›</a:t>
            </a:fld>
            <a:endParaRPr lang="en-US" sz="1650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139298"/>
            <a:ext cx="48768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299093" y="1139297"/>
            <a:ext cx="48768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2"/>
            <a:ext cx="12192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497" y="5873653"/>
            <a:ext cx="3112416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93525" y="365760"/>
            <a:ext cx="67056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z="1650" smtClean="0"/>
              <a:pPr/>
              <a:t>‹#›</a:t>
            </a:fld>
            <a:endParaRPr lang="en-US" sz="1650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1079851" y="1068225"/>
            <a:ext cx="48768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2967" y="1068225"/>
            <a:ext cx="48768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1097280" y="1390954"/>
            <a:ext cx="48768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6299093" y="1390953"/>
            <a:ext cx="48768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2"/>
            <a:ext cx="12192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497" y="5873653"/>
            <a:ext cx="3112416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93525" y="365760"/>
            <a:ext cx="67056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z="1650" smtClean="0"/>
              <a:pPr/>
              <a:t>‹#›</a:t>
            </a:fld>
            <a:endParaRPr lang="en-US" sz="1650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497" y="5992186"/>
            <a:ext cx="3112416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497" y="5992186"/>
            <a:ext cx="3112416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633" y="484094"/>
            <a:ext cx="10075084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633" y="1779486"/>
            <a:ext cx="10075084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651295" y="24912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664632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797468" y="4115242"/>
            <a:ext cx="6408320" cy="1435790"/>
          </a:xfrm>
        </p:spPr>
        <p:txBody>
          <a:bodyPr>
            <a:normAutofit fontScale="90000"/>
          </a:bodyPr>
          <a:lstStyle/>
          <a:p>
            <a:pPr algn="ctr"/>
            <a:r>
              <a:rPr lang="sv-SE" sz="5300" dirty="0"/>
              <a:t>utbildning på forskarnivå</a:t>
            </a:r>
            <a:br>
              <a:rPr lang="sv-SE" dirty="0"/>
            </a:br>
            <a:r>
              <a:rPr lang="sv-SE" dirty="0"/>
              <a:t>Fall 2 – Läser mot licentiatexamen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079752" y="5771525"/>
            <a:ext cx="2112893" cy="755657"/>
          </a:xfrm>
        </p:spPr>
        <p:txBody>
          <a:bodyPr>
            <a:normAutofit/>
          </a:bodyPr>
          <a:lstStyle/>
          <a:p>
            <a:pPr algn="ctr"/>
            <a:r>
              <a:rPr lang="sv-SE" i="0" dirty="0"/>
              <a:t>Anders Vestin</a:t>
            </a:r>
          </a:p>
          <a:p>
            <a:pPr algn="ctr"/>
            <a:r>
              <a:rPr lang="sv-SE" i="0" dirty="0"/>
              <a:t>2018-02-22</a:t>
            </a:r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018B4-38EF-4EFF-839B-DF79CCA6913F}"/>
              </a:ext>
            </a:extLst>
          </p:cNvPr>
          <p:cNvSpPr txBox="1">
            <a:spLocks/>
          </p:cNvSpPr>
          <p:nvPr/>
        </p:nvSpPr>
        <p:spPr>
          <a:xfrm>
            <a:off x="1410897" y="3595400"/>
            <a:ext cx="5213423" cy="41792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400" dirty="0"/>
              <a:t>Fall 2: Läser mot licentiatexamen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49A4D0-FA7F-4C43-915B-07B288CC7BA6}"/>
              </a:ext>
            </a:extLst>
          </p:cNvPr>
          <p:cNvSpPr txBox="1">
            <a:spLocks/>
          </p:cNvSpPr>
          <p:nvPr/>
        </p:nvSpPr>
        <p:spPr>
          <a:xfrm>
            <a:off x="2152650" y="2913417"/>
            <a:ext cx="7886700" cy="26569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100" dirty="0"/>
          </a:p>
        </p:txBody>
      </p:sp>
      <p:sp>
        <p:nvSpPr>
          <p:cNvPr id="19" name="Rubrik 1">
            <a:extLst>
              <a:ext uri="{FF2B5EF4-FFF2-40B4-BE49-F238E27FC236}">
                <a16:creationId xmlns:a16="http://schemas.microsoft.com/office/drawing/2014/main" id="{888E0477-5771-4B6E-8A31-737A4B002742}"/>
              </a:ext>
            </a:extLst>
          </p:cNvPr>
          <p:cNvSpPr txBox="1">
            <a:spLocks/>
          </p:cNvSpPr>
          <p:nvPr/>
        </p:nvSpPr>
        <p:spPr>
          <a:xfrm>
            <a:off x="1410897" y="1535138"/>
            <a:ext cx="7520940" cy="5486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sz="3000" dirty="0"/>
              <a:t>Förutsättningar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8F11396-45B7-41EA-BD0E-BBA979FF6B5A}"/>
              </a:ext>
            </a:extLst>
          </p:cNvPr>
          <p:cNvSpPr txBox="1"/>
          <p:nvPr/>
        </p:nvSpPr>
        <p:spPr>
          <a:xfrm>
            <a:off x="1410897" y="2582300"/>
            <a:ext cx="8160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Följande fall är ett exempel på hur ett lärosäte kan tillämpa funktionaliteten för utbildning på forskarnivå. </a:t>
            </a:r>
          </a:p>
        </p:txBody>
      </p:sp>
    </p:spTree>
    <p:extLst>
      <p:ext uri="{BB962C8B-B14F-4D97-AF65-F5344CB8AC3E}">
        <p14:creationId xmlns:p14="http://schemas.microsoft.com/office/powerpoint/2010/main" val="177581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49A4D0-FA7F-4C43-915B-07B288CC7BA6}"/>
              </a:ext>
            </a:extLst>
          </p:cNvPr>
          <p:cNvSpPr txBox="1">
            <a:spLocks/>
          </p:cNvSpPr>
          <p:nvPr/>
        </p:nvSpPr>
        <p:spPr>
          <a:xfrm>
            <a:off x="2152650" y="2489211"/>
            <a:ext cx="7886700" cy="32635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100" dirty="0"/>
          </a:p>
        </p:txBody>
      </p:sp>
      <p:sp>
        <p:nvSpPr>
          <p:cNvPr id="19" name="Rubrik 1">
            <a:extLst>
              <a:ext uri="{FF2B5EF4-FFF2-40B4-BE49-F238E27FC236}">
                <a16:creationId xmlns:a16="http://schemas.microsoft.com/office/drawing/2014/main" id="{888E0477-5771-4B6E-8A31-737A4B002742}"/>
              </a:ext>
            </a:extLst>
          </p:cNvPr>
          <p:cNvSpPr txBox="1">
            <a:spLocks/>
          </p:cNvSpPr>
          <p:nvPr/>
        </p:nvSpPr>
        <p:spPr>
          <a:xfrm>
            <a:off x="412145" y="485872"/>
            <a:ext cx="2607501" cy="5486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sz="3000" dirty="0"/>
              <a:t>Scenario fall 2 </a:t>
            </a:r>
          </a:p>
        </p:txBody>
      </p:sp>
      <p:sp>
        <p:nvSpPr>
          <p:cNvPr id="27" name="Rektangel 14">
            <a:extLst>
              <a:ext uri="{FF2B5EF4-FFF2-40B4-BE49-F238E27FC236}">
                <a16:creationId xmlns:a16="http://schemas.microsoft.com/office/drawing/2014/main" id="{2E2401D9-08EE-470E-8B70-E6D7246EA55F}"/>
              </a:ext>
            </a:extLst>
          </p:cNvPr>
          <p:cNvSpPr/>
          <p:nvPr/>
        </p:nvSpPr>
        <p:spPr>
          <a:xfrm>
            <a:off x="7901829" y="3551310"/>
            <a:ext cx="2391621" cy="2237661"/>
          </a:xfrm>
          <a:prstGeom prst="rect">
            <a:avLst/>
          </a:prstGeom>
          <a:solidFill>
            <a:srgbClr val="F2F8E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sv-SE" sz="2400" b="1" dirty="0">
                <a:solidFill>
                  <a:schemeClr val="accent6">
                    <a:lumMod val="50000"/>
                  </a:schemeClr>
                </a:solidFill>
              </a:rPr>
              <a:t>Licentiatexamen utfärdas </a:t>
            </a:r>
          </a:p>
          <a:p>
            <a:pPr algn="ctr"/>
            <a:endParaRPr lang="sv-SE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8" name="Rak pil 53">
            <a:extLst>
              <a:ext uri="{FF2B5EF4-FFF2-40B4-BE49-F238E27FC236}">
                <a16:creationId xmlns:a16="http://schemas.microsoft.com/office/drawing/2014/main" id="{39496ED6-7839-42F4-9894-910FB250B650}"/>
              </a:ext>
            </a:extLst>
          </p:cNvPr>
          <p:cNvCxnSpPr>
            <a:cxnSpLocks/>
            <a:stCxn id="32" idx="6"/>
            <a:endCxn id="29" idx="2"/>
          </p:cNvCxnSpPr>
          <p:nvPr/>
        </p:nvCxnSpPr>
        <p:spPr>
          <a:xfrm>
            <a:off x="2081457" y="3171319"/>
            <a:ext cx="6923195" cy="1307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 63">
            <a:extLst>
              <a:ext uri="{FF2B5EF4-FFF2-40B4-BE49-F238E27FC236}">
                <a16:creationId xmlns:a16="http://schemas.microsoft.com/office/drawing/2014/main" id="{FF6CAA8B-D557-4096-8257-2AF82ADB5775}"/>
              </a:ext>
            </a:extLst>
          </p:cNvPr>
          <p:cNvSpPr/>
          <p:nvPr/>
        </p:nvSpPr>
        <p:spPr>
          <a:xfrm>
            <a:off x="9004652" y="3089141"/>
            <a:ext cx="190500" cy="1905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30" name="Rak 81">
            <a:extLst>
              <a:ext uri="{FF2B5EF4-FFF2-40B4-BE49-F238E27FC236}">
                <a16:creationId xmlns:a16="http://schemas.microsoft.com/office/drawing/2014/main" id="{1C3A5A9E-E34F-47C3-950D-57CCF5E3B9B7}"/>
              </a:ext>
            </a:extLst>
          </p:cNvPr>
          <p:cNvCxnSpPr>
            <a:cxnSpLocks/>
            <a:stCxn id="29" idx="4"/>
            <a:endCxn id="27" idx="0"/>
          </p:cNvCxnSpPr>
          <p:nvPr/>
        </p:nvCxnSpPr>
        <p:spPr>
          <a:xfrm flipH="1">
            <a:off x="9097640" y="3279641"/>
            <a:ext cx="2262" cy="271669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ktangel 64">
            <a:extLst>
              <a:ext uri="{FF2B5EF4-FFF2-40B4-BE49-F238E27FC236}">
                <a16:creationId xmlns:a16="http://schemas.microsoft.com/office/drawing/2014/main" id="{045D6407-C5F9-40ED-9B4E-CBD2EA174B79}"/>
              </a:ext>
            </a:extLst>
          </p:cNvPr>
          <p:cNvSpPr/>
          <p:nvPr/>
        </p:nvSpPr>
        <p:spPr>
          <a:xfrm>
            <a:off x="781974" y="3554044"/>
            <a:ext cx="2237672" cy="2698840"/>
          </a:xfrm>
          <a:prstGeom prst="rect">
            <a:avLst/>
          </a:prstGeom>
          <a:solidFill>
            <a:srgbClr val="F2F8E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sv-SE" sz="2400" b="1" dirty="0">
                <a:solidFill>
                  <a:schemeClr val="accent6">
                    <a:lumMod val="50000"/>
                  </a:schemeClr>
                </a:solidFill>
              </a:rPr>
              <a:t>Doktoranden antas till ämne på forskarnivå </a:t>
            </a:r>
          </a:p>
          <a:p>
            <a:pPr algn="ctr"/>
            <a:endParaRPr lang="sv-SE" sz="1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sv-SE" sz="1600" dirty="0">
                <a:solidFill>
                  <a:schemeClr val="accent6">
                    <a:lumMod val="50000"/>
                  </a:schemeClr>
                </a:solidFill>
              </a:rPr>
              <a:t>Ämnestillfället avses leda till </a:t>
            </a:r>
            <a:r>
              <a:rPr lang="sv-SE" sz="1600" b="1" dirty="0">
                <a:solidFill>
                  <a:schemeClr val="accent6">
                    <a:lumMod val="50000"/>
                  </a:schemeClr>
                </a:solidFill>
              </a:rPr>
              <a:t>licentiatexamen</a:t>
            </a:r>
            <a:r>
              <a:rPr lang="sv-SE" sz="16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2" name="Ellips 76">
            <a:extLst>
              <a:ext uri="{FF2B5EF4-FFF2-40B4-BE49-F238E27FC236}">
                <a16:creationId xmlns:a16="http://schemas.microsoft.com/office/drawing/2014/main" id="{49527FF3-6D54-49AD-8D5A-FD453B4848F4}"/>
              </a:ext>
            </a:extLst>
          </p:cNvPr>
          <p:cNvSpPr/>
          <p:nvPr/>
        </p:nvSpPr>
        <p:spPr>
          <a:xfrm>
            <a:off x="1890957" y="3076069"/>
            <a:ext cx="190500" cy="1905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33" name="Rak 78">
            <a:extLst>
              <a:ext uri="{FF2B5EF4-FFF2-40B4-BE49-F238E27FC236}">
                <a16:creationId xmlns:a16="http://schemas.microsoft.com/office/drawing/2014/main" id="{BA5248B1-0DFA-41E6-8A39-89FC633A2285}"/>
              </a:ext>
            </a:extLst>
          </p:cNvPr>
          <p:cNvCxnSpPr>
            <a:cxnSpLocks/>
            <a:stCxn id="32" idx="4"/>
            <a:endCxn id="31" idx="0"/>
          </p:cNvCxnSpPr>
          <p:nvPr/>
        </p:nvCxnSpPr>
        <p:spPr>
          <a:xfrm flipH="1">
            <a:off x="1900810" y="3266569"/>
            <a:ext cx="85397" cy="28747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19">
            <a:extLst>
              <a:ext uri="{FF2B5EF4-FFF2-40B4-BE49-F238E27FC236}">
                <a16:creationId xmlns:a16="http://schemas.microsoft.com/office/drawing/2014/main" id="{FF46A080-C4C5-4575-AC30-0EBCE24ABB5B}"/>
              </a:ext>
            </a:extLst>
          </p:cNvPr>
          <p:cNvSpPr/>
          <p:nvPr/>
        </p:nvSpPr>
        <p:spPr>
          <a:xfrm>
            <a:off x="3422986" y="3842857"/>
            <a:ext cx="38834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000" b="1" dirty="0">
                <a:solidFill>
                  <a:schemeClr val="accent6">
                    <a:lumMod val="50000"/>
                  </a:schemeClr>
                </a:solidFill>
              </a:rPr>
              <a:t>Innehåll i utbildningen läggs in och resultat rapporteras kontinuerligt under utbildningen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F9B60D38-B01D-4BA4-81A0-22067F7D8C30}"/>
              </a:ext>
            </a:extLst>
          </p:cNvPr>
          <p:cNvSpPr txBox="1"/>
          <p:nvPr/>
        </p:nvSpPr>
        <p:spPr>
          <a:xfrm>
            <a:off x="2967754" y="1629724"/>
            <a:ext cx="4977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Ett förväntat deltagande dokumenteras i Ladok och doktoranden påbörjar sin utbildning.</a:t>
            </a:r>
          </a:p>
        </p:txBody>
      </p:sp>
      <p:cxnSp>
        <p:nvCxnSpPr>
          <p:cNvPr id="53" name="Rak pilkoppling 52">
            <a:extLst>
              <a:ext uri="{FF2B5EF4-FFF2-40B4-BE49-F238E27FC236}">
                <a16:creationId xmlns:a16="http://schemas.microsoft.com/office/drawing/2014/main" id="{D28D2208-9437-4A7A-8DEB-9A71BF9D235A}"/>
              </a:ext>
            </a:extLst>
          </p:cNvPr>
          <p:cNvCxnSpPr/>
          <p:nvPr/>
        </p:nvCxnSpPr>
        <p:spPr>
          <a:xfrm flipH="1" flipV="1">
            <a:off x="4015819" y="3410306"/>
            <a:ext cx="245096" cy="3132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Rak pilkoppling 53">
            <a:extLst>
              <a:ext uri="{FF2B5EF4-FFF2-40B4-BE49-F238E27FC236}">
                <a16:creationId xmlns:a16="http://schemas.microsoft.com/office/drawing/2014/main" id="{A5D1CE7E-CB9B-4866-9543-0D154A799DA8}"/>
              </a:ext>
            </a:extLst>
          </p:cNvPr>
          <p:cNvCxnSpPr>
            <a:cxnSpLocks/>
          </p:cNvCxnSpPr>
          <p:nvPr/>
        </p:nvCxnSpPr>
        <p:spPr>
          <a:xfrm flipV="1">
            <a:off x="5062607" y="3367367"/>
            <a:ext cx="1" cy="3981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Rak pilkoppling 54">
            <a:extLst>
              <a:ext uri="{FF2B5EF4-FFF2-40B4-BE49-F238E27FC236}">
                <a16:creationId xmlns:a16="http://schemas.microsoft.com/office/drawing/2014/main" id="{66F66A93-2B55-4422-AEB9-C8D3F0C615F7}"/>
              </a:ext>
            </a:extLst>
          </p:cNvPr>
          <p:cNvCxnSpPr>
            <a:cxnSpLocks/>
          </p:cNvCxnSpPr>
          <p:nvPr/>
        </p:nvCxnSpPr>
        <p:spPr>
          <a:xfrm flipV="1">
            <a:off x="5891551" y="3389144"/>
            <a:ext cx="336445" cy="3763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ruta 60">
            <a:extLst>
              <a:ext uri="{FF2B5EF4-FFF2-40B4-BE49-F238E27FC236}">
                <a16:creationId xmlns:a16="http://schemas.microsoft.com/office/drawing/2014/main" id="{D065E9B3-42FE-4DD7-8550-7FAA260CCDAD}"/>
              </a:ext>
            </a:extLst>
          </p:cNvPr>
          <p:cNvSpPr txBox="1"/>
          <p:nvPr/>
        </p:nvSpPr>
        <p:spPr>
          <a:xfrm>
            <a:off x="1699943" y="2814214"/>
            <a:ext cx="616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92D050"/>
                </a:solidFill>
              </a:rPr>
              <a:t>0 hp</a:t>
            </a: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65550C8F-72EE-4BD3-AD0A-C029B29C6FC2}"/>
              </a:ext>
            </a:extLst>
          </p:cNvPr>
          <p:cNvSpPr txBox="1"/>
          <p:nvPr/>
        </p:nvSpPr>
        <p:spPr>
          <a:xfrm>
            <a:off x="5239040" y="2879444"/>
            <a:ext cx="786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92D050"/>
                </a:solidFill>
              </a:rPr>
              <a:t>60 hp</a:t>
            </a: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A460F12E-32E7-40E8-BFDC-5F9ED9B80D6A}"/>
              </a:ext>
            </a:extLst>
          </p:cNvPr>
          <p:cNvSpPr txBox="1"/>
          <p:nvPr/>
        </p:nvSpPr>
        <p:spPr>
          <a:xfrm>
            <a:off x="8706575" y="2855299"/>
            <a:ext cx="786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92D050"/>
                </a:solidFill>
              </a:rPr>
              <a:t>120 hp</a:t>
            </a:r>
          </a:p>
        </p:txBody>
      </p:sp>
      <p:sp>
        <p:nvSpPr>
          <p:cNvPr id="64" name="textruta 63">
            <a:extLst>
              <a:ext uri="{FF2B5EF4-FFF2-40B4-BE49-F238E27FC236}">
                <a16:creationId xmlns:a16="http://schemas.microsoft.com/office/drawing/2014/main" id="{FB33933D-C14B-4CCA-AAEC-E2AEAEB6522E}"/>
              </a:ext>
            </a:extLst>
          </p:cNvPr>
          <p:cNvSpPr txBox="1"/>
          <p:nvPr/>
        </p:nvSpPr>
        <p:spPr>
          <a:xfrm>
            <a:off x="3405220" y="2885294"/>
            <a:ext cx="786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92D050"/>
                </a:solidFill>
              </a:rPr>
              <a:t>30 hp</a:t>
            </a:r>
          </a:p>
        </p:txBody>
      </p:sp>
      <p:sp>
        <p:nvSpPr>
          <p:cNvPr id="65" name="textruta 64">
            <a:extLst>
              <a:ext uri="{FF2B5EF4-FFF2-40B4-BE49-F238E27FC236}">
                <a16:creationId xmlns:a16="http://schemas.microsoft.com/office/drawing/2014/main" id="{5E0C9919-2A6A-4DA7-A103-507FBCD40B0E}"/>
              </a:ext>
            </a:extLst>
          </p:cNvPr>
          <p:cNvSpPr txBox="1"/>
          <p:nvPr/>
        </p:nvSpPr>
        <p:spPr>
          <a:xfrm>
            <a:off x="7158675" y="2883507"/>
            <a:ext cx="786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92D050"/>
                </a:solidFill>
              </a:rPr>
              <a:t>90 hp</a:t>
            </a:r>
          </a:p>
        </p:txBody>
      </p:sp>
      <p:cxnSp>
        <p:nvCxnSpPr>
          <p:cNvPr id="66" name="Rak pilkoppling 65">
            <a:extLst>
              <a:ext uri="{FF2B5EF4-FFF2-40B4-BE49-F238E27FC236}">
                <a16:creationId xmlns:a16="http://schemas.microsoft.com/office/drawing/2014/main" id="{C763F49D-F050-4827-A500-7ED3DF0583B5}"/>
              </a:ext>
            </a:extLst>
          </p:cNvPr>
          <p:cNvCxnSpPr>
            <a:cxnSpLocks/>
          </p:cNvCxnSpPr>
          <p:nvPr/>
        </p:nvCxnSpPr>
        <p:spPr>
          <a:xfrm flipV="1">
            <a:off x="6778704" y="3367367"/>
            <a:ext cx="737230" cy="3981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Bildobjekt 1">
            <a:extLst>
              <a:ext uri="{FF2B5EF4-FFF2-40B4-BE49-F238E27FC236}">
                <a16:creationId xmlns:a16="http://schemas.microsoft.com/office/drawing/2014/main" id="{BF39BB14-4759-464B-AE83-95D5099FFB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4377" y="5903929"/>
            <a:ext cx="3706197" cy="954071"/>
          </a:xfrm>
          <a:prstGeom prst="rect">
            <a:avLst/>
          </a:prstGeom>
        </p:spPr>
      </p:pic>
      <p:sp>
        <p:nvSpPr>
          <p:cNvPr id="23" name="textruta 22">
            <a:extLst>
              <a:ext uri="{FF2B5EF4-FFF2-40B4-BE49-F238E27FC236}">
                <a16:creationId xmlns:a16="http://schemas.microsoft.com/office/drawing/2014/main" id="{614FDEB2-4F0D-41FE-94E2-633756711672}"/>
              </a:ext>
            </a:extLst>
          </p:cNvPr>
          <p:cNvSpPr txBox="1"/>
          <p:nvPr/>
        </p:nvSpPr>
        <p:spPr>
          <a:xfrm>
            <a:off x="412145" y="968370"/>
            <a:ext cx="4221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Tidslinjen för en doktorands utbildning. </a:t>
            </a:r>
          </a:p>
        </p:txBody>
      </p:sp>
    </p:spTree>
    <p:extLst>
      <p:ext uri="{BB962C8B-B14F-4D97-AF65-F5344CB8AC3E}">
        <p14:creationId xmlns:p14="http://schemas.microsoft.com/office/powerpoint/2010/main" val="118751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1" grpId="0" animBg="1"/>
      <p:bldP spid="32" grpId="0" animBg="1"/>
      <p:bldP spid="34" grpId="0"/>
      <p:bldP spid="46" grpId="0"/>
      <p:bldP spid="61" grpId="0"/>
      <p:bldP spid="62" grpId="0"/>
      <p:bldP spid="63" grpId="0"/>
      <p:bldP spid="64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ubrik 1">
            <a:extLst>
              <a:ext uri="{FF2B5EF4-FFF2-40B4-BE49-F238E27FC236}">
                <a16:creationId xmlns:a16="http://schemas.microsoft.com/office/drawing/2014/main" id="{888E0477-5771-4B6E-8A31-737A4B002742}"/>
              </a:ext>
            </a:extLst>
          </p:cNvPr>
          <p:cNvSpPr txBox="1">
            <a:spLocks/>
          </p:cNvSpPr>
          <p:nvPr/>
        </p:nvSpPr>
        <p:spPr>
          <a:xfrm>
            <a:off x="658010" y="290698"/>
            <a:ext cx="4748491" cy="595145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sz="5100" dirty="0"/>
              <a:t>Tillämpning </a:t>
            </a:r>
          </a:p>
          <a:p>
            <a:r>
              <a:rPr lang="sv-SE" sz="3000" dirty="0"/>
              <a:t>-</a:t>
            </a:r>
            <a:r>
              <a:rPr lang="sv-SE" sz="3200" dirty="0"/>
              <a:t> Läser mot licentiatexamen</a:t>
            </a:r>
            <a:endParaRPr lang="sv-SE" sz="30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AFF8847-FA4A-4C6F-9DE5-FB2DF6C64E89}"/>
              </a:ext>
            </a:extLst>
          </p:cNvPr>
          <p:cNvSpPr txBox="1"/>
          <p:nvPr/>
        </p:nvSpPr>
        <p:spPr>
          <a:xfrm>
            <a:off x="7650437" y="285679"/>
            <a:ext cx="4412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 doktorander som påbörjar utbildning som avses leda till licentiatexamen skapas ett </a:t>
            </a:r>
            <a:r>
              <a:rPr lang="sv-SE" b="1" dirty="0"/>
              <a:t>ämnestillfälle</a:t>
            </a:r>
            <a:r>
              <a:rPr lang="sv-SE" dirty="0"/>
              <a:t> (kurspaketeringstillfälle) med: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C806B5C9-918B-43FC-B413-5B01330243C6}"/>
              </a:ext>
            </a:extLst>
          </p:cNvPr>
          <p:cNvSpPr txBox="1"/>
          <p:nvPr/>
        </p:nvSpPr>
        <p:spPr>
          <a:xfrm>
            <a:off x="7755641" y="4454484"/>
            <a:ext cx="38273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Ny studieplan läggs till för doktoranden på ämnestillfället för ämne på forskarnivå. </a:t>
            </a:r>
          </a:p>
          <a:p>
            <a:r>
              <a:rPr lang="sv-SE" dirty="0"/>
              <a:t>Innehåll (t.ex. forskningsarbete och kurstillfällen) läggs in i studieplanen. 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25C35133-C2A8-4D92-B701-1C76D57C1063}"/>
              </a:ext>
            </a:extLst>
          </p:cNvPr>
          <p:cNvSpPr txBox="1"/>
          <p:nvPr/>
        </p:nvSpPr>
        <p:spPr>
          <a:xfrm>
            <a:off x="7735836" y="2382534"/>
            <a:ext cx="38970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Specificerat omfattningsvärde</a:t>
            </a:r>
            <a:r>
              <a:rPr lang="sv-SE" dirty="0"/>
              <a:t>:</a:t>
            </a:r>
          </a:p>
          <a:p>
            <a:r>
              <a:rPr lang="sv-SE" sz="1400" dirty="0"/>
              <a:t>Möjligt för de doktorander som läser utifrån detta Ämnestillfälle, att tillfällets omfattning är en annan än Ämnet på forskarnivå.</a:t>
            </a:r>
            <a:endParaRPr lang="sv-SE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032A5EAD-9FD9-405B-96F7-66AC9F069F1E}"/>
              </a:ext>
            </a:extLst>
          </p:cNvPr>
          <p:cNvSpPr txBox="1"/>
          <p:nvPr/>
        </p:nvSpPr>
        <p:spPr>
          <a:xfrm>
            <a:off x="7701523" y="1550620"/>
            <a:ext cx="4026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Attributet </a:t>
            </a:r>
            <a:r>
              <a:rPr lang="sv-SE" b="1" dirty="0"/>
              <a:t>’Avses leda till</a:t>
            </a:r>
            <a:r>
              <a:rPr lang="sv-SE" dirty="0"/>
              <a:t>’:  ”Licentiatexamen</a:t>
            </a:r>
            <a:r>
              <a:rPr lang="sv-SE" b="1" dirty="0"/>
              <a:t>”</a:t>
            </a:r>
          </a:p>
          <a:p>
            <a:endParaRPr lang="sv-SE" dirty="0"/>
          </a:p>
        </p:txBody>
      </p:sp>
      <p:sp>
        <p:nvSpPr>
          <p:cNvPr id="18" name="Rectangle 29">
            <a:extLst>
              <a:ext uri="{FF2B5EF4-FFF2-40B4-BE49-F238E27FC236}">
                <a16:creationId xmlns:a16="http://schemas.microsoft.com/office/drawing/2014/main" id="{CDF135F7-538E-4112-998C-C9C0413EEAA7}"/>
              </a:ext>
            </a:extLst>
          </p:cNvPr>
          <p:cNvSpPr/>
          <p:nvPr/>
        </p:nvSpPr>
        <p:spPr>
          <a:xfrm>
            <a:off x="658010" y="1284794"/>
            <a:ext cx="6715974" cy="52529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1" name="Picture 30">
            <a:extLst>
              <a:ext uri="{FF2B5EF4-FFF2-40B4-BE49-F238E27FC236}">
                <a16:creationId xmlns:a16="http://schemas.microsoft.com/office/drawing/2014/main" id="{AB798540-DFE0-429F-9BA6-875FC244AF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73" y="1572567"/>
            <a:ext cx="221788" cy="262860"/>
          </a:xfrm>
          <a:prstGeom prst="rect">
            <a:avLst/>
          </a:prstGeom>
        </p:spPr>
      </p:pic>
      <p:grpSp>
        <p:nvGrpSpPr>
          <p:cNvPr id="23" name="Group 32">
            <a:extLst>
              <a:ext uri="{FF2B5EF4-FFF2-40B4-BE49-F238E27FC236}">
                <a16:creationId xmlns:a16="http://schemas.microsoft.com/office/drawing/2014/main" id="{57307927-C7C7-4E02-8006-036398B70B11}"/>
              </a:ext>
            </a:extLst>
          </p:cNvPr>
          <p:cNvGrpSpPr/>
          <p:nvPr/>
        </p:nvGrpSpPr>
        <p:grpSpPr>
          <a:xfrm>
            <a:off x="1039667" y="2114561"/>
            <a:ext cx="6254536" cy="4334817"/>
            <a:chOff x="5083246" y="1744618"/>
            <a:chExt cx="6254536" cy="4334817"/>
          </a:xfrm>
        </p:grpSpPr>
        <p:sp>
          <p:nvSpPr>
            <p:cNvPr id="24" name="Rektangel 14">
              <a:extLst>
                <a:ext uri="{FF2B5EF4-FFF2-40B4-BE49-F238E27FC236}">
                  <a16:creationId xmlns:a16="http://schemas.microsoft.com/office/drawing/2014/main" id="{FCB78D6F-5BC5-4781-B345-A190B13046EE}"/>
                </a:ext>
              </a:extLst>
            </p:cNvPr>
            <p:cNvSpPr/>
            <p:nvPr/>
          </p:nvSpPr>
          <p:spPr>
            <a:xfrm>
              <a:off x="5083246" y="1744618"/>
              <a:ext cx="6254536" cy="43348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>
                <a:spcAft>
                  <a:spcPts val="600"/>
                </a:spcAft>
              </a:pPr>
              <a:r>
                <a:rPr lang="sv-SE" sz="11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Ämne på forskarnivå (Kurspaketering)</a:t>
              </a:r>
              <a:endPara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600"/>
                </a:spcAft>
              </a:pPr>
              <a:r>
                <a:rPr lang="sv-SE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Historia</a:t>
              </a:r>
              <a:br>
                <a:rPr lang="sv-SE" sz="11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1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Omfattning: </a:t>
              </a:r>
              <a:r>
                <a:rPr lang="sv-SE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240 </a:t>
              </a:r>
              <a:r>
                <a:rPr lang="sv-SE" sz="1100" b="1" dirty="0" err="1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hp</a:t>
              </a:r>
              <a:br>
                <a:rPr lang="sv-SE" sz="11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sv-SE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600"/>
                </a:spcAft>
              </a:pPr>
              <a:endPara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ktangel 15">
              <a:extLst>
                <a:ext uri="{FF2B5EF4-FFF2-40B4-BE49-F238E27FC236}">
                  <a16:creationId xmlns:a16="http://schemas.microsoft.com/office/drawing/2014/main" id="{9DBC5BE1-997B-4ADF-B461-BCD3DABD9419}"/>
                </a:ext>
              </a:extLst>
            </p:cNvPr>
            <p:cNvSpPr/>
            <p:nvPr/>
          </p:nvSpPr>
          <p:spPr>
            <a:xfrm>
              <a:off x="5224659" y="2743352"/>
              <a:ext cx="5977224" cy="323130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>
                <a:spcAft>
                  <a:spcPts val="600"/>
                </a:spcAft>
              </a:pPr>
              <a:r>
                <a:rPr lang="sv-SE" sz="11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Ämnestillfälle (Kurspaketeringstillfälle)</a:t>
              </a:r>
              <a:endPara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600"/>
                </a:spcAft>
              </a:pPr>
              <a:r>
                <a:rPr lang="sv-SE" sz="11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Avses leda till</a:t>
              </a:r>
              <a:r>
                <a:rPr lang="sv-SE" sz="110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Licentiatexamen</a:t>
              </a:r>
            </a:p>
            <a:p>
              <a:pPr>
                <a:spcAft>
                  <a:spcPts val="600"/>
                </a:spcAft>
              </a:pPr>
              <a:r>
                <a:rPr lang="sv-SE" sz="11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Specificerat omfattningsvärde</a:t>
              </a:r>
              <a:r>
                <a:rPr lang="sv-SE" sz="110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120 </a:t>
              </a:r>
              <a:r>
                <a:rPr lang="sv-SE" sz="1100" b="1" dirty="0" err="1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hp</a:t>
              </a:r>
              <a:endParaRPr lang="sv-SE" sz="11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600"/>
                </a:spcAft>
              </a:pPr>
              <a:r>
                <a:rPr lang="sv-SE" sz="11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Studieperiod: </a:t>
              </a:r>
              <a:r>
                <a:rPr lang="sv-SE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2015-07-01 – 2018-06-30</a:t>
              </a:r>
            </a:p>
            <a:p>
              <a:pPr>
                <a:spcAft>
                  <a:spcPts val="600"/>
                </a:spcAft>
              </a:pPr>
              <a:br>
                <a:rPr lang="sv-SE" sz="11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br>
                <a:rPr lang="sv-SE" sz="11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TextBox 22">
            <a:extLst>
              <a:ext uri="{FF2B5EF4-FFF2-40B4-BE49-F238E27FC236}">
                <a16:creationId xmlns:a16="http://schemas.microsoft.com/office/drawing/2014/main" id="{F5FEB2A1-2CF2-4CE1-B99C-E6DCDB67D2FD}"/>
              </a:ext>
            </a:extLst>
          </p:cNvPr>
          <p:cNvSpPr txBox="1"/>
          <p:nvPr/>
        </p:nvSpPr>
        <p:spPr>
          <a:xfrm>
            <a:off x="1150561" y="1561178"/>
            <a:ext cx="4023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Doktorandens studieplan</a:t>
            </a:r>
          </a:p>
        </p:txBody>
      </p:sp>
      <p:cxnSp>
        <p:nvCxnSpPr>
          <p:cNvPr id="4" name="Rak pilkoppling 3">
            <a:extLst>
              <a:ext uri="{FF2B5EF4-FFF2-40B4-BE49-F238E27FC236}">
                <a16:creationId xmlns:a16="http://schemas.microsoft.com/office/drawing/2014/main" id="{B4882926-4A72-42BE-B667-D1B055443EA5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2459935" y="885844"/>
            <a:ext cx="5190502" cy="23093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84C040E2-969F-48B0-97F9-44F54EF55742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3344257" y="2012285"/>
            <a:ext cx="4357266" cy="13907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ak pilkoppling 27">
            <a:extLst>
              <a:ext uri="{FF2B5EF4-FFF2-40B4-BE49-F238E27FC236}">
                <a16:creationId xmlns:a16="http://schemas.microsoft.com/office/drawing/2014/main" id="{84749722-B3D1-4706-8007-20BCDA7E5472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644988" y="2890366"/>
            <a:ext cx="4090848" cy="7956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ruta 21">
            <a:extLst>
              <a:ext uri="{FF2B5EF4-FFF2-40B4-BE49-F238E27FC236}">
                <a16:creationId xmlns:a16="http://schemas.microsoft.com/office/drawing/2014/main" id="{063FA348-9C5F-4909-9F58-8E7B721FD9B5}"/>
              </a:ext>
            </a:extLst>
          </p:cNvPr>
          <p:cNvSpPr txBox="1"/>
          <p:nvPr/>
        </p:nvSpPr>
        <p:spPr>
          <a:xfrm>
            <a:off x="7755881" y="3432193"/>
            <a:ext cx="3897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Studieperiod</a:t>
            </a:r>
            <a:r>
              <a:rPr lang="sv-SE" dirty="0"/>
              <a:t>: Befintlig studieperiod kan uppdateras och nya studieperioder kan läggas till.</a:t>
            </a:r>
          </a:p>
        </p:txBody>
      </p:sp>
      <p:cxnSp>
        <p:nvCxnSpPr>
          <p:cNvPr id="27" name="Rak pilkoppling 26">
            <a:extLst>
              <a:ext uri="{FF2B5EF4-FFF2-40B4-BE49-F238E27FC236}">
                <a16:creationId xmlns:a16="http://schemas.microsoft.com/office/drawing/2014/main" id="{F8F8362C-43A4-4EE4-A995-353E9C78CDF1}"/>
              </a:ext>
            </a:extLst>
          </p:cNvPr>
          <p:cNvCxnSpPr>
            <a:cxnSpLocks/>
            <a:stCxn id="22" idx="1"/>
          </p:cNvCxnSpPr>
          <p:nvPr/>
        </p:nvCxnSpPr>
        <p:spPr>
          <a:xfrm flipH="1">
            <a:off x="3787049" y="3893858"/>
            <a:ext cx="3968832" cy="430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ruta 19">
            <a:extLst>
              <a:ext uri="{FF2B5EF4-FFF2-40B4-BE49-F238E27FC236}">
                <a16:creationId xmlns:a16="http://schemas.microsoft.com/office/drawing/2014/main" id="{93947713-CFA0-4F97-B0FE-DF64BD0C064D}"/>
              </a:ext>
            </a:extLst>
          </p:cNvPr>
          <p:cNvSpPr txBox="1"/>
          <p:nvPr/>
        </p:nvSpPr>
        <p:spPr>
          <a:xfrm>
            <a:off x="658010" y="885844"/>
            <a:ext cx="4221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Strukturen för en doktorands studieplan.</a:t>
            </a:r>
          </a:p>
        </p:txBody>
      </p:sp>
    </p:spTree>
    <p:extLst>
      <p:ext uri="{BB962C8B-B14F-4D97-AF65-F5344CB8AC3E}">
        <p14:creationId xmlns:p14="http://schemas.microsoft.com/office/powerpoint/2010/main" val="200498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4" grpId="0"/>
      <p:bldP spid="15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62C5018C-B5F8-43F4-8762-F96CE397B6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538" y="1038040"/>
            <a:ext cx="8666421" cy="565579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AE71A7D-89C3-4C52-B0F0-1525E17EFF8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9732" y="349389"/>
            <a:ext cx="7521575" cy="549275"/>
          </a:xfrm>
        </p:spPr>
        <p:txBody>
          <a:bodyPr/>
          <a:lstStyle/>
          <a:p>
            <a:r>
              <a:rPr lang="sv-SE" dirty="0"/>
              <a:t>Exempel Ämnestillfälle för doktorand i Ladok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29085A4-D371-4A38-B4D9-6006C55E7E84}"/>
              </a:ext>
            </a:extLst>
          </p:cNvPr>
          <p:cNvSpPr txBox="1"/>
          <p:nvPr/>
        </p:nvSpPr>
        <p:spPr>
          <a:xfrm>
            <a:off x="9913878" y="2929431"/>
            <a:ext cx="1554480" cy="664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Ämnestillfälle forskarnivå</a:t>
            </a:r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01E1F265-4F05-43D4-B6AD-D2DEB060046F}"/>
              </a:ext>
            </a:extLst>
          </p:cNvPr>
          <p:cNvCxnSpPr>
            <a:cxnSpLocks/>
            <a:stCxn id="6" idx="1"/>
            <a:endCxn id="27" idx="5"/>
          </p:cNvCxnSpPr>
          <p:nvPr/>
        </p:nvCxnSpPr>
        <p:spPr>
          <a:xfrm flipH="1" flipV="1">
            <a:off x="3589024" y="2644770"/>
            <a:ext cx="6324854" cy="6167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Ellips 23">
            <a:extLst>
              <a:ext uri="{FF2B5EF4-FFF2-40B4-BE49-F238E27FC236}">
                <a16:creationId xmlns:a16="http://schemas.microsoft.com/office/drawing/2014/main" id="{61091C85-4884-4348-A66A-631E55F93E66}"/>
              </a:ext>
            </a:extLst>
          </p:cNvPr>
          <p:cNvSpPr/>
          <p:nvPr/>
        </p:nvSpPr>
        <p:spPr>
          <a:xfrm>
            <a:off x="3024554" y="920928"/>
            <a:ext cx="2271932" cy="560485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Ellips 25">
            <a:extLst>
              <a:ext uri="{FF2B5EF4-FFF2-40B4-BE49-F238E27FC236}">
                <a16:creationId xmlns:a16="http://schemas.microsoft.com/office/drawing/2014/main" id="{60A75D3B-14DB-41AB-AF1F-90A11D06E0EF}"/>
              </a:ext>
            </a:extLst>
          </p:cNvPr>
          <p:cNvSpPr/>
          <p:nvPr/>
        </p:nvSpPr>
        <p:spPr>
          <a:xfrm>
            <a:off x="6983916" y="1140863"/>
            <a:ext cx="2271932" cy="829993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Ellips 26">
            <a:extLst>
              <a:ext uri="{FF2B5EF4-FFF2-40B4-BE49-F238E27FC236}">
                <a16:creationId xmlns:a16="http://schemas.microsoft.com/office/drawing/2014/main" id="{62B79352-C757-4A86-80B2-E7F81F0E90B3}"/>
              </a:ext>
            </a:extLst>
          </p:cNvPr>
          <p:cNvSpPr/>
          <p:nvPr/>
        </p:nvSpPr>
        <p:spPr>
          <a:xfrm>
            <a:off x="2574388" y="2384878"/>
            <a:ext cx="1188720" cy="304482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6AB5FA7D-2270-4ABD-94FA-37BBFEF670FF}"/>
              </a:ext>
            </a:extLst>
          </p:cNvPr>
          <p:cNvCxnSpPr>
            <a:cxnSpLocks/>
          </p:cNvCxnSpPr>
          <p:nvPr/>
        </p:nvCxnSpPr>
        <p:spPr>
          <a:xfrm flipV="1">
            <a:off x="8813409" y="5992837"/>
            <a:ext cx="0" cy="387547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4AB55277-C6D0-49B4-B525-562766871139}"/>
              </a:ext>
            </a:extLst>
          </p:cNvPr>
          <p:cNvCxnSpPr>
            <a:cxnSpLocks/>
          </p:cNvCxnSpPr>
          <p:nvPr/>
        </p:nvCxnSpPr>
        <p:spPr>
          <a:xfrm flipV="1">
            <a:off x="9226062" y="6227982"/>
            <a:ext cx="37513" cy="152402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8" name="Bildobjekt 37">
            <a:extLst>
              <a:ext uri="{FF2B5EF4-FFF2-40B4-BE49-F238E27FC236}">
                <a16:creationId xmlns:a16="http://schemas.microsoft.com/office/drawing/2014/main" id="{D226F249-29DB-42B6-8CBC-2D3A2DE365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6548" y="5880337"/>
            <a:ext cx="3689911" cy="949878"/>
          </a:xfrm>
          <a:prstGeom prst="rect">
            <a:avLst/>
          </a:prstGeom>
        </p:spPr>
      </p:pic>
      <p:sp>
        <p:nvSpPr>
          <p:cNvPr id="39" name="textruta 38">
            <a:extLst>
              <a:ext uri="{FF2B5EF4-FFF2-40B4-BE49-F238E27FC236}">
                <a16:creationId xmlns:a16="http://schemas.microsoft.com/office/drawing/2014/main" id="{866FFC18-EADB-4A23-8513-496DE51D6494}"/>
              </a:ext>
            </a:extLst>
          </p:cNvPr>
          <p:cNvSpPr txBox="1"/>
          <p:nvPr/>
        </p:nvSpPr>
        <p:spPr>
          <a:xfrm>
            <a:off x="8589655" y="4784175"/>
            <a:ext cx="1762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Attribut </a:t>
            </a:r>
          </a:p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’Avses leda till’ </a:t>
            </a:r>
          </a:p>
        </p:txBody>
      </p:sp>
      <p:cxnSp>
        <p:nvCxnSpPr>
          <p:cNvPr id="40" name="Rak pilkoppling 39">
            <a:extLst>
              <a:ext uri="{FF2B5EF4-FFF2-40B4-BE49-F238E27FC236}">
                <a16:creationId xmlns:a16="http://schemas.microsoft.com/office/drawing/2014/main" id="{4A674A95-5263-4FFC-82E8-F7AB3C098A41}"/>
              </a:ext>
            </a:extLst>
          </p:cNvPr>
          <p:cNvCxnSpPr>
            <a:cxnSpLocks/>
            <a:stCxn id="39" idx="1"/>
            <a:endCxn id="41" idx="6"/>
          </p:cNvCxnSpPr>
          <p:nvPr/>
        </p:nvCxnSpPr>
        <p:spPr>
          <a:xfrm flipH="1">
            <a:off x="3804206" y="5107341"/>
            <a:ext cx="4785449" cy="7016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Ellips 40">
            <a:extLst>
              <a:ext uri="{FF2B5EF4-FFF2-40B4-BE49-F238E27FC236}">
                <a16:creationId xmlns:a16="http://schemas.microsoft.com/office/drawing/2014/main" id="{921A392A-7BA1-4B50-9FFC-7AAE7F1BFD5F}"/>
              </a:ext>
            </a:extLst>
          </p:cNvPr>
          <p:cNvSpPr/>
          <p:nvPr/>
        </p:nvSpPr>
        <p:spPr>
          <a:xfrm>
            <a:off x="2615486" y="5673268"/>
            <a:ext cx="1188720" cy="271405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FD2FFFA7-2B0A-4A3B-AED7-CB49502C9C15}"/>
              </a:ext>
            </a:extLst>
          </p:cNvPr>
          <p:cNvSpPr txBox="1"/>
          <p:nvPr/>
        </p:nvSpPr>
        <p:spPr>
          <a:xfrm>
            <a:off x="5137201" y="5632627"/>
            <a:ext cx="33434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Specificerat </a:t>
            </a:r>
            <a:r>
              <a:rPr lang="sv-SE" dirty="0" err="1">
                <a:solidFill>
                  <a:schemeClr val="accent1">
                    <a:lumMod val="75000"/>
                  </a:schemeClr>
                </a:solidFill>
              </a:rPr>
              <a:t>omfattningvärde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Omfattning på utbildningen – anges i de fall som omfattning på ämnestillfället skiljer sig från omfattningen på ämnet på forskarnivå. </a:t>
            </a:r>
          </a:p>
        </p:txBody>
      </p: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F7515CD5-87C2-4F41-9568-8C1F3CB5AAD4}"/>
              </a:ext>
            </a:extLst>
          </p:cNvPr>
          <p:cNvCxnSpPr>
            <a:cxnSpLocks/>
            <a:stCxn id="18" idx="1"/>
            <a:endCxn id="20" idx="6"/>
          </p:cNvCxnSpPr>
          <p:nvPr/>
        </p:nvCxnSpPr>
        <p:spPr>
          <a:xfrm flipH="1">
            <a:off x="3747395" y="6248180"/>
            <a:ext cx="1389806" cy="710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Ellips 19">
            <a:extLst>
              <a:ext uri="{FF2B5EF4-FFF2-40B4-BE49-F238E27FC236}">
                <a16:creationId xmlns:a16="http://schemas.microsoft.com/office/drawing/2014/main" id="{F68EDCED-4663-4233-884B-CDB1AF2EB6E5}"/>
              </a:ext>
            </a:extLst>
          </p:cNvPr>
          <p:cNvSpPr/>
          <p:nvPr/>
        </p:nvSpPr>
        <p:spPr>
          <a:xfrm>
            <a:off x="2558675" y="6193322"/>
            <a:ext cx="1188720" cy="251866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Ellips 20">
            <a:extLst>
              <a:ext uri="{FF2B5EF4-FFF2-40B4-BE49-F238E27FC236}">
                <a16:creationId xmlns:a16="http://schemas.microsoft.com/office/drawing/2014/main" id="{90198E7E-4E23-4776-871D-4A325093A105}"/>
              </a:ext>
            </a:extLst>
          </p:cNvPr>
          <p:cNvSpPr/>
          <p:nvPr/>
        </p:nvSpPr>
        <p:spPr>
          <a:xfrm>
            <a:off x="562279" y="1809937"/>
            <a:ext cx="1368121" cy="367287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C834E169-24B2-4418-8F0A-D38AECBA6D36}"/>
              </a:ext>
            </a:extLst>
          </p:cNvPr>
          <p:cNvSpPr txBox="1"/>
          <p:nvPr/>
        </p:nvSpPr>
        <p:spPr>
          <a:xfrm>
            <a:off x="9679277" y="2179936"/>
            <a:ext cx="1789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Ämne på forskarnivå</a:t>
            </a:r>
          </a:p>
        </p:txBody>
      </p:sp>
      <p:cxnSp>
        <p:nvCxnSpPr>
          <p:cNvPr id="23" name="Rak pilkoppling 22">
            <a:extLst>
              <a:ext uri="{FF2B5EF4-FFF2-40B4-BE49-F238E27FC236}">
                <a16:creationId xmlns:a16="http://schemas.microsoft.com/office/drawing/2014/main" id="{1D2E4B0A-33D4-42BE-BEDC-4077ECE8BF80}"/>
              </a:ext>
            </a:extLst>
          </p:cNvPr>
          <p:cNvCxnSpPr>
            <a:cxnSpLocks/>
            <a:stCxn id="22" idx="1"/>
            <a:endCxn id="25" idx="6"/>
          </p:cNvCxnSpPr>
          <p:nvPr/>
        </p:nvCxnSpPr>
        <p:spPr>
          <a:xfrm flipH="1" flipV="1">
            <a:off x="3763108" y="2262488"/>
            <a:ext cx="5916169" cy="2406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Ellips 24">
            <a:extLst>
              <a:ext uri="{FF2B5EF4-FFF2-40B4-BE49-F238E27FC236}">
                <a16:creationId xmlns:a16="http://schemas.microsoft.com/office/drawing/2014/main" id="{FC3A9F4B-6084-4965-B59D-7E73B4699D18}"/>
              </a:ext>
            </a:extLst>
          </p:cNvPr>
          <p:cNvSpPr/>
          <p:nvPr/>
        </p:nvSpPr>
        <p:spPr>
          <a:xfrm>
            <a:off x="2394986" y="2079110"/>
            <a:ext cx="1368122" cy="366756"/>
          </a:xfrm>
          <a:prstGeom prst="ellipse">
            <a:avLst/>
          </a:prstGeom>
          <a:gradFill>
            <a:gsLst>
              <a:gs pos="97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BF995F94-B7D0-4A4B-9FB2-CC943FA189D8}"/>
              </a:ext>
            </a:extLst>
          </p:cNvPr>
          <p:cNvSpPr txBox="1"/>
          <p:nvPr/>
        </p:nvSpPr>
        <p:spPr>
          <a:xfrm>
            <a:off x="8265670" y="4018395"/>
            <a:ext cx="3231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Studieperiodens omfattning</a:t>
            </a:r>
          </a:p>
          <a:p>
            <a:pPr algn="ctr"/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- Som doktoranden förväntas delta i.</a:t>
            </a:r>
          </a:p>
        </p:txBody>
      </p:sp>
      <p:cxnSp>
        <p:nvCxnSpPr>
          <p:cNvPr id="32" name="Rak pilkoppling 31">
            <a:extLst>
              <a:ext uri="{FF2B5EF4-FFF2-40B4-BE49-F238E27FC236}">
                <a16:creationId xmlns:a16="http://schemas.microsoft.com/office/drawing/2014/main" id="{3DB89A6A-6737-4DEB-86AD-03B6532B477C}"/>
              </a:ext>
            </a:extLst>
          </p:cNvPr>
          <p:cNvCxnSpPr>
            <a:cxnSpLocks/>
            <a:stCxn id="29" idx="1"/>
            <a:endCxn id="33" idx="6"/>
          </p:cNvCxnSpPr>
          <p:nvPr/>
        </p:nvCxnSpPr>
        <p:spPr>
          <a:xfrm flipH="1">
            <a:off x="4580878" y="4310783"/>
            <a:ext cx="3684792" cy="8692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Ellips 32">
            <a:extLst>
              <a:ext uri="{FF2B5EF4-FFF2-40B4-BE49-F238E27FC236}">
                <a16:creationId xmlns:a16="http://schemas.microsoft.com/office/drawing/2014/main" id="{C9C5C922-964B-413E-BB63-F37A68F80193}"/>
              </a:ext>
            </a:extLst>
          </p:cNvPr>
          <p:cNvSpPr/>
          <p:nvPr/>
        </p:nvSpPr>
        <p:spPr>
          <a:xfrm>
            <a:off x="2494625" y="4894152"/>
            <a:ext cx="2086253" cy="571770"/>
          </a:xfrm>
          <a:prstGeom prst="ellipse">
            <a:avLst/>
          </a:prstGeom>
          <a:noFill/>
          <a:ln w="4127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931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 animBg="1"/>
      <p:bldP spid="26" grpId="0" animBg="1"/>
      <p:bldP spid="27" grpId="0" animBg="1"/>
      <p:bldP spid="39" grpId="0"/>
      <p:bldP spid="41" grpId="0" animBg="1"/>
      <p:bldP spid="18" grpId="0"/>
      <p:bldP spid="20" grpId="0" animBg="1"/>
      <p:bldP spid="21" grpId="0" animBg="1"/>
      <p:bldP spid="22" grpId="0"/>
      <p:bldP spid="25" grpId="0" animBg="1"/>
      <p:bldP spid="29" grpId="0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61E63F9-0929-4CE5-B7CB-0026EFCBD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55" y="905013"/>
            <a:ext cx="7496781" cy="5867926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0C755E0A-4F5D-4D51-B723-F8EEE157FC47}"/>
              </a:ext>
            </a:extLst>
          </p:cNvPr>
          <p:cNvSpPr txBox="1"/>
          <p:nvPr/>
        </p:nvSpPr>
        <p:spPr>
          <a:xfrm>
            <a:off x="8391044" y="905013"/>
            <a:ext cx="233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Sök upp doktoranden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4C0DF7B-F275-42CE-AE39-720CADDEB007}"/>
              </a:ext>
            </a:extLst>
          </p:cNvPr>
          <p:cNvSpPr txBox="1"/>
          <p:nvPr/>
        </p:nvSpPr>
        <p:spPr>
          <a:xfrm>
            <a:off x="8391044" y="1482449"/>
            <a:ext cx="233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Skapa Ny studieplan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B1F6828-B808-4517-91E1-DA31974B7EB9}"/>
              </a:ext>
            </a:extLst>
          </p:cNvPr>
          <p:cNvSpPr txBox="1"/>
          <p:nvPr/>
        </p:nvSpPr>
        <p:spPr>
          <a:xfrm>
            <a:off x="8391043" y="2126643"/>
            <a:ext cx="3081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Sök upp Kurspaketeringen (Ämne på forskarnivå)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E23681B-1876-4538-90CB-18227EDBDB2D}"/>
              </a:ext>
            </a:extLst>
          </p:cNvPr>
          <p:cNvSpPr txBox="1"/>
          <p:nvPr/>
        </p:nvSpPr>
        <p:spPr>
          <a:xfrm>
            <a:off x="8391042" y="2950882"/>
            <a:ext cx="3081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Välj Tillfälle (Ämnestillfälle)</a:t>
            </a:r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AFAD3792-0E98-4F50-971F-07CA81C180B6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5255491" y="2449809"/>
            <a:ext cx="313555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k pilkoppling 8">
            <a:extLst>
              <a:ext uri="{FF2B5EF4-FFF2-40B4-BE49-F238E27FC236}">
                <a16:creationId xmlns:a16="http://schemas.microsoft.com/office/drawing/2014/main" id="{93334307-64CD-4FBB-B2CC-70EC66175726}"/>
              </a:ext>
            </a:extLst>
          </p:cNvPr>
          <p:cNvCxnSpPr>
            <a:cxnSpLocks/>
          </p:cNvCxnSpPr>
          <p:nvPr/>
        </p:nvCxnSpPr>
        <p:spPr>
          <a:xfrm flipH="1">
            <a:off x="3800959" y="3158631"/>
            <a:ext cx="4590086" cy="6230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ruta 10">
            <a:extLst>
              <a:ext uri="{FF2B5EF4-FFF2-40B4-BE49-F238E27FC236}">
                <a16:creationId xmlns:a16="http://schemas.microsoft.com/office/drawing/2014/main" id="{4D214712-391C-4E20-9F80-0667E8DB7F5E}"/>
              </a:ext>
            </a:extLst>
          </p:cNvPr>
          <p:cNvSpPr txBox="1"/>
          <p:nvPr/>
        </p:nvSpPr>
        <p:spPr>
          <a:xfrm>
            <a:off x="8391039" y="3528202"/>
            <a:ext cx="3081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Ange Tillgängligt från</a:t>
            </a:r>
          </a:p>
        </p:txBody>
      </p:sp>
      <p:cxnSp>
        <p:nvCxnSpPr>
          <p:cNvPr id="12" name="Rak pilkoppling 11">
            <a:extLst>
              <a:ext uri="{FF2B5EF4-FFF2-40B4-BE49-F238E27FC236}">
                <a16:creationId xmlns:a16="http://schemas.microsoft.com/office/drawing/2014/main" id="{CF7AC8E3-4A70-4E24-B37B-EBC397A734CA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3261765" y="3712868"/>
            <a:ext cx="5129274" cy="8663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F4104103-704B-4710-A80F-769B2B997319}"/>
              </a:ext>
            </a:extLst>
          </p:cNvPr>
          <p:cNvSpPr txBox="1"/>
          <p:nvPr/>
        </p:nvSpPr>
        <p:spPr>
          <a:xfrm>
            <a:off x="8493159" y="4620160"/>
            <a:ext cx="3081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Välj Senare del = ’Nej’</a:t>
            </a:r>
          </a:p>
        </p:txBody>
      </p: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AF943A06-9469-4B4E-989F-3B61A646F0F8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017520" y="4804826"/>
            <a:ext cx="5475639" cy="1846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283E4301-FBEF-4290-AC1C-579D1E07295C}"/>
              </a:ext>
            </a:extLst>
          </p:cNvPr>
          <p:cNvCxnSpPr>
            <a:cxnSpLocks/>
          </p:cNvCxnSpPr>
          <p:nvPr/>
        </p:nvCxnSpPr>
        <p:spPr>
          <a:xfrm flipH="1" flipV="1">
            <a:off x="1465384" y="1084480"/>
            <a:ext cx="6925662" cy="5965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ubrik 1">
            <a:extLst>
              <a:ext uri="{FF2B5EF4-FFF2-40B4-BE49-F238E27FC236}">
                <a16:creationId xmlns:a16="http://schemas.microsoft.com/office/drawing/2014/main" id="{601EB7A2-FE9E-4D74-AE8B-2A254DFF0166}"/>
              </a:ext>
            </a:extLst>
          </p:cNvPr>
          <p:cNvSpPr txBox="1">
            <a:spLocks/>
          </p:cNvSpPr>
          <p:nvPr/>
        </p:nvSpPr>
        <p:spPr>
          <a:xfrm>
            <a:off x="605163" y="285953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dirty="0"/>
              <a:t>Skapa Studieplan för doktorand i Ladok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AF4054DB-1E4C-451F-8829-A4422BA34975}"/>
              </a:ext>
            </a:extLst>
          </p:cNvPr>
          <p:cNvSpPr txBox="1"/>
          <p:nvPr/>
        </p:nvSpPr>
        <p:spPr>
          <a:xfrm>
            <a:off x="8391046" y="3818940"/>
            <a:ext cx="2411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Ange samma som startdatum på valt Tillfälle</a:t>
            </a:r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AFBAB468-B7B6-4F2F-B2B1-A3A31A08C9C1}"/>
              </a:ext>
            </a:extLst>
          </p:cNvPr>
          <p:cNvSpPr/>
          <p:nvPr/>
        </p:nvSpPr>
        <p:spPr>
          <a:xfrm>
            <a:off x="1774743" y="1667115"/>
            <a:ext cx="1798451" cy="337067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035E0742-15B8-4D42-A6B8-DC31523D7F1B}"/>
              </a:ext>
            </a:extLst>
          </p:cNvPr>
          <p:cNvCxnSpPr/>
          <p:nvPr/>
        </p:nvCxnSpPr>
        <p:spPr>
          <a:xfrm flipH="1">
            <a:off x="2493818" y="3897534"/>
            <a:ext cx="258618" cy="6005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Ellips 20">
            <a:extLst>
              <a:ext uri="{FF2B5EF4-FFF2-40B4-BE49-F238E27FC236}">
                <a16:creationId xmlns:a16="http://schemas.microsoft.com/office/drawing/2014/main" id="{E2C92DFA-4F28-4FB3-95F6-5C107AD142E8}"/>
              </a:ext>
            </a:extLst>
          </p:cNvPr>
          <p:cNvSpPr/>
          <p:nvPr/>
        </p:nvSpPr>
        <p:spPr>
          <a:xfrm>
            <a:off x="3491344" y="2294346"/>
            <a:ext cx="709922" cy="278393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ktangel 64">
            <a:extLst>
              <a:ext uri="{FF2B5EF4-FFF2-40B4-BE49-F238E27FC236}">
                <a16:creationId xmlns:a16="http://schemas.microsoft.com/office/drawing/2014/main" id="{AB6AC815-2057-4A71-8689-10A6A50EEAD7}"/>
              </a:ext>
            </a:extLst>
          </p:cNvPr>
          <p:cNvSpPr/>
          <p:nvPr/>
        </p:nvSpPr>
        <p:spPr>
          <a:xfrm>
            <a:off x="8391046" y="5161114"/>
            <a:ext cx="3170564" cy="740376"/>
          </a:xfrm>
          <a:prstGeom prst="rect">
            <a:avLst/>
          </a:prstGeom>
          <a:solidFill>
            <a:srgbClr val="F2F8E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sv-SE" sz="2000" dirty="0">
                <a:solidFill>
                  <a:schemeClr val="accent6">
                    <a:lumMod val="50000"/>
                  </a:schemeClr>
                </a:solidFill>
              </a:rPr>
              <a:t>Ämnestillfället är inlagt i studieplanen</a:t>
            </a:r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BECB9C09-B241-4A05-93A0-6C5924028801}"/>
              </a:ext>
            </a:extLst>
          </p:cNvPr>
          <p:cNvSpPr/>
          <p:nvPr/>
        </p:nvSpPr>
        <p:spPr>
          <a:xfrm>
            <a:off x="1930399" y="2667713"/>
            <a:ext cx="1560945" cy="283169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Ellips 21">
            <a:extLst>
              <a:ext uri="{FF2B5EF4-FFF2-40B4-BE49-F238E27FC236}">
                <a16:creationId xmlns:a16="http://schemas.microsoft.com/office/drawing/2014/main" id="{79550CD6-4277-4150-8CB1-65CE59F4F102}"/>
              </a:ext>
            </a:extLst>
          </p:cNvPr>
          <p:cNvSpPr/>
          <p:nvPr/>
        </p:nvSpPr>
        <p:spPr>
          <a:xfrm>
            <a:off x="2600038" y="3692947"/>
            <a:ext cx="709922" cy="278393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529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1" grpId="0"/>
      <p:bldP spid="14" grpId="0"/>
      <p:bldP spid="20" grpId="0"/>
      <p:bldP spid="16" grpId="0" animBg="1"/>
      <p:bldP spid="21" grpId="0" animBg="1"/>
      <p:bldP spid="23" grpId="0" animBg="1"/>
      <p:bldP spid="24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752BC599-4BC6-4E7F-8383-ED57CCE4B9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067" y="925407"/>
            <a:ext cx="8684081" cy="472442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AE71A7D-89C3-4C52-B0F0-1525E17EFF8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9907" y="365126"/>
            <a:ext cx="7521575" cy="549275"/>
          </a:xfrm>
        </p:spPr>
        <p:txBody>
          <a:bodyPr/>
          <a:lstStyle/>
          <a:p>
            <a:r>
              <a:rPr lang="sv-SE" dirty="0"/>
              <a:t>Översiktsbild doktorand i Ladok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AA072972-D915-4E39-8F54-638D9AD19939}"/>
              </a:ext>
            </a:extLst>
          </p:cNvPr>
          <p:cNvSpPr txBox="1"/>
          <p:nvPr/>
        </p:nvSpPr>
        <p:spPr>
          <a:xfrm>
            <a:off x="303833" y="5842924"/>
            <a:ext cx="1880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Forskningsarbete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5C50160-E805-478C-90BF-58FFE81CCFB8}"/>
              </a:ext>
            </a:extLst>
          </p:cNvPr>
          <p:cNvSpPr txBox="1"/>
          <p:nvPr/>
        </p:nvSpPr>
        <p:spPr>
          <a:xfrm>
            <a:off x="3893193" y="6019907"/>
            <a:ext cx="226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Individuellt åtagande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29085A4-D371-4A38-B4D9-6006C55E7E84}"/>
              </a:ext>
            </a:extLst>
          </p:cNvPr>
          <p:cNvSpPr txBox="1"/>
          <p:nvPr/>
        </p:nvSpPr>
        <p:spPr>
          <a:xfrm>
            <a:off x="2522280" y="5940958"/>
            <a:ext cx="9451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Kurs 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forskarnivå</a:t>
            </a:r>
          </a:p>
        </p:txBody>
      </p: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90BA3613-239F-4016-93F2-7986663046E8}"/>
              </a:ext>
            </a:extLst>
          </p:cNvPr>
          <p:cNvCxnSpPr>
            <a:cxnSpLocks/>
          </p:cNvCxnSpPr>
          <p:nvPr/>
        </p:nvCxnSpPr>
        <p:spPr>
          <a:xfrm flipV="1">
            <a:off x="5314420" y="5677207"/>
            <a:ext cx="379517" cy="3427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ruta 33">
            <a:extLst>
              <a:ext uri="{FF2B5EF4-FFF2-40B4-BE49-F238E27FC236}">
                <a16:creationId xmlns:a16="http://schemas.microsoft.com/office/drawing/2014/main" id="{D6862C94-912A-4F0F-A970-315E92D91126}"/>
              </a:ext>
            </a:extLst>
          </p:cNvPr>
          <p:cNvSpPr txBox="1"/>
          <p:nvPr/>
        </p:nvSpPr>
        <p:spPr>
          <a:xfrm>
            <a:off x="3893192" y="6311530"/>
            <a:ext cx="226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Saknar Utbildningskod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3C3A492-E6C8-439A-A3B3-735819BF5038}"/>
              </a:ext>
            </a:extLst>
          </p:cNvPr>
          <p:cNvSpPr/>
          <p:nvPr/>
        </p:nvSpPr>
        <p:spPr>
          <a:xfrm>
            <a:off x="5565402" y="5215888"/>
            <a:ext cx="822251" cy="34307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9" name="Rak pilkoppling 8">
            <a:extLst>
              <a:ext uri="{FF2B5EF4-FFF2-40B4-BE49-F238E27FC236}">
                <a16:creationId xmlns:a16="http://schemas.microsoft.com/office/drawing/2014/main" id="{240F8299-4415-417E-96FA-F0B9AA9ACC51}"/>
              </a:ext>
            </a:extLst>
          </p:cNvPr>
          <p:cNvCxnSpPr>
            <a:cxnSpLocks/>
          </p:cNvCxnSpPr>
          <p:nvPr/>
        </p:nvCxnSpPr>
        <p:spPr>
          <a:xfrm flipH="1" flipV="1">
            <a:off x="3290354" y="5414550"/>
            <a:ext cx="1360759" cy="6104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0C306845-0883-4AD5-BA2F-8E773F84A161}"/>
              </a:ext>
            </a:extLst>
          </p:cNvPr>
          <p:cNvCxnSpPr>
            <a:cxnSpLocks/>
          </p:cNvCxnSpPr>
          <p:nvPr/>
        </p:nvCxnSpPr>
        <p:spPr>
          <a:xfrm flipV="1">
            <a:off x="846600" y="4932218"/>
            <a:ext cx="504219" cy="9646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01E1F265-4F05-43D4-B6AD-D2DEB060046F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2158308" y="5215888"/>
            <a:ext cx="836570" cy="7250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ruta 17">
            <a:extLst>
              <a:ext uri="{FF2B5EF4-FFF2-40B4-BE49-F238E27FC236}">
                <a16:creationId xmlns:a16="http://schemas.microsoft.com/office/drawing/2014/main" id="{F84D9606-1CA5-4CB7-A9A7-00F27373BD41}"/>
              </a:ext>
            </a:extLst>
          </p:cNvPr>
          <p:cNvSpPr txBox="1"/>
          <p:nvPr/>
        </p:nvSpPr>
        <p:spPr>
          <a:xfrm>
            <a:off x="9638447" y="2373100"/>
            <a:ext cx="1469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Specificerat omfattningsvärde</a:t>
            </a:r>
          </a:p>
        </p:txBody>
      </p: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65AF022C-9962-46D8-BAFC-8FAB6CE55CC5}"/>
              </a:ext>
            </a:extLst>
          </p:cNvPr>
          <p:cNvCxnSpPr>
            <a:cxnSpLocks/>
            <a:stCxn id="18" idx="1"/>
            <a:endCxn id="22" idx="6"/>
          </p:cNvCxnSpPr>
          <p:nvPr/>
        </p:nvCxnSpPr>
        <p:spPr>
          <a:xfrm flipH="1">
            <a:off x="3757914" y="2603933"/>
            <a:ext cx="5880533" cy="10259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llips 21">
            <a:extLst>
              <a:ext uri="{FF2B5EF4-FFF2-40B4-BE49-F238E27FC236}">
                <a16:creationId xmlns:a16="http://schemas.microsoft.com/office/drawing/2014/main" id="{458D0E34-6AD4-4495-B8EE-9A45E70B1D97}"/>
              </a:ext>
            </a:extLst>
          </p:cNvPr>
          <p:cNvSpPr/>
          <p:nvPr/>
        </p:nvSpPr>
        <p:spPr>
          <a:xfrm>
            <a:off x="2762059" y="3469481"/>
            <a:ext cx="995855" cy="320732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BAE09BAF-2012-47ED-8E9B-DF17BF4EA9C8}"/>
              </a:ext>
            </a:extLst>
          </p:cNvPr>
          <p:cNvSpPr txBox="1"/>
          <p:nvPr/>
        </p:nvSpPr>
        <p:spPr>
          <a:xfrm>
            <a:off x="747366" y="79649"/>
            <a:ext cx="723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När innehåll i ämnestillfället är inlagt och doktoranden är registrerad…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7D5C3A57-3054-49CD-8B94-231EB099C264}"/>
              </a:ext>
            </a:extLst>
          </p:cNvPr>
          <p:cNvSpPr txBox="1"/>
          <p:nvPr/>
        </p:nvSpPr>
        <p:spPr>
          <a:xfrm>
            <a:off x="9638447" y="2959172"/>
            <a:ext cx="1168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Ämnestillfälle</a:t>
            </a:r>
          </a:p>
        </p:txBody>
      </p:sp>
      <p:cxnSp>
        <p:nvCxnSpPr>
          <p:cNvPr id="24" name="Rak pilkoppling 23">
            <a:extLst>
              <a:ext uri="{FF2B5EF4-FFF2-40B4-BE49-F238E27FC236}">
                <a16:creationId xmlns:a16="http://schemas.microsoft.com/office/drawing/2014/main" id="{B12FDB8E-0C49-4F72-8E8C-1013F9C2FA09}"/>
              </a:ext>
            </a:extLst>
          </p:cNvPr>
          <p:cNvCxnSpPr>
            <a:cxnSpLocks/>
            <a:stCxn id="23" idx="1"/>
            <a:endCxn id="25" idx="7"/>
          </p:cNvCxnSpPr>
          <p:nvPr/>
        </p:nvCxnSpPr>
        <p:spPr>
          <a:xfrm flipH="1">
            <a:off x="3793553" y="3097672"/>
            <a:ext cx="5844894" cy="7956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Ellips 24">
            <a:extLst>
              <a:ext uri="{FF2B5EF4-FFF2-40B4-BE49-F238E27FC236}">
                <a16:creationId xmlns:a16="http://schemas.microsoft.com/office/drawing/2014/main" id="{2C357485-59FD-4FC0-8F4E-E1D4A0FA922B}"/>
              </a:ext>
            </a:extLst>
          </p:cNvPr>
          <p:cNvSpPr/>
          <p:nvPr/>
        </p:nvSpPr>
        <p:spPr>
          <a:xfrm>
            <a:off x="2943538" y="3846354"/>
            <a:ext cx="995855" cy="320731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148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34" grpId="0"/>
      <p:bldP spid="13" grpId="0" animBg="1"/>
      <p:bldP spid="18" grpId="0"/>
      <p:bldP spid="22" grpId="0" animBg="1"/>
      <p:bldP spid="23" grpId="0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ACBB316E-335E-4783-B858-7E819DC18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17" y="168461"/>
            <a:ext cx="11929166" cy="6689539"/>
          </a:xfrm>
          <a:prstGeom prst="rect">
            <a:avLst/>
          </a:prstGeom>
        </p:spPr>
      </p:pic>
      <p:cxnSp>
        <p:nvCxnSpPr>
          <p:cNvPr id="4" name="Rak pilkoppling 3">
            <a:extLst>
              <a:ext uri="{FF2B5EF4-FFF2-40B4-BE49-F238E27FC236}">
                <a16:creationId xmlns:a16="http://schemas.microsoft.com/office/drawing/2014/main" id="{E93662F4-96B9-4CA9-9CDB-329D6FA3A1F1}"/>
              </a:ext>
            </a:extLst>
          </p:cNvPr>
          <p:cNvCxnSpPr>
            <a:cxnSpLocks/>
          </p:cNvCxnSpPr>
          <p:nvPr/>
        </p:nvCxnSpPr>
        <p:spPr>
          <a:xfrm flipH="1">
            <a:off x="7410792" y="5037853"/>
            <a:ext cx="3931463" cy="9854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Ellips 5">
            <a:extLst>
              <a:ext uri="{FF2B5EF4-FFF2-40B4-BE49-F238E27FC236}">
                <a16:creationId xmlns:a16="http://schemas.microsoft.com/office/drawing/2014/main" id="{AC930DB6-EEF9-47CA-92BE-9D1FDC158FA4}"/>
              </a:ext>
            </a:extLst>
          </p:cNvPr>
          <p:cNvSpPr/>
          <p:nvPr/>
        </p:nvSpPr>
        <p:spPr>
          <a:xfrm>
            <a:off x="1785353" y="446498"/>
            <a:ext cx="3174573" cy="613310"/>
          </a:xfrm>
          <a:prstGeom prst="ellipse">
            <a:avLst/>
          </a:prstGeom>
          <a:noFill/>
          <a:ln w="5397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257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rskarnivån-webbutb-H17-AL (1).pptx" id="{9B1D381E-A5BD-4645-A306-6E204B03BF1F}" vid="{6A5A05B7-91C4-4F15-957E-4D8A7FCA472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4296</TotalTime>
  <Words>503</Words>
  <Application>Microsoft Office PowerPoint</Application>
  <PresentationFormat>Bredbild</PresentationFormat>
  <Paragraphs>77</Paragraphs>
  <Slides>8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Mall_Ladok</vt:lpstr>
      <vt:lpstr>utbildning på forskarnivå Fall 2 – Läser mot licentiatexamen</vt:lpstr>
      <vt:lpstr>PowerPoint-presentation</vt:lpstr>
      <vt:lpstr>PowerPoint-presentation</vt:lpstr>
      <vt:lpstr>PowerPoint-presentation</vt:lpstr>
      <vt:lpstr>Exempel Ämnestillfälle för doktorand i Ladok</vt:lpstr>
      <vt:lpstr>PowerPoint-presentation</vt:lpstr>
      <vt:lpstr>Översiktsbild doktorand i Ladok</vt:lpstr>
      <vt:lpstr>PowerPoint-presentation</vt:lpstr>
    </vt:vector>
  </TitlesOfParts>
  <Company>Örebro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Forskarnivån i nya Ladok NUAK 2015-09-22</dc:title>
  <dc:creator>Matz-Ola Cajdert</dc:creator>
  <cp:lastModifiedBy>Anders Vestin</cp:lastModifiedBy>
  <cp:revision>193</cp:revision>
  <cp:lastPrinted>2017-12-04T16:22:45Z</cp:lastPrinted>
  <dcterms:created xsi:type="dcterms:W3CDTF">2015-09-10T08:22:03Z</dcterms:created>
  <dcterms:modified xsi:type="dcterms:W3CDTF">2018-02-26T09:37:35Z</dcterms:modified>
</cp:coreProperties>
</file>