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3" r:id="rId1"/>
  </p:sldMasterIdLst>
  <p:notesMasterIdLst>
    <p:notesMasterId r:id="rId26"/>
  </p:notesMasterIdLst>
  <p:sldIdLst>
    <p:sldId id="256" r:id="rId2"/>
    <p:sldId id="293" r:id="rId3"/>
    <p:sldId id="285" r:id="rId4"/>
    <p:sldId id="382" r:id="rId5"/>
    <p:sldId id="288" r:id="rId6"/>
    <p:sldId id="281" r:id="rId7"/>
    <p:sldId id="383" r:id="rId8"/>
    <p:sldId id="385" r:id="rId9"/>
    <p:sldId id="384" r:id="rId10"/>
    <p:sldId id="296" r:id="rId11"/>
    <p:sldId id="297" r:id="rId12"/>
    <p:sldId id="298" r:id="rId13"/>
    <p:sldId id="306" r:id="rId14"/>
    <p:sldId id="386" r:id="rId15"/>
    <p:sldId id="377" r:id="rId16"/>
    <p:sldId id="309" r:id="rId17"/>
    <p:sldId id="378" r:id="rId18"/>
    <p:sldId id="310" r:id="rId19"/>
    <p:sldId id="381" r:id="rId20"/>
    <p:sldId id="312" r:id="rId21"/>
    <p:sldId id="379" r:id="rId22"/>
    <p:sldId id="311" r:id="rId23"/>
    <p:sldId id="380" r:id="rId24"/>
    <p:sldId id="320"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931CED-166E-4DAE-A337-0CBBA26FA93D}">
          <p14:sldIdLst>
            <p14:sldId id="256"/>
            <p14:sldId id="293"/>
          </p14:sldIdLst>
        </p14:section>
        <p14:section name="Översikt utbildning på forskarnivå" id="{E352DAA9-4243-4647-9331-61F175858957}">
          <p14:sldIdLst>
            <p14:sldId id="285"/>
            <p14:sldId id="382"/>
            <p14:sldId id="288"/>
            <p14:sldId id="281"/>
            <p14:sldId id="383"/>
            <p14:sldId id="385"/>
            <p14:sldId id="384"/>
            <p14:sldId id="296"/>
            <p14:sldId id="297"/>
            <p14:sldId id="298"/>
          </p14:sldIdLst>
        </p14:section>
        <p14:section name="Tillämpning" id="{84DD47BC-0101-4B75-902C-D5BC249CA747}">
          <p14:sldIdLst>
            <p14:sldId id="306"/>
            <p14:sldId id="386"/>
            <p14:sldId id="377"/>
            <p14:sldId id="309"/>
            <p14:sldId id="378"/>
            <p14:sldId id="310"/>
            <p14:sldId id="381"/>
            <p14:sldId id="312"/>
            <p14:sldId id="379"/>
            <p14:sldId id="311"/>
            <p14:sldId id="380"/>
            <p14:sldId id="320"/>
          </p14:sldIdLst>
        </p14:section>
      </p14:sectionLst>
    </p:ex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7" clrIdx="0">
    <p:extLst>
      <p:ext uri="{19B8F6BF-5375-455C-9EA6-DF929625EA0E}">
        <p15:presenceInfo xmlns:p15="http://schemas.microsoft.com/office/powerpoint/2012/main" userId="S-1-5-21-4037045010-400650230-750724493-22434" providerId="AD"/>
      </p:ext>
    </p:extLst>
  </p:cmAuthor>
  <p:cmAuthor id="2" name="Katja Taavo" initials="KT" lastIdx="8" clrIdx="1">
    <p:extLst>
      <p:ext uri="{19B8F6BF-5375-455C-9EA6-DF929625EA0E}">
        <p15:presenceInfo xmlns:p15="http://schemas.microsoft.com/office/powerpoint/2012/main" userId="S-1-5-21-822286800-4137192972-2591951982-1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FF0000"/>
    <a:srgbClr val="FFFFFF"/>
    <a:srgbClr val="ABABAB"/>
    <a:srgbClr val="F2F2F2"/>
    <a:srgbClr val="FCFCFC"/>
    <a:srgbClr val="2E75B6"/>
    <a:srgbClr val="C8480E"/>
    <a:srgbClr val="9DC3E6"/>
    <a:srgbClr val="FBD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6" autoAdjust="0"/>
    <p:restoredTop sz="92113" autoAdjust="0"/>
  </p:normalViewPr>
  <p:slideViewPr>
    <p:cSldViewPr snapToGrid="0" showGuides="1">
      <p:cViewPr varScale="1">
        <p:scale>
          <a:sx n="104" d="100"/>
          <a:sy n="104" d="100"/>
        </p:scale>
        <p:origin x="972" y="102"/>
      </p:cViewPr>
      <p:guideLst>
        <p:guide orient="horz" pos="222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CAA7E-BA59-4130-9AA9-2826603F151C}" type="datetimeFigureOut">
              <a:rPr lang="sv-SE" smtClean="0"/>
              <a:t>2023-07-27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02A2F5-2011-43D6-8254-2EA2C4CB3875}" type="slidenum">
              <a:rPr lang="sv-SE" smtClean="0"/>
              <a:t>‹#›</a:t>
            </a:fld>
            <a:endParaRPr lang="sv-SE"/>
          </a:p>
        </p:txBody>
      </p:sp>
    </p:spTree>
    <p:extLst>
      <p:ext uri="{BB962C8B-B14F-4D97-AF65-F5344CB8AC3E}">
        <p14:creationId xmlns:p14="http://schemas.microsoft.com/office/powerpoint/2010/main" val="1540401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302A2F5-2011-43D6-8254-2EA2C4CB3875}" type="slidenum">
              <a:rPr lang="sv-SE" smtClean="0"/>
              <a:t>0</a:t>
            </a:fld>
            <a:endParaRPr lang="sv-SE"/>
          </a:p>
        </p:txBody>
      </p:sp>
    </p:spTree>
    <p:extLst>
      <p:ext uri="{BB962C8B-B14F-4D97-AF65-F5344CB8AC3E}">
        <p14:creationId xmlns:p14="http://schemas.microsoft.com/office/powerpoint/2010/main" val="2191143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ladok.se/utbildningsvagar"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confluence.its.umu.se/confluence/display/LD/Ladok+dokumentation+-+Startsida"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Y sida">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1" y="495300"/>
            <a:ext cx="3157200" cy="6018213"/>
          </a:xfrm>
          <a:prstGeom prst="rect">
            <a:avLst/>
          </a:prstGeom>
          <a:solidFill>
            <a:schemeClr val="bg1">
              <a:lumMod val="95000"/>
            </a:schemeClr>
          </a:solidFill>
          <a:ln>
            <a:solidFill>
              <a:schemeClr val="bg1">
                <a:lumMod val="75000"/>
              </a:schemeClr>
            </a:solidFill>
          </a:ln>
        </p:spPr>
        <p:txBody>
          <a:bodyPr lIns="144000" tIns="90000" bIns="90000"/>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Brödtext</a:t>
            </a:r>
            <a:r>
              <a:rPr lang="en-US" dirty="0"/>
              <a:t>, Arial, 11 </a:t>
            </a:r>
            <a:r>
              <a:rPr lang="en-US" dirty="0" err="1"/>
              <a:t>pr</a:t>
            </a:r>
            <a:endParaRPr lang="en-US" dirty="0"/>
          </a:p>
          <a:p>
            <a:pPr lvl="0"/>
            <a:endParaRPr lang="sv-SE" dirty="0"/>
          </a:p>
        </p:txBody>
      </p:sp>
      <p:sp>
        <p:nvSpPr>
          <p:cNvPr id="8" name="Rectangle 7"/>
          <p:cNvSpPr/>
          <p:nvPr userDrawn="1"/>
        </p:nvSpPr>
        <p:spPr>
          <a:xfrm>
            <a:off x="0" y="6513513"/>
            <a:ext cx="12192000" cy="344487"/>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sv-SE"/>
              <a:t>2023-07-27</a:t>
            </a:r>
          </a:p>
        </p:txBody>
      </p:sp>
      <p:sp>
        <p:nvSpPr>
          <p:cNvPr id="5" name="Footer Placeholder 4"/>
          <p:cNvSpPr>
            <a:spLocks noGrp="1"/>
          </p:cNvSpPr>
          <p:nvPr>
            <p:ph type="ftr" sz="quarter" idx="11"/>
          </p:nvPr>
        </p:nvSpPr>
        <p:spPr/>
        <p:txBody>
          <a:bodyPr/>
          <a:lstStyle/>
          <a:p>
            <a:r>
              <a:rPr lang="sv-SE"/>
              <a:t>Lathund-Ladok-2.22.0-Utbildning på forskarnivå</a:t>
            </a:r>
          </a:p>
        </p:txBody>
      </p:sp>
      <p:sp>
        <p:nvSpPr>
          <p:cNvPr id="6" name="Slide Number Placeholder 5"/>
          <p:cNvSpPr>
            <a:spLocks noGrp="1"/>
          </p:cNvSpPr>
          <p:nvPr>
            <p:ph type="sldNum" sz="quarter" idx="12"/>
          </p:nvPr>
        </p:nvSpPr>
        <p:spPr/>
        <p:txBody>
          <a:bodyPr/>
          <a:lstStyle/>
          <a:p>
            <a:fld id="{8F725AE9-5B23-4A7C-A381-6F2D3D8B719F}" type="slidenum">
              <a:rPr lang="sv-SE" smtClean="0"/>
              <a:t>‹#›</a:t>
            </a:fld>
            <a:endParaRPr lang="sv-SE"/>
          </a:p>
        </p:txBody>
      </p:sp>
      <p:sp>
        <p:nvSpPr>
          <p:cNvPr id="7" name="Title 6"/>
          <p:cNvSpPr>
            <a:spLocks noGrp="1"/>
          </p:cNvSpPr>
          <p:nvPr>
            <p:ph type="title" hasCustomPrompt="1"/>
          </p:nvPr>
        </p:nvSpPr>
        <p:spPr>
          <a:xfrm>
            <a:off x="0" y="0"/>
            <a:ext cx="12192000" cy="491947"/>
          </a:xfrm>
          <a:prstGeom prst="rect">
            <a:avLst/>
          </a:prstGeom>
          <a:solidFill>
            <a:srgbClr val="86C35F"/>
          </a:solidFill>
          <a:ln>
            <a:solidFill>
              <a:srgbClr val="65B233"/>
            </a:solidFill>
          </a:ln>
        </p:spPr>
        <p:txBody>
          <a:bodyPr lIns="144000" tIns="90000" bIns="90000" anchor="ctr"/>
          <a:lstStyle>
            <a:lvl1pPr>
              <a:defRPr lang="sv-SE" sz="1200" b="1" baseline="0" dirty="0">
                <a:solidFill>
                  <a:schemeClr val="bg1"/>
                </a:solidFill>
                <a:latin typeface="Arial" panose="020B0604020202020204" pitchFamily="34" charset="0"/>
                <a:ea typeface="+mn-ea"/>
                <a:cs typeface="Arial" panose="020B0604020202020204" pitchFamily="34" charset="0"/>
              </a:defRPr>
            </a:lvl1pPr>
          </a:lstStyle>
          <a:p>
            <a:pPr marL="0" lvl="0" indent="0">
              <a:lnSpc>
                <a:spcPct val="100000"/>
              </a:lnSpc>
              <a:spcBef>
                <a:spcPts val="0"/>
              </a:spcBef>
              <a:buFont typeface="Arial" panose="020B0604020202020204" pitchFamily="34" charset="0"/>
            </a:pPr>
            <a:r>
              <a:rPr lang="en-US" dirty="0" err="1"/>
              <a:t>Titel</a:t>
            </a:r>
            <a:r>
              <a:rPr lang="en-US" dirty="0"/>
              <a:t> </a:t>
            </a:r>
            <a:r>
              <a:rPr lang="en-US" dirty="0" err="1"/>
              <a:t>på</a:t>
            </a:r>
            <a:r>
              <a:rPr lang="en-US" dirty="0"/>
              <a:t> </a:t>
            </a:r>
            <a:r>
              <a:rPr lang="en-US" dirty="0" err="1"/>
              <a:t>sida</a:t>
            </a:r>
            <a:endParaRPr lang="sv-SE" dirty="0"/>
          </a:p>
        </p:txBody>
      </p:sp>
      <p:sp>
        <p:nvSpPr>
          <p:cNvPr id="10" name="Text Placeholder 33"/>
          <p:cNvSpPr>
            <a:spLocks noGrp="1"/>
          </p:cNvSpPr>
          <p:nvPr>
            <p:ph type="body" sz="quarter" idx="27" hasCustomPrompt="1"/>
          </p:nvPr>
        </p:nvSpPr>
        <p:spPr>
          <a:xfrm>
            <a:off x="12312248" y="3642539"/>
            <a:ext cx="1251277" cy="452154"/>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Ringa in</a:t>
            </a:r>
          </a:p>
        </p:txBody>
      </p:sp>
      <p:sp>
        <p:nvSpPr>
          <p:cNvPr id="11" name="Text Placeholder 35"/>
          <p:cNvSpPr>
            <a:spLocks noGrp="1"/>
          </p:cNvSpPr>
          <p:nvPr>
            <p:ph type="body" sz="quarter" idx="28" hasCustomPrompt="1"/>
          </p:nvPr>
        </p:nvSpPr>
        <p:spPr>
          <a:xfrm>
            <a:off x="12398239" y="3230564"/>
            <a:ext cx="1165286"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err="1"/>
              <a:t>Notera</a:t>
            </a:r>
            <a:r>
              <a:rPr lang="en-US" dirty="0"/>
              <a:t>! </a:t>
            </a:r>
            <a:endParaRPr lang="sv-SE" dirty="0"/>
          </a:p>
        </p:txBody>
      </p:sp>
      <p:sp>
        <p:nvSpPr>
          <p:cNvPr id="12" name="Text Placeholder 38"/>
          <p:cNvSpPr>
            <a:spLocks noGrp="1"/>
          </p:cNvSpPr>
          <p:nvPr>
            <p:ph type="body" sz="quarter" idx="29" hasCustomPrompt="1"/>
          </p:nvPr>
        </p:nvSpPr>
        <p:spPr>
          <a:xfrm>
            <a:off x="12355058" y="1747504"/>
            <a:ext cx="609600" cy="587861"/>
          </a:xfrm>
          <a:prstGeom prst="rect">
            <a:avLst/>
          </a:prstGeom>
          <a:solidFill>
            <a:srgbClr val="3E9F00"/>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3" name="Text Placeholder 38"/>
          <p:cNvSpPr>
            <a:spLocks noGrp="1"/>
          </p:cNvSpPr>
          <p:nvPr>
            <p:ph type="body" sz="quarter" idx="30" hasCustomPrompt="1"/>
          </p:nvPr>
        </p:nvSpPr>
        <p:spPr>
          <a:xfrm>
            <a:off x="12543947" y="1931443"/>
            <a:ext cx="609600" cy="587861"/>
          </a:xfrm>
          <a:prstGeom prst="rect">
            <a:avLst/>
          </a:prstGeom>
          <a:solidFill>
            <a:srgbClr val="52A91A"/>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4" name="Text Placeholder 38"/>
          <p:cNvSpPr>
            <a:spLocks noGrp="1"/>
          </p:cNvSpPr>
          <p:nvPr>
            <p:ph type="body" sz="quarter" idx="31" hasCustomPrompt="1"/>
          </p:nvPr>
        </p:nvSpPr>
        <p:spPr>
          <a:xfrm>
            <a:off x="12754303" y="2159479"/>
            <a:ext cx="609600" cy="587861"/>
          </a:xfrm>
          <a:prstGeom prst="rect">
            <a:avLst/>
          </a:prstGeom>
          <a:solidFill>
            <a:srgbClr val="65B233"/>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5" name="Text Placeholder 38"/>
          <p:cNvSpPr>
            <a:spLocks noGrp="1"/>
          </p:cNvSpPr>
          <p:nvPr>
            <p:ph type="body" sz="quarter" idx="32" hasCustomPrompt="1"/>
          </p:nvPr>
        </p:nvSpPr>
        <p:spPr>
          <a:xfrm>
            <a:off x="12953925" y="2329244"/>
            <a:ext cx="609600" cy="587861"/>
          </a:xfrm>
          <a:prstGeom prst="rect">
            <a:avLst/>
          </a:prstGeom>
          <a:solidFill>
            <a:srgbClr val="78BC4D"/>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6" name="Text Placeholder 45"/>
          <p:cNvSpPr>
            <a:spLocks noGrp="1"/>
          </p:cNvSpPr>
          <p:nvPr>
            <p:ph type="body" sz="quarter" idx="34" hasCustomPrompt="1"/>
          </p:nvPr>
        </p:nvSpPr>
        <p:spPr>
          <a:xfrm>
            <a:off x="12312246" y="90380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45"/>
          <p:cNvSpPr>
            <a:spLocks noGrp="1"/>
          </p:cNvSpPr>
          <p:nvPr>
            <p:ph type="body" sz="quarter" idx="35" hasCustomPrompt="1"/>
          </p:nvPr>
        </p:nvSpPr>
        <p:spPr>
          <a:xfrm>
            <a:off x="12312246" y="126056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8" name="Text Placeholder 38"/>
          <p:cNvSpPr>
            <a:spLocks noGrp="1"/>
          </p:cNvSpPr>
          <p:nvPr>
            <p:ph type="body" sz="quarter" idx="36" hasCustomPrompt="1"/>
          </p:nvPr>
        </p:nvSpPr>
        <p:spPr>
          <a:xfrm>
            <a:off x="12804625" y="915225"/>
            <a:ext cx="609600" cy="587861"/>
          </a:xfrm>
          <a:prstGeom prst="rect">
            <a:avLst/>
          </a:prstGeom>
          <a:solidFill>
            <a:srgbClr val="2B6A00"/>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9" name="Text Placeholder 7"/>
          <p:cNvSpPr>
            <a:spLocks noGrp="1"/>
          </p:cNvSpPr>
          <p:nvPr>
            <p:ph type="body" sz="quarter" idx="37" hasCustomPrompt="1"/>
          </p:nvPr>
        </p:nvSpPr>
        <p:spPr>
          <a:xfrm>
            <a:off x="12347439" y="4245058"/>
            <a:ext cx="1292361" cy="689589"/>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Förklara</a:t>
            </a:r>
            <a:r>
              <a:rPr lang="en-US" dirty="0"/>
              <a:t> </a:t>
            </a:r>
            <a:r>
              <a:rPr lang="en-US" dirty="0" err="1"/>
              <a:t>ngt</a:t>
            </a:r>
            <a:r>
              <a:rPr lang="en-US" dirty="0"/>
              <a:t> </a:t>
            </a:r>
            <a:r>
              <a:rPr lang="en-US" dirty="0" err="1"/>
              <a:t>i</a:t>
            </a:r>
            <a:r>
              <a:rPr lang="en-US" dirty="0"/>
              <a:t> </a:t>
            </a:r>
            <a:r>
              <a:rPr lang="en-US" dirty="0" err="1"/>
              <a:t>bilden</a:t>
            </a:r>
            <a:r>
              <a:rPr lang="en-US" dirty="0"/>
              <a:t>: (</a:t>
            </a:r>
            <a:r>
              <a:rPr lang="en-US" dirty="0" err="1"/>
              <a:t>samma</a:t>
            </a:r>
            <a:r>
              <a:rPr lang="en-US" dirty="0"/>
              <a:t> </a:t>
            </a:r>
            <a:r>
              <a:rPr lang="en-US" dirty="0" err="1"/>
              <a:t>som</a:t>
            </a:r>
            <a:r>
              <a:rPr lang="en-US" dirty="0"/>
              <a:t> </a:t>
            </a:r>
            <a:r>
              <a:rPr lang="en-US" dirty="0" err="1"/>
              <a:t>brödtext</a:t>
            </a:r>
            <a:r>
              <a:rPr lang="en-US" dirty="0"/>
              <a:t>)</a:t>
            </a:r>
            <a:endParaRPr lang="sv-SE" dirty="0"/>
          </a:p>
        </p:txBody>
      </p:sp>
      <p:sp>
        <p:nvSpPr>
          <p:cNvPr id="20" name="Text Placeholder 7"/>
          <p:cNvSpPr>
            <a:spLocks noGrp="1"/>
          </p:cNvSpPr>
          <p:nvPr>
            <p:ph type="body" sz="quarter" idx="38" hasCustomPrompt="1"/>
          </p:nvPr>
        </p:nvSpPr>
        <p:spPr>
          <a:xfrm>
            <a:off x="12347439" y="5072813"/>
            <a:ext cx="1292361" cy="351035"/>
          </a:xfrm>
          <a:prstGeom prst="rect">
            <a:avLst/>
          </a:prstGeom>
          <a:noFill/>
          <a:ln>
            <a:solidFill>
              <a:schemeClr val="bg1">
                <a:lumMod val="6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Ram </a:t>
            </a:r>
            <a:r>
              <a:rPr lang="en-US" dirty="0" err="1"/>
              <a:t>för</a:t>
            </a:r>
            <a:r>
              <a:rPr lang="en-US" dirty="0"/>
              <a:t> </a:t>
            </a:r>
            <a:r>
              <a:rPr lang="en-US" dirty="0" err="1"/>
              <a:t>bild</a:t>
            </a:r>
            <a:endParaRPr lang="sv-SE" dirty="0"/>
          </a:p>
        </p:txBody>
      </p:sp>
    </p:spTree>
    <p:extLst>
      <p:ext uri="{BB962C8B-B14F-4D97-AF65-F5344CB8AC3E}">
        <p14:creationId xmlns:p14="http://schemas.microsoft.com/office/powerpoint/2010/main" val="261816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Y sida bara txt">
    <p:spTree>
      <p:nvGrpSpPr>
        <p:cNvPr id="1" name=""/>
        <p:cNvGrpSpPr/>
        <p:nvPr/>
      </p:nvGrpSpPr>
      <p:grpSpPr>
        <a:xfrm>
          <a:off x="0" y="0"/>
          <a:ext cx="0" cy="0"/>
          <a:chOff x="0" y="0"/>
          <a:chExt cx="0" cy="0"/>
        </a:xfrm>
      </p:grpSpPr>
      <p:sp>
        <p:nvSpPr>
          <p:cNvPr id="9" name="Text Placeholder 7"/>
          <p:cNvSpPr>
            <a:spLocks noGrp="1"/>
          </p:cNvSpPr>
          <p:nvPr>
            <p:ph type="body" sz="quarter" idx="13" hasCustomPrompt="1"/>
          </p:nvPr>
        </p:nvSpPr>
        <p:spPr>
          <a:xfrm>
            <a:off x="324300" y="791201"/>
            <a:ext cx="7200000" cy="351035"/>
          </a:xfrm>
          <a:prstGeom prst="rect">
            <a:avLst/>
          </a:prstGeom>
          <a:solidFill>
            <a:schemeClr val="bg1">
              <a:lumMod val="95000"/>
            </a:schemeClr>
          </a:solidFill>
          <a:ln>
            <a:solidFill>
              <a:schemeClr val="bg1">
                <a:lumMod val="75000"/>
              </a:schemeClr>
            </a:solidFill>
          </a:ln>
        </p:spPr>
        <p:txBody>
          <a:bodyPr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Brödtext</a:t>
            </a:r>
            <a:r>
              <a:rPr lang="en-US" dirty="0"/>
              <a:t>, Arial, 11 </a:t>
            </a:r>
            <a:r>
              <a:rPr lang="en-US" dirty="0" err="1"/>
              <a:t>pr</a:t>
            </a:r>
            <a:endParaRPr lang="en-US" dirty="0"/>
          </a:p>
        </p:txBody>
      </p:sp>
      <p:sp>
        <p:nvSpPr>
          <p:cNvPr id="8" name="Rectangle 7"/>
          <p:cNvSpPr/>
          <p:nvPr userDrawn="1"/>
        </p:nvSpPr>
        <p:spPr>
          <a:xfrm>
            <a:off x="0" y="6513513"/>
            <a:ext cx="12192000" cy="344487"/>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sv-SE"/>
              <a:t>2023-07-27</a:t>
            </a:r>
          </a:p>
        </p:txBody>
      </p:sp>
      <p:sp>
        <p:nvSpPr>
          <p:cNvPr id="5" name="Footer Placeholder 4"/>
          <p:cNvSpPr>
            <a:spLocks noGrp="1"/>
          </p:cNvSpPr>
          <p:nvPr>
            <p:ph type="ftr" sz="quarter" idx="11"/>
          </p:nvPr>
        </p:nvSpPr>
        <p:spPr/>
        <p:txBody>
          <a:bodyPr/>
          <a:lstStyle/>
          <a:p>
            <a:r>
              <a:rPr lang="sv-SE"/>
              <a:t>Lathund-Ladok-2.22.0-Utbildning på forskarnivå</a:t>
            </a:r>
          </a:p>
        </p:txBody>
      </p:sp>
      <p:sp>
        <p:nvSpPr>
          <p:cNvPr id="6" name="Slide Number Placeholder 5"/>
          <p:cNvSpPr>
            <a:spLocks noGrp="1"/>
          </p:cNvSpPr>
          <p:nvPr>
            <p:ph type="sldNum" sz="quarter" idx="12"/>
          </p:nvPr>
        </p:nvSpPr>
        <p:spPr/>
        <p:txBody>
          <a:bodyPr/>
          <a:lstStyle/>
          <a:p>
            <a:fld id="{8F725AE9-5B23-4A7C-A381-6F2D3D8B719F}" type="slidenum">
              <a:rPr lang="sv-SE" smtClean="0"/>
              <a:t>‹#›</a:t>
            </a:fld>
            <a:endParaRPr lang="sv-SE"/>
          </a:p>
        </p:txBody>
      </p:sp>
      <p:sp>
        <p:nvSpPr>
          <p:cNvPr id="7" name="Title 6"/>
          <p:cNvSpPr>
            <a:spLocks noGrp="1"/>
          </p:cNvSpPr>
          <p:nvPr>
            <p:ph type="title" hasCustomPrompt="1"/>
          </p:nvPr>
        </p:nvSpPr>
        <p:spPr>
          <a:xfrm>
            <a:off x="0" y="0"/>
            <a:ext cx="12192000" cy="491947"/>
          </a:xfrm>
          <a:prstGeom prst="rect">
            <a:avLst/>
          </a:prstGeom>
          <a:solidFill>
            <a:srgbClr val="86C35F"/>
          </a:solidFill>
          <a:ln>
            <a:solidFill>
              <a:srgbClr val="65B233"/>
            </a:solidFill>
          </a:ln>
        </p:spPr>
        <p:txBody>
          <a:bodyPr lIns="144000" tIns="90000" bIns="90000" anchor="ctr"/>
          <a:lstStyle>
            <a:lvl1pPr>
              <a:defRPr lang="sv-SE" sz="1200" b="1" baseline="0" dirty="0">
                <a:solidFill>
                  <a:schemeClr val="bg1"/>
                </a:solidFill>
                <a:latin typeface="Arial" panose="020B0604020202020204" pitchFamily="34" charset="0"/>
                <a:ea typeface="+mn-ea"/>
                <a:cs typeface="Arial" panose="020B0604020202020204" pitchFamily="34" charset="0"/>
              </a:defRPr>
            </a:lvl1pPr>
          </a:lstStyle>
          <a:p>
            <a:pPr marL="0" lvl="0" indent="0">
              <a:lnSpc>
                <a:spcPct val="100000"/>
              </a:lnSpc>
              <a:spcBef>
                <a:spcPts val="0"/>
              </a:spcBef>
              <a:buFont typeface="Arial" panose="020B0604020202020204" pitchFamily="34" charset="0"/>
            </a:pPr>
            <a:r>
              <a:rPr lang="en-US" dirty="0" err="1"/>
              <a:t>Titel</a:t>
            </a:r>
            <a:r>
              <a:rPr lang="en-US" dirty="0"/>
              <a:t> </a:t>
            </a:r>
            <a:r>
              <a:rPr lang="en-US" dirty="0" err="1"/>
              <a:t>på</a:t>
            </a:r>
            <a:r>
              <a:rPr lang="en-US" dirty="0"/>
              <a:t> </a:t>
            </a:r>
            <a:r>
              <a:rPr lang="en-US" dirty="0" err="1"/>
              <a:t>sida</a:t>
            </a:r>
            <a:r>
              <a:rPr lang="en-US" dirty="0"/>
              <a:t> med bara text</a:t>
            </a:r>
            <a:endParaRPr lang="sv-SE" dirty="0"/>
          </a:p>
        </p:txBody>
      </p:sp>
      <p:sp>
        <p:nvSpPr>
          <p:cNvPr id="12" name="Text Placeholder 38"/>
          <p:cNvSpPr>
            <a:spLocks noGrp="1"/>
          </p:cNvSpPr>
          <p:nvPr>
            <p:ph type="body" sz="quarter" idx="29" hasCustomPrompt="1"/>
          </p:nvPr>
        </p:nvSpPr>
        <p:spPr>
          <a:xfrm>
            <a:off x="12355058" y="1747504"/>
            <a:ext cx="609600" cy="587861"/>
          </a:xfrm>
          <a:prstGeom prst="rect">
            <a:avLst/>
          </a:prstGeom>
          <a:solidFill>
            <a:srgbClr val="3E9F00"/>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3" name="Text Placeholder 38"/>
          <p:cNvSpPr>
            <a:spLocks noGrp="1"/>
          </p:cNvSpPr>
          <p:nvPr>
            <p:ph type="body" sz="quarter" idx="30" hasCustomPrompt="1"/>
          </p:nvPr>
        </p:nvSpPr>
        <p:spPr>
          <a:xfrm>
            <a:off x="12543947" y="1931443"/>
            <a:ext cx="609600" cy="587861"/>
          </a:xfrm>
          <a:prstGeom prst="rect">
            <a:avLst/>
          </a:prstGeom>
          <a:solidFill>
            <a:srgbClr val="52A91A"/>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4" name="Text Placeholder 38"/>
          <p:cNvSpPr>
            <a:spLocks noGrp="1"/>
          </p:cNvSpPr>
          <p:nvPr>
            <p:ph type="body" sz="quarter" idx="31" hasCustomPrompt="1"/>
          </p:nvPr>
        </p:nvSpPr>
        <p:spPr>
          <a:xfrm>
            <a:off x="12754303" y="2159479"/>
            <a:ext cx="609600" cy="587861"/>
          </a:xfrm>
          <a:prstGeom prst="rect">
            <a:avLst/>
          </a:prstGeom>
          <a:solidFill>
            <a:srgbClr val="65B233"/>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5" name="Text Placeholder 38"/>
          <p:cNvSpPr>
            <a:spLocks noGrp="1"/>
          </p:cNvSpPr>
          <p:nvPr>
            <p:ph type="body" sz="quarter" idx="32" hasCustomPrompt="1"/>
          </p:nvPr>
        </p:nvSpPr>
        <p:spPr>
          <a:xfrm>
            <a:off x="12953925" y="2329244"/>
            <a:ext cx="609600" cy="587861"/>
          </a:xfrm>
          <a:prstGeom prst="rect">
            <a:avLst/>
          </a:prstGeom>
          <a:solidFill>
            <a:srgbClr val="78BC4D"/>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16" name="Text Placeholder 45"/>
          <p:cNvSpPr>
            <a:spLocks noGrp="1"/>
          </p:cNvSpPr>
          <p:nvPr>
            <p:ph type="body" sz="quarter" idx="34" hasCustomPrompt="1"/>
          </p:nvPr>
        </p:nvSpPr>
        <p:spPr>
          <a:xfrm>
            <a:off x="12312246" y="90380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45"/>
          <p:cNvSpPr>
            <a:spLocks noGrp="1"/>
          </p:cNvSpPr>
          <p:nvPr>
            <p:ph type="body" sz="quarter" idx="35" hasCustomPrompt="1"/>
          </p:nvPr>
        </p:nvSpPr>
        <p:spPr>
          <a:xfrm>
            <a:off x="12312246" y="126056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8" name="Text Placeholder 38"/>
          <p:cNvSpPr>
            <a:spLocks noGrp="1"/>
          </p:cNvSpPr>
          <p:nvPr>
            <p:ph type="body" sz="quarter" idx="36" hasCustomPrompt="1"/>
          </p:nvPr>
        </p:nvSpPr>
        <p:spPr>
          <a:xfrm>
            <a:off x="12804625" y="915225"/>
            <a:ext cx="609600" cy="587861"/>
          </a:xfrm>
          <a:prstGeom prst="rect">
            <a:avLst/>
          </a:prstGeom>
          <a:solidFill>
            <a:srgbClr val="2B6A00"/>
          </a:solidFill>
        </p:spPr>
        <p:txBody>
          <a:bodyPr/>
          <a:lstStyle>
            <a:lvl1pPr marL="0" indent="0">
              <a:buNone/>
              <a:defRPr>
                <a:latin typeface="Arial" panose="020B0604020202020204" pitchFamily="34" charset="0"/>
                <a:cs typeface="Arial" panose="020B0604020202020204" pitchFamily="34" charset="0"/>
              </a:defRPr>
            </a:lvl1pPr>
          </a:lstStyle>
          <a:p>
            <a:pPr lvl="0"/>
            <a:r>
              <a:rPr lang="sv-SE" dirty="0"/>
              <a:t> </a:t>
            </a:r>
          </a:p>
        </p:txBody>
      </p:sp>
      <p:sp>
        <p:nvSpPr>
          <p:cNvPr id="21" name="Text Placeholder 33"/>
          <p:cNvSpPr>
            <a:spLocks noGrp="1"/>
          </p:cNvSpPr>
          <p:nvPr>
            <p:ph type="body" sz="quarter" idx="27" hasCustomPrompt="1"/>
          </p:nvPr>
        </p:nvSpPr>
        <p:spPr>
          <a:xfrm>
            <a:off x="12312248" y="3642539"/>
            <a:ext cx="1251277" cy="452154"/>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Ringa in</a:t>
            </a:r>
          </a:p>
        </p:txBody>
      </p:sp>
      <p:sp>
        <p:nvSpPr>
          <p:cNvPr id="22" name="Text Placeholder 35"/>
          <p:cNvSpPr>
            <a:spLocks noGrp="1"/>
          </p:cNvSpPr>
          <p:nvPr>
            <p:ph type="body" sz="quarter" idx="28" hasCustomPrompt="1"/>
          </p:nvPr>
        </p:nvSpPr>
        <p:spPr>
          <a:xfrm>
            <a:off x="12398239" y="3230564"/>
            <a:ext cx="1165286"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err="1"/>
              <a:t>Notera</a:t>
            </a:r>
            <a:r>
              <a:rPr lang="en-US" dirty="0"/>
              <a:t>! </a:t>
            </a:r>
            <a:endParaRPr lang="sv-SE" dirty="0"/>
          </a:p>
        </p:txBody>
      </p:sp>
      <p:sp>
        <p:nvSpPr>
          <p:cNvPr id="23" name="Text Placeholder 7"/>
          <p:cNvSpPr>
            <a:spLocks noGrp="1"/>
          </p:cNvSpPr>
          <p:nvPr>
            <p:ph type="body" sz="quarter" idx="37" hasCustomPrompt="1"/>
          </p:nvPr>
        </p:nvSpPr>
        <p:spPr>
          <a:xfrm>
            <a:off x="12347439" y="4245058"/>
            <a:ext cx="1292361" cy="689589"/>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Förklara</a:t>
            </a:r>
            <a:r>
              <a:rPr lang="en-US" dirty="0"/>
              <a:t> </a:t>
            </a:r>
            <a:r>
              <a:rPr lang="en-US" dirty="0" err="1"/>
              <a:t>ngt</a:t>
            </a:r>
            <a:r>
              <a:rPr lang="en-US" dirty="0"/>
              <a:t> </a:t>
            </a:r>
            <a:r>
              <a:rPr lang="en-US" dirty="0" err="1"/>
              <a:t>i</a:t>
            </a:r>
            <a:r>
              <a:rPr lang="en-US" dirty="0"/>
              <a:t> </a:t>
            </a:r>
            <a:r>
              <a:rPr lang="en-US" dirty="0" err="1"/>
              <a:t>bilden</a:t>
            </a:r>
            <a:r>
              <a:rPr lang="en-US" dirty="0"/>
              <a:t>: (</a:t>
            </a:r>
            <a:r>
              <a:rPr lang="en-US" dirty="0" err="1"/>
              <a:t>samma</a:t>
            </a:r>
            <a:r>
              <a:rPr lang="en-US" dirty="0"/>
              <a:t> </a:t>
            </a:r>
            <a:r>
              <a:rPr lang="en-US" dirty="0" err="1"/>
              <a:t>som</a:t>
            </a:r>
            <a:r>
              <a:rPr lang="en-US" dirty="0"/>
              <a:t> </a:t>
            </a:r>
            <a:r>
              <a:rPr lang="en-US" dirty="0" err="1"/>
              <a:t>brödtext</a:t>
            </a:r>
            <a:r>
              <a:rPr lang="en-US" dirty="0"/>
              <a:t>)</a:t>
            </a:r>
            <a:endParaRPr lang="sv-SE" dirty="0"/>
          </a:p>
        </p:txBody>
      </p:sp>
      <p:sp>
        <p:nvSpPr>
          <p:cNvPr id="24" name="Text Placeholder 7"/>
          <p:cNvSpPr>
            <a:spLocks noGrp="1"/>
          </p:cNvSpPr>
          <p:nvPr>
            <p:ph type="body" sz="quarter" idx="38" hasCustomPrompt="1"/>
          </p:nvPr>
        </p:nvSpPr>
        <p:spPr>
          <a:xfrm>
            <a:off x="12347439" y="5072813"/>
            <a:ext cx="1292361" cy="351035"/>
          </a:xfrm>
          <a:prstGeom prst="rect">
            <a:avLst/>
          </a:prstGeom>
          <a:noFill/>
          <a:ln>
            <a:solidFill>
              <a:schemeClr val="bg1">
                <a:lumMod val="6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Ram </a:t>
            </a:r>
            <a:r>
              <a:rPr lang="en-US" dirty="0" err="1"/>
              <a:t>för</a:t>
            </a:r>
            <a:r>
              <a:rPr lang="en-US" dirty="0"/>
              <a:t> </a:t>
            </a:r>
            <a:r>
              <a:rPr lang="en-US" dirty="0" err="1"/>
              <a:t>bild</a:t>
            </a:r>
            <a:endParaRPr lang="sv-SE" dirty="0"/>
          </a:p>
        </p:txBody>
      </p:sp>
    </p:spTree>
    <p:extLst>
      <p:ext uri="{BB962C8B-B14F-4D97-AF65-F5344CB8AC3E}">
        <p14:creationId xmlns:p14="http://schemas.microsoft.com/office/powerpoint/2010/main" val="52616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Y Avsnittsdelare">
    <p:spTree>
      <p:nvGrpSpPr>
        <p:cNvPr id="1" name=""/>
        <p:cNvGrpSpPr/>
        <p:nvPr/>
      </p:nvGrpSpPr>
      <p:grpSpPr>
        <a:xfrm>
          <a:off x="0" y="0"/>
          <a:ext cx="0" cy="0"/>
          <a:chOff x="0" y="0"/>
          <a:chExt cx="0" cy="0"/>
        </a:xfrm>
      </p:grpSpPr>
      <p:sp>
        <p:nvSpPr>
          <p:cNvPr id="8" name="Rectangle 7"/>
          <p:cNvSpPr/>
          <p:nvPr userDrawn="1"/>
        </p:nvSpPr>
        <p:spPr>
          <a:xfrm>
            <a:off x="0" y="6492875"/>
            <a:ext cx="12192000" cy="365126"/>
          </a:xfrm>
          <a:prstGeom prst="rect">
            <a:avLst/>
          </a:prstGeom>
          <a:solidFill>
            <a:schemeClr val="bg1">
              <a:lumMod val="75000"/>
            </a:schemeClr>
          </a:solidFill>
          <a:ln>
            <a:solidFill>
              <a:schemeClr val="bg1">
                <a:lumMod val="8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sv-SE"/>
              <a:t>2023-07-27</a:t>
            </a:r>
          </a:p>
        </p:txBody>
      </p:sp>
      <p:sp>
        <p:nvSpPr>
          <p:cNvPr id="5" name="Footer Placeholder 4"/>
          <p:cNvSpPr>
            <a:spLocks noGrp="1"/>
          </p:cNvSpPr>
          <p:nvPr>
            <p:ph type="ftr" sz="quarter" idx="11"/>
          </p:nvPr>
        </p:nvSpPr>
        <p:spPr/>
        <p:txBody>
          <a:bodyPr/>
          <a:lstStyle/>
          <a:p>
            <a:r>
              <a:rPr lang="sv-SE"/>
              <a:t>Lathund-Ladok-2.22.0-Utbildning på forskarnivå</a:t>
            </a:r>
          </a:p>
        </p:txBody>
      </p:sp>
      <p:sp>
        <p:nvSpPr>
          <p:cNvPr id="6" name="Slide Number Placeholder 5"/>
          <p:cNvSpPr>
            <a:spLocks noGrp="1"/>
          </p:cNvSpPr>
          <p:nvPr>
            <p:ph type="sldNum" sz="quarter" idx="12"/>
          </p:nvPr>
        </p:nvSpPr>
        <p:spPr/>
        <p:txBody>
          <a:bodyPr/>
          <a:lstStyle/>
          <a:p>
            <a:fld id="{8F725AE9-5B23-4A7C-A381-6F2D3D8B719F}" type="slidenum">
              <a:rPr lang="sv-SE" smtClean="0"/>
              <a:t>‹#›</a:t>
            </a:fld>
            <a:endParaRPr lang="sv-SE"/>
          </a:p>
        </p:txBody>
      </p:sp>
      <p:sp>
        <p:nvSpPr>
          <p:cNvPr id="7" name="Title 6"/>
          <p:cNvSpPr>
            <a:spLocks noGrp="1"/>
          </p:cNvSpPr>
          <p:nvPr>
            <p:ph type="title" hasCustomPrompt="1"/>
          </p:nvPr>
        </p:nvSpPr>
        <p:spPr>
          <a:xfrm>
            <a:off x="0" y="0"/>
            <a:ext cx="12192000" cy="6510463"/>
          </a:xfrm>
          <a:prstGeom prst="rect">
            <a:avLst/>
          </a:prstGeom>
          <a:solidFill>
            <a:srgbClr val="86C35F"/>
          </a:solidFill>
          <a:ln>
            <a:solidFill>
              <a:srgbClr val="65B233"/>
            </a:solidFill>
          </a:ln>
        </p:spPr>
        <p:txBody>
          <a:bodyPr tIns="2566800" anchor="t"/>
          <a:lstStyle>
            <a:lvl1pPr algn="ctr">
              <a:defRPr lang="sv-SE" sz="2000" b="0" baseline="0" dirty="0">
                <a:solidFill>
                  <a:schemeClr val="bg1"/>
                </a:solidFill>
                <a:latin typeface="Arial" panose="020B0604020202020204" pitchFamily="34" charset="0"/>
                <a:ea typeface="+mn-ea"/>
                <a:cs typeface="Arial" panose="020B0604020202020204" pitchFamily="34" charset="0"/>
              </a:defRPr>
            </a:lvl1pPr>
          </a:lstStyle>
          <a:p>
            <a:pPr marL="0" lvl="0" indent="0" algn="ctr">
              <a:lnSpc>
                <a:spcPct val="100000"/>
              </a:lnSpc>
              <a:spcBef>
                <a:spcPts val="0"/>
              </a:spcBef>
              <a:buFont typeface="Arial" panose="020B0604020202020204" pitchFamily="34" charset="0"/>
            </a:pPr>
            <a:r>
              <a:rPr lang="en-US" dirty="0" err="1"/>
              <a:t>Avsnittsavdelare</a:t>
            </a:r>
            <a:endParaRPr lang="sv-SE" dirty="0"/>
          </a:p>
        </p:txBody>
      </p:sp>
    </p:spTree>
    <p:extLst>
      <p:ext uri="{BB962C8B-B14F-4D97-AF65-F5344CB8AC3E}">
        <p14:creationId xmlns:p14="http://schemas.microsoft.com/office/powerpoint/2010/main" val="22140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Y Titelsida (?)">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v-SE"/>
              <a:t>2023-07-27</a:t>
            </a:r>
          </a:p>
        </p:txBody>
      </p:sp>
      <p:sp>
        <p:nvSpPr>
          <p:cNvPr id="5" name="Footer Placeholder 4"/>
          <p:cNvSpPr>
            <a:spLocks noGrp="1"/>
          </p:cNvSpPr>
          <p:nvPr>
            <p:ph type="ftr" sz="quarter" idx="11"/>
          </p:nvPr>
        </p:nvSpPr>
        <p:spPr/>
        <p:txBody>
          <a:bodyPr/>
          <a:lstStyle/>
          <a:p>
            <a:r>
              <a:rPr lang="sv-SE"/>
              <a:t>Lathund-Ladok-2.22.0-Utbildning på forskarnivå</a:t>
            </a:r>
          </a:p>
        </p:txBody>
      </p:sp>
      <p:sp>
        <p:nvSpPr>
          <p:cNvPr id="6" name="Slide Number Placeholder 5"/>
          <p:cNvSpPr>
            <a:spLocks noGrp="1"/>
          </p:cNvSpPr>
          <p:nvPr>
            <p:ph type="sldNum" sz="quarter" idx="12"/>
          </p:nvPr>
        </p:nvSpPr>
        <p:spPr/>
        <p:txBody>
          <a:bodyPr/>
          <a:lstStyle/>
          <a:p>
            <a:fld id="{8F725AE9-5B23-4A7C-A381-6F2D3D8B719F}" type="slidenum">
              <a:rPr lang="sv-SE" smtClean="0"/>
              <a:t>‹#›</a:t>
            </a:fld>
            <a:endParaRPr lang="sv-SE"/>
          </a:p>
        </p:txBody>
      </p:sp>
      <p:sp>
        <p:nvSpPr>
          <p:cNvPr id="8" name="Title 9"/>
          <p:cNvSpPr>
            <a:spLocks noGrp="1"/>
          </p:cNvSpPr>
          <p:nvPr>
            <p:ph type="title" hasCustomPrompt="1"/>
          </p:nvPr>
        </p:nvSpPr>
        <p:spPr>
          <a:xfrm>
            <a:off x="0" y="0"/>
            <a:ext cx="12192000" cy="6852274"/>
          </a:xfrm>
          <a:prstGeom prst="rect">
            <a:avLst/>
          </a:prstGeom>
          <a:solidFill>
            <a:srgbClr val="86C35F"/>
          </a:solidFill>
          <a:ln>
            <a:solidFill>
              <a:srgbClr val="65B233"/>
            </a:solidFill>
          </a:ln>
        </p:spPr>
        <p:txBody>
          <a:bodyPr tIns="2566800" anchor="t"/>
          <a:lstStyle>
            <a:lvl1pPr>
              <a:defRPr lang="sv-SE" sz="3200" b="0" baseline="0" dirty="0">
                <a:solidFill>
                  <a:schemeClr val="bg1"/>
                </a:solidFill>
                <a:latin typeface="Arial" panose="020B0604020202020204" pitchFamily="34" charset="0"/>
                <a:ea typeface="+mn-ea"/>
                <a:cs typeface="Arial" panose="020B0604020202020204" pitchFamily="34" charset="0"/>
              </a:defRPr>
            </a:lvl1pPr>
          </a:lstStyle>
          <a:p>
            <a:pPr lvl="0" algn="ctr"/>
            <a:r>
              <a:rPr lang="en-US" dirty="0" err="1"/>
              <a:t>Titelsida</a:t>
            </a:r>
            <a:endParaRPr lang="sv-SE" dirty="0"/>
          </a:p>
        </p:txBody>
      </p:sp>
      <p:pic>
        <p:nvPicPr>
          <p:cNvPr id="10" name="Picture 9"/>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818463" y="6152374"/>
            <a:ext cx="1062037" cy="340500"/>
          </a:xfrm>
          <a:prstGeom prst="rect">
            <a:avLst/>
          </a:prstGeom>
        </p:spPr>
      </p:pic>
      <p:sp>
        <p:nvSpPr>
          <p:cNvPr id="3" name="Text Placeholder 2"/>
          <p:cNvSpPr>
            <a:spLocks noGrp="1"/>
          </p:cNvSpPr>
          <p:nvPr>
            <p:ph type="body" sz="quarter" idx="13" hasCustomPrompt="1"/>
          </p:nvPr>
        </p:nvSpPr>
        <p:spPr>
          <a:xfrm>
            <a:off x="451469" y="5091952"/>
            <a:ext cx="6454775" cy="1400922"/>
          </a:xfrm>
          <a:prstGeom prst="rect">
            <a:avLst/>
          </a:prstGeom>
        </p:spPr>
        <p:txBody>
          <a:bodyPr/>
          <a:lstStyle>
            <a:lvl1pPr marL="0" indent="0">
              <a:lnSpc>
                <a:spcPct val="100000"/>
              </a:lnSpc>
              <a:spcBef>
                <a:spcPts val="0"/>
              </a:spcBef>
              <a:spcAft>
                <a:spcPts val="1000"/>
              </a:spcAft>
              <a:buNone/>
              <a:defRPr sz="2800"/>
            </a:lvl1pPr>
          </a:lstStyle>
          <a:p>
            <a:pPr marL="0" indent="0">
              <a:lnSpc>
                <a:spcPct val="100000"/>
              </a:lnSpc>
              <a:spcBef>
                <a:spcPts val="0"/>
              </a:spcBef>
              <a:spcAft>
                <a:spcPts val="1000"/>
              </a:spcAft>
              <a:buNone/>
            </a:pPr>
            <a:r>
              <a:rPr lang="sv-SE" sz="1200" b="1" dirty="0">
                <a:solidFill>
                  <a:schemeClr val="bg1"/>
                </a:solidFill>
                <a:cs typeface="Arial" panose="020B0604020202020204" pitchFamily="34" charset="0"/>
              </a:rPr>
              <a:t>Mer information om Ladok</a:t>
            </a:r>
          </a:p>
          <a:p>
            <a:pPr marL="0" indent="0">
              <a:lnSpc>
                <a:spcPct val="100000"/>
              </a:lnSpc>
              <a:spcBef>
                <a:spcPts val="0"/>
              </a:spcBef>
              <a:spcAft>
                <a:spcPts val="1000"/>
              </a:spcAft>
              <a:buNone/>
            </a:pPr>
            <a:r>
              <a:rPr lang="sv-SE" sz="1200" dirty="0">
                <a:solidFill>
                  <a:schemeClr val="bg1"/>
                </a:solidFill>
                <a:cs typeface="Arial" panose="020B0604020202020204" pitchFamily="34" charset="0"/>
              </a:rPr>
              <a:t>Utbildningsmaterial utvecklas efterhand och publiceras på Ladok.se:</a:t>
            </a:r>
            <a:br>
              <a:rPr lang="sv-SE" sz="1200" dirty="0">
                <a:solidFill>
                  <a:schemeClr val="bg1"/>
                </a:solidFill>
                <a:cs typeface="Arial" panose="020B0604020202020204" pitchFamily="34" charset="0"/>
              </a:rPr>
            </a:br>
            <a:r>
              <a:rPr lang="sv-SE" sz="1200" u="sng" dirty="0">
                <a:solidFill>
                  <a:schemeClr val="bg1"/>
                </a:solidFill>
                <a:cs typeface="Arial" panose="020B0604020202020204" pitchFamily="34" charset="0"/>
                <a:hlinkClick r:id="rId3"/>
              </a:rPr>
              <a:t>Aktuellt utbildningsmaterial</a:t>
            </a:r>
            <a:endParaRPr lang="sv-SE" sz="1200" u="sng" dirty="0">
              <a:solidFill>
                <a:schemeClr val="bg1"/>
              </a:solidFill>
              <a:cs typeface="Arial" panose="020B0604020202020204" pitchFamily="34" charset="0"/>
            </a:endParaRPr>
          </a:p>
          <a:p>
            <a:pPr marL="0" indent="0">
              <a:lnSpc>
                <a:spcPct val="100000"/>
              </a:lnSpc>
              <a:spcBef>
                <a:spcPts val="0"/>
              </a:spcBef>
              <a:spcAft>
                <a:spcPts val="1000"/>
              </a:spcAft>
              <a:buNone/>
            </a:pPr>
            <a:r>
              <a:rPr lang="sv-SE" sz="1200" dirty="0">
                <a:solidFill>
                  <a:schemeClr val="bg1"/>
                </a:solidFill>
                <a:cs typeface="Arial" panose="020B0604020202020204" pitchFamily="34" charset="0"/>
              </a:rPr>
              <a:t>Systemdokumentationen och dess funktionsbeskrivningar beskriver systemet som helhet:</a:t>
            </a:r>
            <a:br>
              <a:rPr lang="sv-SE" sz="1200" dirty="0">
                <a:solidFill>
                  <a:schemeClr val="bg1"/>
                </a:solidFill>
                <a:cs typeface="Arial" panose="020B0604020202020204" pitchFamily="34" charset="0"/>
              </a:rPr>
            </a:br>
            <a:r>
              <a:rPr lang="sv-SE" sz="1200" dirty="0">
                <a:solidFill>
                  <a:schemeClr val="bg1"/>
                </a:solidFill>
                <a:cs typeface="Arial" panose="020B0604020202020204" pitchFamily="34" charset="0"/>
                <a:hlinkClick r:id="rId4"/>
              </a:rPr>
              <a:t>Systemdokumentation för nya Ladok</a:t>
            </a:r>
            <a:endParaRPr lang="sv-SE" sz="1200" dirty="0">
              <a:solidFill>
                <a:schemeClr val="bg1"/>
              </a:solidFill>
              <a:cs typeface="Arial" panose="020B0604020202020204" pitchFamily="34" charset="0"/>
            </a:endParaRPr>
          </a:p>
        </p:txBody>
      </p:sp>
    </p:spTree>
    <p:extLst>
      <p:ext uri="{BB962C8B-B14F-4D97-AF65-F5344CB8AC3E}">
        <p14:creationId xmlns:p14="http://schemas.microsoft.com/office/powerpoint/2010/main" val="3223622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492875"/>
            <a:ext cx="2743200" cy="365125"/>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r>
              <a:rPr lang="sv-SE"/>
              <a:t>2023-07-27</a:t>
            </a:r>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100">
                <a:solidFill>
                  <a:schemeClr val="bg1"/>
                </a:solidFill>
                <a:latin typeface="Arial" panose="020B0604020202020204" pitchFamily="34" charset="0"/>
                <a:cs typeface="Arial" panose="020B0604020202020204" pitchFamily="34" charset="0"/>
              </a:defRPr>
            </a:lvl1pPr>
          </a:lstStyle>
          <a:p>
            <a:r>
              <a:rPr lang="sv-SE"/>
              <a:t>Lathund-Ladok-2.22.0-Utbildning på forskarnivå</a:t>
            </a:r>
            <a:endParaRPr lang="sv-SE" dirty="0"/>
          </a:p>
        </p:txBody>
      </p:sp>
      <p:sp>
        <p:nvSpPr>
          <p:cNvPr id="6" name="Slide Number Placeholder 5"/>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100">
                <a:solidFill>
                  <a:schemeClr val="bg1"/>
                </a:solidFill>
                <a:latin typeface="Arial" panose="020B0604020202020204" pitchFamily="34" charset="0"/>
                <a:cs typeface="Arial" panose="020B0604020202020204" pitchFamily="34" charset="0"/>
              </a:defRPr>
            </a:lvl1pPr>
          </a:lstStyle>
          <a:p>
            <a:fld id="{8F725AE9-5B23-4A7C-A381-6F2D3D8B719F}" type="slidenum">
              <a:rPr lang="sv-SE" smtClean="0"/>
              <a:pPr/>
              <a:t>‹#›</a:t>
            </a:fld>
            <a:endParaRPr lang="sv-SE"/>
          </a:p>
        </p:txBody>
      </p:sp>
    </p:spTree>
    <p:extLst>
      <p:ext uri="{BB962C8B-B14F-4D97-AF65-F5344CB8AC3E}">
        <p14:creationId xmlns:p14="http://schemas.microsoft.com/office/powerpoint/2010/main" val="1876409418"/>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5" r:id="rId3"/>
    <p:sldLayoutId id="2147483666"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adok.se/utbildningsmateria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confluence.its.umu.se/confluence/display/LD/Ladok+dokumentation+-+Startsid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2.xml"/><Relationship Id="rId7" Type="http://schemas.openxmlformats.org/officeDocument/2006/relationships/slide" Target="slide14.xml"/><Relationship Id="rId12" Type="http://schemas.openxmlformats.org/officeDocument/2006/relationships/slide" Target="slide23.xml"/><Relationship Id="rId2" Type="http://schemas.openxmlformats.org/officeDocument/2006/relationships/hyperlink" Target="https://ladok.se/utbildningsmaterial/forskarniva" TargetMode="Externa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21.xml"/><Relationship Id="rId5" Type="http://schemas.openxmlformats.org/officeDocument/2006/relationships/slide" Target="slide6.xml"/><Relationship Id="rId10" Type="http://schemas.openxmlformats.org/officeDocument/2006/relationships/slide" Target="slide19.xml"/><Relationship Id="rId4" Type="http://schemas.openxmlformats.org/officeDocument/2006/relationships/slide" Target="slide5.xml"/><Relationship Id="rId9" Type="http://schemas.openxmlformats.org/officeDocument/2006/relationships/slide" Target="slide1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v-SE"/>
              <a:t>2023-07-27</a:t>
            </a:r>
          </a:p>
        </p:txBody>
      </p:sp>
      <p:sp>
        <p:nvSpPr>
          <p:cNvPr id="3" name="Footer Placeholder 2"/>
          <p:cNvSpPr>
            <a:spLocks noGrp="1"/>
          </p:cNvSpPr>
          <p:nvPr>
            <p:ph type="ftr" sz="quarter" idx="11"/>
          </p:nvPr>
        </p:nvSpPr>
        <p:spPr/>
        <p:txBody>
          <a:bodyPr/>
          <a:lstStyle/>
          <a:p>
            <a:r>
              <a:rPr lang="sv-SE"/>
              <a:t>Lathund-Ladok-2.22.0-Utbildning på forskarnivå</a:t>
            </a:r>
          </a:p>
        </p:txBody>
      </p:sp>
      <p:sp>
        <p:nvSpPr>
          <p:cNvPr id="4" name="Slide Number Placeholder 3"/>
          <p:cNvSpPr>
            <a:spLocks noGrp="1"/>
          </p:cNvSpPr>
          <p:nvPr>
            <p:ph type="sldNum" sz="quarter" idx="12"/>
          </p:nvPr>
        </p:nvSpPr>
        <p:spPr/>
        <p:txBody>
          <a:bodyPr/>
          <a:lstStyle/>
          <a:p>
            <a:fld id="{8F725AE9-5B23-4A7C-A381-6F2D3D8B719F}" type="slidenum">
              <a:rPr lang="sv-SE" smtClean="0"/>
              <a:t>0</a:t>
            </a:fld>
            <a:endParaRPr lang="sv-SE"/>
          </a:p>
        </p:txBody>
      </p:sp>
      <p:sp>
        <p:nvSpPr>
          <p:cNvPr id="8" name="Title 7"/>
          <p:cNvSpPr>
            <a:spLocks noGrp="1"/>
          </p:cNvSpPr>
          <p:nvPr>
            <p:ph type="title"/>
          </p:nvPr>
        </p:nvSpPr>
        <p:spPr>
          <a:xfrm>
            <a:off x="0" y="1"/>
            <a:ext cx="12192000" cy="6858000"/>
          </a:xfrm>
        </p:spPr>
        <p:txBody>
          <a:bodyPr/>
          <a:lstStyle/>
          <a:p>
            <a:r>
              <a:rPr lang="sv-SE" sz="3200" dirty="0"/>
              <a:t>Lathund: Lägga upp utbildning på forskarnivå</a:t>
            </a:r>
            <a:br>
              <a:rPr lang="sv-SE" sz="3200" dirty="0"/>
            </a:br>
            <a:r>
              <a:rPr lang="sv-SE" sz="1200" dirty="0"/>
              <a:t>Innevarande version vid senaste uppdatering: 1.26.0</a:t>
            </a:r>
          </a:p>
        </p:txBody>
      </p:sp>
      <p:sp>
        <p:nvSpPr>
          <p:cNvPr id="9" name="Platshållare för innehåll 2"/>
          <p:cNvSpPr txBox="1">
            <a:spLocks/>
          </p:cNvSpPr>
          <p:nvPr/>
        </p:nvSpPr>
        <p:spPr>
          <a:xfrm>
            <a:off x="311500" y="5194194"/>
            <a:ext cx="8489600" cy="1298680"/>
          </a:xfrm>
          <a:prstGeom prst="rect">
            <a:avLst/>
          </a:prstGeom>
          <a:noFill/>
          <a:ln>
            <a:noFill/>
          </a:ln>
        </p:spPr>
        <p:txBody>
          <a:bodyPr vert="horz" wrap="square" lIns="91440" tIns="7200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000"/>
              </a:spcAft>
              <a:buNone/>
            </a:pPr>
            <a:r>
              <a:rPr lang="sv-SE" sz="1200" b="1" dirty="0">
                <a:solidFill>
                  <a:schemeClr val="bg1"/>
                </a:solidFill>
                <a:cs typeface="Arial" panose="020B0604020202020204" pitchFamily="34" charset="0"/>
              </a:rPr>
              <a:t>Mer information om Ladok</a:t>
            </a:r>
          </a:p>
          <a:p>
            <a:pPr marL="0" indent="0">
              <a:lnSpc>
                <a:spcPct val="100000"/>
              </a:lnSpc>
              <a:spcBef>
                <a:spcPts val="0"/>
              </a:spcBef>
              <a:spcAft>
                <a:spcPts val="1000"/>
              </a:spcAft>
              <a:buNone/>
            </a:pPr>
            <a:r>
              <a:rPr lang="sv-SE" sz="1200" dirty="0">
                <a:solidFill>
                  <a:schemeClr val="bg1"/>
                </a:solidFill>
                <a:cs typeface="Arial" panose="020B0604020202020204" pitchFamily="34" charset="0"/>
              </a:rPr>
              <a:t>Mer utbildningsmaterial hittar du på Ladok.se:</a:t>
            </a:r>
            <a:br>
              <a:rPr lang="sv-SE" sz="1200" dirty="0">
                <a:solidFill>
                  <a:schemeClr val="bg1"/>
                </a:solidFill>
                <a:cs typeface="Arial" panose="020B0604020202020204" pitchFamily="34" charset="0"/>
              </a:rPr>
            </a:br>
            <a:r>
              <a:rPr lang="sv-SE" sz="1200" u="sng" dirty="0">
                <a:solidFill>
                  <a:schemeClr val="bg1"/>
                </a:solidFill>
                <a:cs typeface="Arial" panose="020B0604020202020204" pitchFamily="34" charset="0"/>
                <a:hlinkClick r:id="rId3"/>
              </a:rPr>
              <a:t>Aktuellt utbildningsmaterial</a:t>
            </a:r>
            <a:endParaRPr lang="sv-SE" sz="1200" u="sng" dirty="0">
              <a:solidFill>
                <a:schemeClr val="bg1"/>
              </a:solidFill>
              <a:cs typeface="Arial" panose="020B0604020202020204" pitchFamily="34" charset="0"/>
            </a:endParaRPr>
          </a:p>
          <a:p>
            <a:pPr marL="0" indent="0">
              <a:lnSpc>
                <a:spcPct val="100000"/>
              </a:lnSpc>
              <a:spcBef>
                <a:spcPts val="0"/>
              </a:spcBef>
              <a:spcAft>
                <a:spcPts val="1000"/>
              </a:spcAft>
              <a:buNone/>
            </a:pPr>
            <a:r>
              <a:rPr lang="sv-SE" sz="1200" dirty="0">
                <a:solidFill>
                  <a:schemeClr val="bg1"/>
                </a:solidFill>
                <a:cs typeface="Arial" panose="020B0604020202020204" pitchFamily="34" charset="0"/>
              </a:rPr>
              <a:t>Systemdokumentationen och dess funktionsbeskrivningar beskriver systemet som helhet:</a:t>
            </a:r>
            <a:br>
              <a:rPr lang="sv-SE" sz="1200" dirty="0">
                <a:solidFill>
                  <a:schemeClr val="bg1"/>
                </a:solidFill>
                <a:cs typeface="Arial" panose="020B0604020202020204" pitchFamily="34" charset="0"/>
              </a:rPr>
            </a:br>
            <a:r>
              <a:rPr lang="sv-SE" sz="1200" dirty="0">
                <a:solidFill>
                  <a:schemeClr val="bg1"/>
                </a:solidFill>
                <a:cs typeface="Arial" panose="020B0604020202020204" pitchFamily="34" charset="0"/>
                <a:hlinkClick r:id="rId4"/>
              </a:rPr>
              <a:t>Systemdokumentation för Ladok</a:t>
            </a:r>
            <a:r>
              <a:rPr lang="sv-SE" sz="1200" dirty="0">
                <a:solidFill>
                  <a:schemeClr val="bg1"/>
                </a:solidFill>
                <a:cs typeface="Arial" panose="020B0604020202020204" pitchFamily="34" charset="0"/>
              </a:rPr>
              <a:t> </a:t>
            </a:r>
            <a:r>
              <a:rPr lang="sv-SE" sz="1200" i="1" dirty="0">
                <a:solidFill>
                  <a:schemeClr val="bg1"/>
                </a:solidFill>
                <a:cs typeface="Arial" panose="020B0604020202020204" pitchFamily="34" charset="0"/>
              </a:rPr>
              <a:t>(inloggning krävs)</a:t>
            </a:r>
          </a:p>
        </p:txBody>
      </p:sp>
      <p:pic>
        <p:nvPicPr>
          <p:cNvPr id="12" name="Picture 11"/>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818463" y="6152374"/>
            <a:ext cx="1062037" cy="340500"/>
          </a:xfrm>
          <a:prstGeom prst="rect">
            <a:avLst/>
          </a:prstGeom>
        </p:spPr>
      </p:pic>
    </p:spTree>
    <p:extLst>
      <p:ext uri="{BB962C8B-B14F-4D97-AF65-F5344CB8AC3E}">
        <p14:creationId xmlns:p14="http://schemas.microsoft.com/office/powerpoint/2010/main" val="3452372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6"/>
          <p:cNvSpPr>
            <a:spLocks noGrp="1"/>
          </p:cNvSpPr>
          <p:nvPr>
            <p:ph type="body" sz="quarter" idx="13"/>
          </p:nvPr>
        </p:nvSpPr>
        <p:spPr>
          <a:xfrm>
            <a:off x="-2" y="495300"/>
            <a:ext cx="4359972" cy="6018213"/>
          </a:xfrm>
        </p:spPr>
        <p:txBody>
          <a:bodyPr/>
          <a:lstStyle/>
          <a:p>
            <a:r>
              <a:rPr lang="sv-SE" dirty="0"/>
              <a:t>Det är möjligt att </a:t>
            </a:r>
            <a:r>
              <a:rPr lang="sv-SE" dirty="0">
                <a:solidFill>
                  <a:schemeClr val="tx1"/>
                </a:solidFill>
              </a:rPr>
              <a:t>dokumentera ett antal uppgifter i Ladok rörande doktorandens utbildning, bl.a. beslut om antagning. Ev. beslutsdokument skapas och hanteras utanför Ladok.</a:t>
            </a:r>
            <a:br>
              <a:rPr lang="sv-SE" dirty="0">
                <a:solidFill>
                  <a:srgbClr val="FF0000"/>
                </a:solidFill>
              </a:rPr>
            </a:br>
            <a:endParaRPr lang="sv-SE" dirty="0">
              <a:solidFill>
                <a:srgbClr val="FF0000"/>
              </a:solidFill>
            </a:endParaRPr>
          </a:p>
          <a:p>
            <a:pPr>
              <a:spcAft>
                <a:spcPts val="300"/>
              </a:spcAft>
            </a:pPr>
            <a:r>
              <a:rPr lang="sv-SE" b="1" dirty="0"/>
              <a:t>Skapa förväntat deltagande till utbildning i Ladok</a:t>
            </a:r>
            <a:endParaRPr lang="sv-SE" dirty="0"/>
          </a:p>
          <a:p>
            <a:r>
              <a:rPr lang="sv-SE" dirty="0"/>
              <a:t>För att påbörja utbildning på forskarnivå behöver doktoranden ha </a:t>
            </a:r>
            <a:r>
              <a:rPr lang="sv-SE" i="1" dirty="0"/>
              <a:t>förväntat deltagande </a:t>
            </a:r>
            <a:r>
              <a:rPr lang="sv-SE" dirty="0"/>
              <a:t>på ämnestillfället för ämnet på forskarnivå. Det förväntade deltagandet skapas i och med att en nya studieplan för ämnet läggs till för doktoranden. </a:t>
            </a:r>
          </a:p>
          <a:p>
            <a:r>
              <a:rPr lang="sv-SE" dirty="0"/>
              <a:t>I detta läge kan följande dokumenteras: </a:t>
            </a:r>
          </a:p>
          <a:p>
            <a:pPr marL="171450" indent="-171450">
              <a:buFont typeface="Arial" panose="020B0604020202020204" pitchFamily="34" charset="0"/>
              <a:buChar char="•"/>
            </a:pPr>
            <a:r>
              <a:rPr lang="sv-SE" b="1" dirty="0"/>
              <a:t>Studiebehörighet.</a:t>
            </a:r>
            <a:r>
              <a:rPr lang="sv-SE" dirty="0"/>
              <a:t> Studiebehörighet anges i form av </a:t>
            </a:r>
            <a:r>
              <a:rPr lang="sv-SE" dirty="0">
                <a:solidFill>
                  <a:schemeClr val="tx1"/>
                </a:solidFill>
              </a:rPr>
              <a:t>grundexamen</a:t>
            </a:r>
            <a:r>
              <a:rPr lang="sv-SE" dirty="0"/>
              <a:t> alternativt utbildning/motsvarande. </a:t>
            </a:r>
          </a:p>
          <a:p>
            <a:pPr marL="171450" indent="-171450">
              <a:buFont typeface="Arial" panose="020B0604020202020204" pitchFamily="34" charset="0"/>
              <a:buChar char="•"/>
            </a:pPr>
            <a:r>
              <a:rPr lang="sv-SE" b="1" dirty="0"/>
              <a:t>Anknytning. </a:t>
            </a:r>
            <a:r>
              <a:rPr lang="sv-SE" dirty="0"/>
              <a:t>Kan ex. användas för att </a:t>
            </a:r>
            <a:r>
              <a:rPr lang="sv-SE" dirty="0">
                <a:solidFill>
                  <a:schemeClr val="tx1"/>
                </a:solidFill>
              </a:rPr>
              <a:t>dokumentera </a:t>
            </a:r>
            <a:r>
              <a:rPr lang="sv-SE" dirty="0"/>
              <a:t>en doktorands koppling till ett annat lärosäte för vidare rapportering till SCB. Denna information kan uppdateras. </a:t>
            </a:r>
          </a:p>
          <a:p>
            <a:pPr marL="171450" indent="-171450">
              <a:buFont typeface="Arial" panose="020B0604020202020204" pitchFamily="34" charset="0"/>
              <a:buChar char="•"/>
            </a:pPr>
            <a:r>
              <a:rPr lang="sv-SE" b="1" dirty="0"/>
              <a:t>Aktör. </a:t>
            </a:r>
            <a:r>
              <a:rPr lang="sv-SE" dirty="0">
                <a:solidFill>
                  <a:schemeClr val="tx1"/>
                </a:solidFill>
              </a:rPr>
              <a:t>Här dokumenteras huvudhandledare och ev. handledare som är kopplade till doktorandens utbildning. Denna information kan uppdateras.</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pPr/>
              <a:t>9</a:t>
            </a:fld>
            <a:endParaRPr lang="sv-SE"/>
          </a:p>
        </p:txBody>
      </p:sp>
      <p:sp>
        <p:nvSpPr>
          <p:cNvPr id="17" name="Title 16"/>
          <p:cNvSpPr>
            <a:spLocks noGrp="1"/>
          </p:cNvSpPr>
          <p:nvPr>
            <p:ph type="title"/>
          </p:nvPr>
        </p:nvSpPr>
        <p:spPr/>
        <p:txBody>
          <a:bodyPr/>
          <a:lstStyle/>
          <a:p>
            <a:r>
              <a:rPr lang="sv-SE" dirty="0"/>
              <a:t>Dokumentera</a:t>
            </a:r>
          </a:p>
        </p:txBody>
      </p:sp>
      <p:cxnSp>
        <p:nvCxnSpPr>
          <p:cNvPr id="34" name="Straight Arrow Connector 33"/>
          <p:cNvCxnSpPr/>
          <p:nvPr/>
        </p:nvCxnSpPr>
        <p:spPr>
          <a:xfrm flipV="1">
            <a:off x="6025780" y="2957641"/>
            <a:ext cx="4213595" cy="30053"/>
          </a:xfrm>
          <a:prstGeom prst="straightConnector1">
            <a:avLst/>
          </a:prstGeom>
          <a:ln w="15875">
            <a:solidFill>
              <a:srgbClr val="65B233"/>
            </a:solidFill>
            <a:tailEnd type="triangle"/>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814454" y="2711360"/>
            <a:ext cx="523875" cy="523875"/>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46" name="TextBox 45"/>
          <p:cNvSpPr txBox="1"/>
          <p:nvPr/>
        </p:nvSpPr>
        <p:spPr>
          <a:xfrm rot="18366231">
            <a:off x="5722794" y="1592887"/>
            <a:ext cx="2322848" cy="430887"/>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Doktorand </a:t>
            </a:r>
            <a:r>
              <a:rPr lang="sv-SE" sz="1100" b="1" dirty="0">
                <a:latin typeface="Arial" panose="020B0604020202020204" pitchFamily="34" charset="0"/>
                <a:cs typeface="Arial" panose="020B0604020202020204" pitchFamily="34" charset="0"/>
              </a:rPr>
              <a:t>antas</a:t>
            </a:r>
            <a:r>
              <a:rPr lang="sv-SE" sz="1100" dirty="0">
                <a:latin typeface="Arial" panose="020B0604020202020204" pitchFamily="34" charset="0"/>
                <a:cs typeface="Arial" panose="020B0604020202020204" pitchFamily="34" charset="0"/>
              </a:rPr>
              <a:t> till utbildning på forskarnivå på  lärosätet </a:t>
            </a:r>
          </a:p>
        </p:txBody>
      </p:sp>
      <p:sp>
        <p:nvSpPr>
          <p:cNvPr id="63" name="Oval 62"/>
          <p:cNvSpPr/>
          <p:nvPr/>
        </p:nvSpPr>
        <p:spPr>
          <a:xfrm>
            <a:off x="6858465" y="2842374"/>
            <a:ext cx="261846" cy="261846"/>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64" name="TextBox 63"/>
          <p:cNvSpPr txBox="1"/>
          <p:nvPr/>
        </p:nvSpPr>
        <p:spPr>
          <a:xfrm rot="-18360000">
            <a:off x="6419675" y="4199729"/>
            <a:ext cx="3215860" cy="430887"/>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Förväntat deltagande skapas för ämnestillfället för ämne på forskarnivå (ny studieplan)</a:t>
            </a:r>
          </a:p>
        </p:txBody>
      </p:sp>
      <p:sp>
        <p:nvSpPr>
          <p:cNvPr id="24" name="TextBox 23"/>
          <p:cNvSpPr txBox="1"/>
          <p:nvPr/>
        </p:nvSpPr>
        <p:spPr>
          <a:xfrm rot="-18360000">
            <a:off x="8789654" y="4373644"/>
            <a:ext cx="3436568"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Dokumentera aktör</a:t>
            </a:r>
          </a:p>
        </p:txBody>
      </p:sp>
      <p:sp>
        <p:nvSpPr>
          <p:cNvPr id="25" name="Vertical Scroll 24"/>
          <p:cNvSpPr/>
          <p:nvPr/>
        </p:nvSpPr>
        <p:spPr>
          <a:xfrm>
            <a:off x="9369972" y="2827117"/>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26" name="TextBox 25"/>
          <p:cNvSpPr txBox="1"/>
          <p:nvPr/>
        </p:nvSpPr>
        <p:spPr>
          <a:xfrm rot="-18360000">
            <a:off x="8003957" y="4373644"/>
            <a:ext cx="3436568"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Dokumentera anknytning</a:t>
            </a:r>
          </a:p>
        </p:txBody>
      </p:sp>
      <p:sp>
        <p:nvSpPr>
          <p:cNvPr id="27" name="Vertical Scroll 26"/>
          <p:cNvSpPr/>
          <p:nvPr/>
        </p:nvSpPr>
        <p:spPr>
          <a:xfrm>
            <a:off x="8584275" y="2827117"/>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28" name="TextBox 27"/>
          <p:cNvSpPr txBox="1"/>
          <p:nvPr/>
        </p:nvSpPr>
        <p:spPr>
          <a:xfrm rot="-18360000">
            <a:off x="7190000" y="4373645"/>
            <a:ext cx="3436568"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Dokumentera studiebehörighet</a:t>
            </a:r>
          </a:p>
        </p:txBody>
      </p:sp>
      <p:sp>
        <p:nvSpPr>
          <p:cNvPr id="30" name="Vertical Scroll 29"/>
          <p:cNvSpPr/>
          <p:nvPr/>
        </p:nvSpPr>
        <p:spPr>
          <a:xfrm>
            <a:off x="7770318" y="2827118"/>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1332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Straight Arrow Connector 53"/>
          <p:cNvCxnSpPr/>
          <p:nvPr/>
        </p:nvCxnSpPr>
        <p:spPr>
          <a:xfrm>
            <a:off x="6235690" y="3038463"/>
            <a:ext cx="5375285" cy="0"/>
          </a:xfrm>
          <a:prstGeom prst="straightConnector1">
            <a:avLst/>
          </a:prstGeom>
          <a:ln w="15875">
            <a:solidFill>
              <a:srgbClr val="65B233"/>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13"/>
          </p:nvPr>
        </p:nvSpPr>
        <p:spPr>
          <a:xfrm>
            <a:off x="-2" y="495300"/>
            <a:ext cx="4357517" cy="6018213"/>
          </a:xfrm>
        </p:spPr>
        <p:txBody>
          <a:bodyPr/>
          <a:lstStyle/>
          <a:p>
            <a:r>
              <a:rPr lang="sv-SE" b="1" dirty="0"/>
              <a:t>Under pågående utbildning</a:t>
            </a:r>
          </a:p>
          <a:p>
            <a:r>
              <a:rPr lang="sv-SE" dirty="0"/>
              <a:t>För att </a:t>
            </a:r>
            <a:r>
              <a:rPr lang="sv-SE" i="1" dirty="0"/>
              <a:t>påbörja</a:t>
            </a:r>
            <a:r>
              <a:rPr lang="sv-SE" dirty="0"/>
              <a:t> utbildningen behöver doktoranden registreras på ett utbildningstillfälle inom ämnestillfället. I detta läge är det möjligt att dokumentera följande: </a:t>
            </a:r>
          </a:p>
          <a:p>
            <a:pPr marL="171450" indent="-171450">
              <a:buFont typeface="Arial" panose="020B0604020202020204" pitchFamily="34" charset="0"/>
              <a:buChar char="•"/>
            </a:pPr>
            <a:r>
              <a:rPr lang="sv-SE" b="1" dirty="0"/>
              <a:t>Antagning.</a:t>
            </a:r>
            <a:r>
              <a:rPr lang="sv-SE" dirty="0"/>
              <a:t> Funktionalitet för att vid behov dokumentera beslut om antagning. </a:t>
            </a:r>
          </a:p>
          <a:p>
            <a:pPr marL="171450" indent="-171450">
              <a:buFont typeface="Arial" panose="020B0604020202020204" pitchFamily="34" charset="0"/>
              <a:buChar char="•"/>
            </a:pPr>
            <a:r>
              <a:rPr lang="sv-SE" b="1" dirty="0">
                <a:solidFill>
                  <a:schemeClr val="tx1"/>
                </a:solidFill>
              </a:rPr>
              <a:t>Individuell studieplan (ISP): </a:t>
            </a:r>
            <a:r>
              <a:rPr lang="sv-SE" dirty="0">
                <a:solidFill>
                  <a:schemeClr val="tx1"/>
                </a:solidFill>
              </a:rPr>
              <a:t>Funktionalitet för att löpande dokumentera beslut som rör en doktorands Individuella studieplan på ämnestillfället, t.ex. årlig uppföljning.</a:t>
            </a:r>
            <a:br>
              <a:rPr lang="sv-SE" dirty="0">
                <a:solidFill>
                  <a:schemeClr val="tx1"/>
                </a:solidFill>
              </a:rPr>
            </a:br>
            <a:br>
              <a:rPr lang="sv-SE" sz="300" dirty="0">
                <a:solidFill>
                  <a:schemeClr val="tx1"/>
                </a:solidFill>
              </a:rPr>
            </a:br>
            <a:r>
              <a:rPr lang="sv-SE" dirty="0">
                <a:solidFill>
                  <a:schemeClr val="tx1"/>
                </a:solidFill>
              </a:rPr>
              <a:t>Doktoranden kan se dokumenterad ISP i studentgränssnittet.</a:t>
            </a:r>
          </a:p>
          <a:p>
            <a:pPr marL="171450" indent="-171450">
              <a:buFont typeface="Arial" panose="020B0604020202020204" pitchFamily="34" charset="0"/>
              <a:buChar char="•"/>
            </a:pPr>
            <a:r>
              <a:rPr lang="sv-SE" b="1" dirty="0">
                <a:solidFill>
                  <a:schemeClr val="tx1"/>
                </a:solidFill>
              </a:rPr>
              <a:t>Studieaktivitet och –finansiering: </a:t>
            </a:r>
            <a:r>
              <a:rPr lang="sv-SE" dirty="0">
                <a:solidFill>
                  <a:schemeClr val="tx1"/>
                </a:solidFill>
              </a:rPr>
              <a:t>Funktionen används för att dokumentera studieaktivitet och studiefinansiering för en specifik doktorand, kurspaketering och kalenderhalvår. </a:t>
            </a:r>
            <a:br>
              <a:rPr lang="sv-SE" dirty="0">
                <a:solidFill>
                  <a:schemeClr val="tx1"/>
                </a:solidFill>
              </a:rPr>
            </a:br>
            <a:r>
              <a:rPr lang="sv-SE" dirty="0">
                <a:solidFill>
                  <a:schemeClr val="tx1"/>
                </a:solidFill>
              </a:rPr>
              <a:t>Ett beräkningsstöd finns i funktionen. Uppgiften förs över till SCB. </a:t>
            </a:r>
            <a:br>
              <a:rPr lang="sv-SE" dirty="0">
                <a:solidFill>
                  <a:schemeClr val="tx1"/>
                </a:solidFill>
              </a:rPr>
            </a:br>
            <a:br>
              <a:rPr lang="sv-SE" sz="300" dirty="0">
                <a:solidFill>
                  <a:schemeClr val="tx1"/>
                </a:solidFill>
              </a:rPr>
            </a:br>
            <a:r>
              <a:rPr lang="sv-SE" dirty="0">
                <a:solidFill>
                  <a:schemeClr val="tx1"/>
                </a:solidFill>
              </a:rPr>
              <a:t>Doktoranden kan se dokumenterad studieaktivitet och –finansiering i registreringsintyget.  </a:t>
            </a:r>
          </a:p>
          <a:p>
            <a:pPr marL="171450" indent="-171450">
              <a:buFont typeface="Arial" panose="020B0604020202020204" pitchFamily="34" charset="0"/>
              <a:buChar char="•"/>
            </a:pPr>
            <a:r>
              <a:rPr lang="sv-SE" b="1" dirty="0">
                <a:solidFill>
                  <a:schemeClr val="tx1"/>
                </a:solidFill>
              </a:rPr>
              <a:t>Uppnådd andel. </a:t>
            </a:r>
            <a:r>
              <a:rPr lang="sv-SE" dirty="0">
                <a:solidFill>
                  <a:schemeClr val="tx1"/>
                </a:solidFill>
              </a:rPr>
              <a:t>Funktionalitet för att löpande dokumentera en doktorands uppnådda andelar på ämne på forskarnivå. </a:t>
            </a:r>
            <a:endParaRPr lang="sv-SE" dirty="0"/>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10</a:t>
            </a:fld>
            <a:endParaRPr lang="sv-SE"/>
          </a:p>
        </p:txBody>
      </p:sp>
      <p:sp>
        <p:nvSpPr>
          <p:cNvPr id="17" name="Title 16"/>
          <p:cNvSpPr>
            <a:spLocks noGrp="1"/>
          </p:cNvSpPr>
          <p:nvPr>
            <p:ph type="title"/>
          </p:nvPr>
        </p:nvSpPr>
        <p:spPr/>
        <p:txBody>
          <a:bodyPr/>
          <a:lstStyle/>
          <a:p>
            <a:r>
              <a:rPr lang="sv-SE" dirty="0"/>
              <a:t>Dokumentera </a:t>
            </a:r>
            <a:r>
              <a:rPr lang="sv-SE" b="0" dirty="0"/>
              <a:t>(forts.)</a:t>
            </a:r>
            <a:endParaRPr lang="sv-SE" dirty="0"/>
          </a:p>
        </p:txBody>
      </p:sp>
      <p:sp>
        <p:nvSpPr>
          <p:cNvPr id="39" name="TextBox 38"/>
          <p:cNvSpPr txBox="1"/>
          <p:nvPr/>
        </p:nvSpPr>
        <p:spPr>
          <a:xfrm rot="-18360000">
            <a:off x="6820124" y="4645907"/>
            <a:ext cx="4103539"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Studieaktivitet och –finansiering rapporteras löpande</a:t>
            </a:r>
          </a:p>
        </p:txBody>
      </p:sp>
      <p:sp>
        <p:nvSpPr>
          <p:cNvPr id="56" name="Oval 55"/>
          <p:cNvSpPr/>
          <p:nvPr/>
        </p:nvSpPr>
        <p:spPr>
          <a:xfrm>
            <a:off x="10228322" y="2917132"/>
            <a:ext cx="261846" cy="261846"/>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57" name="TextBox 56"/>
          <p:cNvSpPr txBox="1"/>
          <p:nvPr/>
        </p:nvSpPr>
        <p:spPr>
          <a:xfrm rot="-18360000">
            <a:off x="9816158" y="3922707"/>
            <a:ext cx="2346434" cy="430887"/>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Utbildningstillfällen läggs löpande in i doktorandens studieplan</a:t>
            </a:r>
          </a:p>
        </p:txBody>
      </p:sp>
      <p:sp>
        <p:nvSpPr>
          <p:cNvPr id="58" name="Oval 57"/>
          <p:cNvSpPr/>
          <p:nvPr/>
        </p:nvSpPr>
        <p:spPr>
          <a:xfrm>
            <a:off x="5768657" y="2758710"/>
            <a:ext cx="523875" cy="523875"/>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59" name="TextBox 58"/>
          <p:cNvSpPr txBox="1"/>
          <p:nvPr/>
        </p:nvSpPr>
        <p:spPr>
          <a:xfrm rot="18366231">
            <a:off x="5620178" y="1521011"/>
            <a:ext cx="2687750" cy="430887"/>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Doktorand </a:t>
            </a:r>
            <a:r>
              <a:rPr lang="sv-SE" sz="1100" b="1" dirty="0">
                <a:latin typeface="Arial" panose="020B0604020202020204" pitchFamily="34" charset="0"/>
                <a:cs typeface="Arial" panose="020B0604020202020204" pitchFamily="34" charset="0"/>
              </a:rPr>
              <a:t>påbörjar</a:t>
            </a:r>
            <a:r>
              <a:rPr lang="sv-SE" sz="1100" dirty="0">
                <a:latin typeface="Arial" panose="020B0604020202020204" pitchFamily="34" charset="0"/>
                <a:cs typeface="Arial" panose="020B0604020202020204" pitchFamily="34" charset="0"/>
              </a:rPr>
              <a:t> utbildning genom att registreras på utbildningstillfälle</a:t>
            </a:r>
          </a:p>
        </p:txBody>
      </p:sp>
      <p:cxnSp>
        <p:nvCxnSpPr>
          <p:cNvPr id="60" name="Straight Arrow Connector 59"/>
          <p:cNvCxnSpPr>
            <a:endCxn id="58" idx="2"/>
          </p:cNvCxnSpPr>
          <p:nvPr/>
        </p:nvCxnSpPr>
        <p:spPr>
          <a:xfrm>
            <a:off x="5052507" y="3020648"/>
            <a:ext cx="716150" cy="0"/>
          </a:xfrm>
          <a:prstGeom prst="straightConnector1">
            <a:avLst/>
          </a:prstGeom>
          <a:ln w="15875">
            <a:solidFill>
              <a:srgbClr val="65B233"/>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9" name="Vertical Scroll 18"/>
          <p:cNvSpPr/>
          <p:nvPr/>
        </p:nvSpPr>
        <p:spPr>
          <a:xfrm>
            <a:off x="7493100" y="2845604"/>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21" name="TextBox 20"/>
          <p:cNvSpPr txBox="1"/>
          <p:nvPr/>
        </p:nvSpPr>
        <p:spPr>
          <a:xfrm rot="-18360000">
            <a:off x="7719711" y="4545296"/>
            <a:ext cx="3860915"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Individuell studieplan kan dokumenteras löpande</a:t>
            </a:r>
          </a:p>
        </p:txBody>
      </p:sp>
      <p:sp>
        <p:nvSpPr>
          <p:cNvPr id="22" name="Vertical Scroll 21"/>
          <p:cNvSpPr/>
          <p:nvPr/>
        </p:nvSpPr>
        <p:spPr>
          <a:xfrm>
            <a:off x="8398914" y="2827117"/>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25" name="Oval 24"/>
          <p:cNvSpPr/>
          <p:nvPr/>
        </p:nvSpPr>
        <p:spPr>
          <a:xfrm>
            <a:off x="4911181" y="2890001"/>
            <a:ext cx="261846" cy="261846"/>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26" name="TextBox 25"/>
          <p:cNvSpPr txBox="1"/>
          <p:nvPr/>
        </p:nvSpPr>
        <p:spPr>
          <a:xfrm rot="-18360000">
            <a:off x="4369587" y="4483574"/>
            <a:ext cx="3519937"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Utbildning läggs in i studieplanen</a:t>
            </a:r>
          </a:p>
        </p:txBody>
      </p:sp>
      <p:sp>
        <p:nvSpPr>
          <p:cNvPr id="27" name="TextBox 26"/>
          <p:cNvSpPr txBox="1"/>
          <p:nvPr/>
        </p:nvSpPr>
        <p:spPr>
          <a:xfrm rot="-18360000">
            <a:off x="6082729" y="4373644"/>
            <a:ext cx="3436568"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Beslut om antagning kan dokumenteras</a:t>
            </a:r>
          </a:p>
        </p:txBody>
      </p:sp>
      <p:sp>
        <p:nvSpPr>
          <p:cNvPr id="28" name="Vertical Scroll 27"/>
          <p:cNvSpPr/>
          <p:nvPr/>
        </p:nvSpPr>
        <p:spPr>
          <a:xfrm>
            <a:off x="6683045" y="2827117"/>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29" name="TextBox 28"/>
          <p:cNvSpPr txBox="1"/>
          <p:nvPr/>
        </p:nvSpPr>
        <p:spPr>
          <a:xfrm rot="-18360000">
            <a:off x="8941882" y="4211786"/>
            <a:ext cx="2916609"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Uppnådd andel kan dokumenteras löpande</a:t>
            </a:r>
          </a:p>
        </p:txBody>
      </p:sp>
      <p:sp>
        <p:nvSpPr>
          <p:cNvPr id="30" name="Vertical Scroll 29"/>
          <p:cNvSpPr/>
          <p:nvPr/>
        </p:nvSpPr>
        <p:spPr>
          <a:xfrm>
            <a:off x="9383853" y="2888499"/>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3295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3"/>
          </p:nvPr>
        </p:nvSpPr>
        <p:spPr>
          <a:xfrm>
            <a:off x="-2" y="495300"/>
            <a:ext cx="4157816" cy="6018213"/>
          </a:xfrm>
        </p:spPr>
        <p:txBody>
          <a:bodyPr/>
          <a:lstStyle/>
          <a:p>
            <a:pPr>
              <a:spcAft>
                <a:spcPts val="300"/>
              </a:spcAft>
            </a:pPr>
            <a:r>
              <a:rPr lang="sv-SE" b="1" dirty="0"/>
              <a:t>Avsluta utbildning</a:t>
            </a:r>
          </a:p>
          <a:p>
            <a:pPr marL="171450" indent="-171450">
              <a:spcAft>
                <a:spcPts val="300"/>
              </a:spcAft>
              <a:buFont typeface="Arial" panose="020B0604020202020204" pitchFamily="34" charset="0"/>
              <a:buChar char="•"/>
            </a:pPr>
            <a:r>
              <a:rPr lang="sv-SE" b="1" dirty="0"/>
              <a:t>Alla kurser klara. </a:t>
            </a:r>
            <a:r>
              <a:rPr lang="sv-SE" dirty="0"/>
              <a:t>Funktionalitet för att dokumentera att en doktorand har alla kurser klara inom ämne på forskarnivå. Beslutet kan dokumenteras efter det att ämnestillfället är påbörjat. </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11</a:t>
            </a:fld>
            <a:endParaRPr lang="sv-SE"/>
          </a:p>
        </p:txBody>
      </p:sp>
      <p:sp>
        <p:nvSpPr>
          <p:cNvPr id="17" name="Title 16"/>
          <p:cNvSpPr>
            <a:spLocks noGrp="1"/>
          </p:cNvSpPr>
          <p:nvPr>
            <p:ph type="title"/>
          </p:nvPr>
        </p:nvSpPr>
        <p:spPr/>
        <p:txBody>
          <a:bodyPr/>
          <a:lstStyle/>
          <a:p>
            <a:r>
              <a:rPr lang="sv-SE" dirty="0"/>
              <a:t>Dokumentera </a:t>
            </a:r>
            <a:r>
              <a:rPr lang="sv-SE" b="0" dirty="0"/>
              <a:t>(forts.)</a:t>
            </a:r>
            <a:endParaRPr lang="sv-SE" dirty="0"/>
          </a:p>
        </p:txBody>
      </p:sp>
      <p:cxnSp>
        <p:nvCxnSpPr>
          <p:cNvPr id="31" name="Straight Arrow Connector 30"/>
          <p:cNvCxnSpPr/>
          <p:nvPr/>
        </p:nvCxnSpPr>
        <p:spPr>
          <a:xfrm>
            <a:off x="5562037" y="3087687"/>
            <a:ext cx="4276725" cy="0"/>
          </a:xfrm>
          <a:prstGeom prst="straightConnector1">
            <a:avLst/>
          </a:prstGeom>
          <a:ln w="15875">
            <a:solidFill>
              <a:srgbClr val="65B233"/>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9561185" y="2825659"/>
            <a:ext cx="523875" cy="523875"/>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38" name="TextBox 37"/>
          <p:cNvSpPr txBox="1"/>
          <p:nvPr/>
        </p:nvSpPr>
        <p:spPr>
          <a:xfrm rot="18366231">
            <a:off x="9538441" y="1961585"/>
            <a:ext cx="1989666"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Examensbevis utfärdas</a:t>
            </a:r>
          </a:p>
        </p:txBody>
      </p:sp>
      <p:sp>
        <p:nvSpPr>
          <p:cNvPr id="41" name="Oval 40"/>
          <p:cNvSpPr/>
          <p:nvPr/>
        </p:nvSpPr>
        <p:spPr>
          <a:xfrm>
            <a:off x="5345575" y="2825660"/>
            <a:ext cx="523875" cy="523875"/>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42" name="Oval 41"/>
          <p:cNvSpPr/>
          <p:nvPr/>
        </p:nvSpPr>
        <p:spPr>
          <a:xfrm>
            <a:off x="6635520" y="2956763"/>
            <a:ext cx="261846" cy="261846"/>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43" name="TextBox 42"/>
          <p:cNvSpPr txBox="1"/>
          <p:nvPr/>
        </p:nvSpPr>
        <p:spPr>
          <a:xfrm rot="-18360000">
            <a:off x="6217031" y="4265235"/>
            <a:ext cx="2953257"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Resultat rapporteras fortlöpande</a:t>
            </a:r>
          </a:p>
        </p:txBody>
      </p:sp>
      <p:sp>
        <p:nvSpPr>
          <p:cNvPr id="50" name="TextBox 49"/>
          <p:cNvSpPr txBox="1"/>
          <p:nvPr/>
        </p:nvSpPr>
        <p:spPr>
          <a:xfrm rot="18366231">
            <a:off x="5205098" y="1692314"/>
            <a:ext cx="2492025" cy="430887"/>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Doktorand </a:t>
            </a:r>
            <a:r>
              <a:rPr lang="sv-SE" sz="1100" b="1" dirty="0">
                <a:latin typeface="Arial" panose="020B0604020202020204" pitchFamily="34" charset="0"/>
                <a:cs typeface="Arial" panose="020B0604020202020204" pitchFamily="34" charset="0"/>
              </a:rPr>
              <a:t>fullgör</a:t>
            </a:r>
            <a:r>
              <a:rPr lang="sv-SE" sz="1100" dirty="0">
                <a:latin typeface="Arial" panose="020B0604020202020204" pitchFamily="34" charset="0"/>
                <a:cs typeface="Arial" panose="020B0604020202020204" pitchFamily="34" charset="0"/>
              </a:rPr>
              <a:t> utbildning mot doktorsexamen</a:t>
            </a:r>
          </a:p>
        </p:txBody>
      </p:sp>
      <p:sp>
        <p:nvSpPr>
          <p:cNvPr id="58" name="TextBox 57"/>
          <p:cNvSpPr txBox="1"/>
          <p:nvPr/>
        </p:nvSpPr>
        <p:spPr>
          <a:xfrm rot="-18360000">
            <a:off x="7234456" y="4125273"/>
            <a:ext cx="2607252" cy="261610"/>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”Alla kurser klara” kan dokumenteras</a:t>
            </a:r>
          </a:p>
        </p:txBody>
      </p:sp>
      <p:sp>
        <p:nvSpPr>
          <p:cNvPr id="59" name="Oval 58"/>
          <p:cNvSpPr/>
          <p:nvPr/>
        </p:nvSpPr>
        <p:spPr>
          <a:xfrm>
            <a:off x="8567298" y="2956763"/>
            <a:ext cx="261846" cy="261846"/>
          </a:xfrm>
          <a:prstGeom prst="ellipse">
            <a:avLst/>
          </a:prstGeom>
          <a:solidFill>
            <a:srgbClr val="86C35F"/>
          </a:solidFill>
          <a:ln>
            <a:solidFill>
              <a:srgbClr val="65B233"/>
            </a:solidFill>
          </a:ln>
        </p:spPr>
        <p:txBody>
          <a:bodyPr lIns="144000" tIns="90000" bIns="90000" anchor="ctr"/>
          <a:lstStyle/>
          <a:p>
            <a:pPr>
              <a:lnSpc>
                <a:spcPct val="90000"/>
              </a:lnSpc>
              <a:spcBef>
                <a:spcPct val="0"/>
              </a:spcBef>
            </a:pPr>
            <a:endParaRPr lang="sv-SE" sz="1200" b="1" dirty="0">
              <a:solidFill>
                <a:schemeClr val="bg1"/>
              </a:solidFill>
              <a:latin typeface="Arial" panose="020B0604020202020204" pitchFamily="34" charset="0"/>
              <a:cs typeface="Arial" panose="020B0604020202020204" pitchFamily="34" charset="0"/>
            </a:endParaRPr>
          </a:p>
        </p:txBody>
      </p:sp>
      <p:sp>
        <p:nvSpPr>
          <p:cNvPr id="60" name="TextBox 59"/>
          <p:cNvSpPr txBox="1"/>
          <p:nvPr/>
        </p:nvSpPr>
        <p:spPr>
          <a:xfrm rot="-18360000">
            <a:off x="8204221" y="4091076"/>
            <a:ext cx="2607252" cy="430887"/>
          </a:xfrm>
          <a:prstGeom prst="rect">
            <a:avLst/>
          </a:prstGeom>
          <a:noFill/>
        </p:spPr>
        <p:txBody>
          <a:bodyPr wrap="square" rtlCol="0">
            <a:spAutoFit/>
          </a:bodyPr>
          <a:lstStyle/>
          <a:p>
            <a:r>
              <a:rPr lang="sv-SE" sz="1100" dirty="0">
                <a:latin typeface="Arial" panose="020B0604020202020204" pitchFamily="34" charset="0"/>
                <a:cs typeface="Arial" panose="020B0604020202020204" pitchFamily="34" charset="0"/>
              </a:rPr>
              <a:t>Licentiatseminarium alternativt disputation genomförs</a:t>
            </a:r>
          </a:p>
        </p:txBody>
      </p:sp>
      <p:cxnSp>
        <p:nvCxnSpPr>
          <p:cNvPr id="63" name="Straight Arrow Connector 62"/>
          <p:cNvCxnSpPr/>
          <p:nvPr/>
        </p:nvCxnSpPr>
        <p:spPr>
          <a:xfrm>
            <a:off x="4840747" y="3124536"/>
            <a:ext cx="504828" cy="0"/>
          </a:xfrm>
          <a:prstGeom prst="straightConnector1">
            <a:avLst/>
          </a:prstGeom>
          <a:ln w="15875">
            <a:solidFill>
              <a:srgbClr val="65B233"/>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4" name="Vertical Scroll 23"/>
          <p:cNvSpPr/>
          <p:nvPr/>
        </p:nvSpPr>
        <p:spPr>
          <a:xfrm>
            <a:off x="7620305" y="2927123"/>
            <a:ext cx="239877" cy="285750"/>
          </a:xfrm>
          <a:prstGeom prst="verticalScroll">
            <a:avLst>
              <a:gd name="adj" fmla="val 25000"/>
            </a:avLst>
          </a:prstGeom>
          <a:solidFill>
            <a:srgbClr val="FBDF8D"/>
          </a:solidFill>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59038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12</a:t>
            </a:fld>
            <a:endParaRPr lang="sv-SE"/>
          </a:p>
        </p:txBody>
      </p:sp>
      <p:sp>
        <p:nvSpPr>
          <p:cNvPr id="17" name="Title 16"/>
          <p:cNvSpPr>
            <a:spLocks noGrp="1"/>
          </p:cNvSpPr>
          <p:nvPr>
            <p:ph type="title"/>
          </p:nvPr>
        </p:nvSpPr>
        <p:spPr/>
        <p:txBody>
          <a:bodyPr/>
          <a:lstStyle/>
          <a:p>
            <a:r>
              <a:rPr lang="sv-SE" dirty="0"/>
              <a:t>Tillämpning</a:t>
            </a:r>
            <a:endParaRPr lang="sv-SE" sz="1100" dirty="0"/>
          </a:p>
        </p:txBody>
      </p:sp>
    </p:spTree>
    <p:extLst>
      <p:ext uri="{BB962C8B-B14F-4D97-AF65-F5344CB8AC3E}">
        <p14:creationId xmlns:p14="http://schemas.microsoft.com/office/powerpoint/2010/main" val="3559298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905224" y="783566"/>
            <a:ext cx="8667525" cy="2166917"/>
          </a:xfrm>
        </p:spPr>
        <p:txBody>
          <a:bodyPr/>
          <a:lstStyle/>
          <a:p>
            <a:r>
              <a:rPr lang="sv-SE" dirty="0"/>
              <a:t>Följande fem fall är exempel på hur lärosäten kan tillämpa funktionaliteten för utbildning på forskarnivå:</a:t>
            </a:r>
          </a:p>
          <a:p>
            <a:pPr marL="228600" indent="-228600">
              <a:buAutoNum type="arabicPeriod"/>
            </a:pPr>
            <a:r>
              <a:rPr lang="sv-SE" dirty="0"/>
              <a:t>Läser mot doktorsexamen</a:t>
            </a:r>
          </a:p>
          <a:p>
            <a:pPr marL="228600" indent="-228600">
              <a:buAutoNum type="arabicPeriod"/>
            </a:pPr>
            <a:r>
              <a:rPr lang="sv-SE" dirty="0"/>
              <a:t>Läser mot licentiatexamen</a:t>
            </a:r>
          </a:p>
          <a:p>
            <a:pPr marL="228600" indent="-228600">
              <a:buAutoNum type="arabicPeriod"/>
            </a:pPr>
            <a:r>
              <a:rPr lang="sv-SE" dirty="0"/>
              <a:t>Läser mot doktorsexamen, har tidigare läst mot licentiatexamen vid det egna lärosätet inom </a:t>
            </a:r>
            <a:r>
              <a:rPr lang="sv-SE" i="1" dirty="0"/>
              <a:t>samma</a:t>
            </a:r>
            <a:r>
              <a:rPr lang="sv-SE" dirty="0"/>
              <a:t> ämne </a:t>
            </a:r>
          </a:p>
          <a:p>
            <a:pPr marL="228600" indent="-228600">
              <a:buAutoNum type="arabicPeriod"/>
            </a:pPr>
            <a:r>
              <a:rPr lang="sv-SE" dirty="0"/>
              <a:t>Läser mot doktorsexamen, har tidigare licentiatexamen vid det egna lärosätet inom </a:t>
            </a:r>
            <a:r>
              <a:rPr lang="sv-SE" i="1" dirty="0"/>
              <a:t>annat</a:t>
            </a:r>
            <a:r>
              <a:rPr lang="sv-SE" dirty="0"/>
              <a:t> ämne </a:t>
            </a:r>
          </a:p>
          <a:p>
            <a:pPr marL="228600" indent="-228600">
              <a:buAutoNum type="arabicPeriod"/>
            </a:pPr>
            <a:r>
              <a:rPr lang="sv-SE" dirty="0"/>
              <a:t>Licentiatexamen/-utbildning från annat lärosäte, doktoranden ska fortsätta mot doktorsexamen</a:t>
            </a:r>
          </a:p>
          <a:p>
            <a:r>
              <a:rPr lang="sv-SE" dirty="0"/>
              <a:t>”Senare del” avser i nya Ladok de utbildningar som den studerande </a:t>
            </a:r>
            <a:r>
              <a:rPr lang="sv-SE" i="1" dirty="0"/>
              <a:t>inte </a:t>
            </a:r>
            <a:r>
              <a:rPr lang="sv-SE" dirty="0"/>
              <a:t>har ett </a:t>
            </a:r>
            <a:r>
              <a:rPr lang="sv-SE" dirty="0">
                <a:solidFill>
                  <a:schemeClr val="tx1"/>
                </a:solidFill>
              </a:rPr>
              <a:t>deltagande i sedan tidigare, </a:t>
            </a:r>
            <a:r>
              <a:rPr lang="sv-SE" i="1" dirty="0">
                <a:solidFill>
                  <a:schemeClr val="tx1"/>
                </a:solidFill>
              </a:rPr>
              <a:t>men </a:t>
            </a:r>
            <a:r>
              <a:rPr lang="sv-SE" dirty="0">
                <a:solidFill>
                  <a:schemeClr val="tx1"/>
                </a:solidFill>
              </a:rPr>
              <a:t>som hen ska läsa senare del av. Exempel: om en doktorand antas till studier mot doktorsexamen efter sina studier mot licentiatexamen ska alltså ämnestillfället endast märkas med attributet senare del om hen </a:t>
            </a:r>
            <a:r>
              <a:rPr lang="sv-SE" i="1" dirty="0">
                <a:solidFill>
                  <a:schemeClr val="tx1"/>
                </a:solidFill>
              </a:rPr>
              <a:t>inte</a:t>
            </a:r>
            <a:r>
              <a:rPr lang="sv-SE" dirty="0">
                <a:solidFill>
                  <a:schemeClr val="tx1"/>
                </a:solidFill>
              </a:rPr>
              <a:t> har ett deltagande på ämnet på forskarnivå sedan tidigare.</a:t>
            </a:r>
          </a:p>
        </p:txBody>
      </p:sp>
      <p:sp>
        <p:nvSpPr>
          <p:cNvPr id="2" name="Date Placeholder 1"/>
          <p:cNvSpPr>
            <a:spLocks noGrp="1"/>
          </p:cNvSpPr>
          <p:nvPr>
            <p:ph type="dt" sz="half" idx="10"/>
          </p:nvPr>
        </p:nvSpPr>
        <p:spPr/>
        <p:txBody>
          <a:bodyPr/>
          <a:lstStyle/>
          <a:p>
            <a:r>
              <a:rPr lang="sv-SE"/>
              <a:t>2023-07-27</a:t>
            </a:r>
          </a:p>
        </p:txBody>
      </p:sp>
      <p:sp>
        <p:nvSpPr>
          <p:cNvPr id="3" name="Footer Placeholder 2"/>
          <p:cNvSpPr>
            <a:spLocks noGrp="1"/>
          </p:cNvSpPr>
          <p:nvPr>
            <p:ph type="ftr" sz="quarter" idx="11"/>
          </p:nvPr>
        </p:nvSpPr>
        <p:spPr/>
        <p:txBody>
          <a:bodyPr/>
          <a:lstStyle/>
          <a:p>
            <a:r>
              <a:rPr lang="sv-SE"/>
              <a:t>Lathund-Ladok-2.22.0-Utbildning på forskarnivå</a:t>
            </a:r>
          </a:p>
        </p:txBody>
      </p:sp>
      <p:sp>
        <p:nvSpPr>
          <p:cNvPr id="4" name="Slide Number Placeholder 3"/>
          <p:cNvSpPr>
            <a:spLocks noGrp="1"/>
          </p:cNvSpPr>
          <p:nvPr>
            <p:ph type="sldNum" sz="quarter" idx="12"/>
          </p:nvPr>
        </p:nvSpPr>
        <p:spPr/>
        <p:txBody>
          <a:bodyPr/>
          <a:lstStyle/>
          <a:p>
            <a:fld id="{8F725AE9-5B23-4A7C-A381-6F2D3D8B719F}" type="slidenum">
              <a:rPr lang="sv-SE" smtClean="0"/>
              <a:t>13</a:t>
            </a:fld>
            <a:endParaRPr lang="sv-SE"/>
          </a:p>
        </p:txBody>
      </p:sp>
      <p:sp>
        <p:nvSpPr>
          <p:cNvPr id="6" name="Title 5"/>
          <p:cNvSpPr>
            <a:spLocks noGrp="1"/>
          </p:cNvSpPr>
          <p:nvPr>
            <p:ph type="title"/>
          </p:nvPr>
        </p:nvSpPr>
        <p:spPr/>
        <p:txBody>
          <a:bodyPr/>
          <a:lstStyle/>
          <a:p>
            <a:r>
              <a:rPr lang="sv-SE" dirty="0"/>
              <a:t>Tillämpning: Fallbeskrivningar</a:t>
            </a:r>
          </a:p>
        </p:txBody>
      </p:sp>
      <p:sp>
        <p:nvSpPr>
          <p:cNvPr id="19" name="Rektangel 14"/>
          <p:cNvSpPr/>
          <p:nvPr/>
        </p:nvSpPr>
        <p:spPr>
          <a:xfrm>
            <a:off x="263525" y="3308624"/>
            <a:ext cx="11664950" cy="2685335"/>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5">
                    <a:lumMod val="50000"/>
                  </a:schemeClr>
                </a:solidFill>
                <a:latin typeface="Arial" panose="020B0604020202020204" pitchFamily="34" charset="0"/>
                <a:cs typeface="Arial" panose="020B0604020202020204" pitchFamily="34" charset="0"/>
              </a:rPr>
              <a:t>Ämne på forskarnivå (Kurspaketering)</a:t>
            </a:r>
          </a:p>
          <a:p>
            <a:pPr>
              <a:spcAft>
                <a:spcPts val="600"/>
              </a:spcAft>
            </a:pPr>
            <a:r>
              <a:rPr lang="sv-SE" sz="1100" b="1" dirty="0">
                <a:solidFill>
                  <a:schemeClr val="accent1">
                    <a:lumMod val="75000"/>
                  </a:schemeClr>
                </a:solidFill>
                <a:latin typeface="Arial" panose="020B0604020202020204" pitchFamily="34" charset="0"/>
                <a:cs typeface="Arial" panose="020B0604020202020204" pitchFamily="34" charset="0"/>
              </a:rPr>
              <a:t>Historia</a:t>
            </a:r>
            <a:br>
              <a:rPr lang="sv-SE" sz="900" b="1" dirty="0">
                <a:solidFill>
                  <a:schemeClr val="accent1">
                    <a:lumMod val="75000"/>
                  </a:schemeClr>
                </a:solidFill>
                <a:latin typeface="Arial" panose="020B0604020202020204" pitchFamily="34" charset="0"/>
                <a:cs typeface="Arial" panose="020B0604020202020204" pitchFamily="34" charset="0"/>
              </a:rPr>
            </a:br>
            <a:r>
              <a:rPr lang="sv-SE" sz="900" dirty="0">
                <a:solidFill>
                  <a:schemeClr val="accent1">
                    <a:lumMod val="75000"/>
                  </a:schemeClr>
                </a:solidFill>
                <a:latin typeface="Arial" panose="020B0604020202020204" pitchFamily="34" charset="0"/>
                <a:cs typeface="Arial" panose="020B0604020202020204" pitchFamily="34" charset="0"/>
              </a:rPr>
              <a:t>Omfattning: </a:t>
            </a:r>
            <a:r>
              <a:rPr lang="sv-SE" sz="900" b="1" dirty="0">
                <a:solidFill>
                  <a:schemeClr val="accent1">
                    <a:lumMod val="75000"/>
                  </a:schemeClr>
                </a:solidFill>
                <a:latin typeface="Arial" panose="020B0604020202020204" pitchFamily="34" charset="0"/>
                <a:cs typeface="Arial" panose="020B0604020202020204" pitchFamily="34" charset="0"/>
              </a:rPr>
              <a:t>240 </a:t>
            </a:r>
            <a:r>
              <a:rPr lang="sv-SE" sz="900" b="1" dirty="0" err="1">
                <a:solidFill>
                  <a:schemeClr val="accent1">
                    <a:lumMod val="75000"/>
                  </a:schemeClr>
                </a:solidFill>
                <a:latin typeface="Arial" panose="020B0604020202020204" pitchFamily="34" charset="0"/>
                <a:cs typeface="Arial" panose="020B0604020202020204" pitchFamily="34" charset="0"/>
              </a:rPr>
              <a:t>hp</a:t>
            </a:r>
            <a:endParaRPr lang="sv-SE" sz="900" b="1" dirty="0">
              <a:solidFill>
                <a:schemeClr val="accent1">
                  <a:lumMod val="75000"/>
                </a:schemeClr>
              </a:solidFill>
              <a:latin typeface="Arial" panose="020B0604020202020204" pitchFamily="34" charset="0"/>
              <a:cs typeface="Arial" panose="020B0604020202020204" pitchFamily="34" charset="0"/>
            </a:endParaRPr>
          </a:p>
        </p:txBody>
      </p:sp>
      <p:sp>
        <p:nvSpPr>
          <p:cNvPr id="20" name="Rektangel 15"/>
          <p:cNvSpPr/>
          <p:nvPr/>
        </p:nvSpPr>
        <p:spPr>
          <a:xfrm>
            <a:off x="387066" y="4034338"/>
            <a:ext cx="2134334" cy="1865085"/>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5">
                    <a:lumMod val="50000"/>
                  </a:schemeClr>
                </a:solidFill>
                <a:latin typeface="Arial" panose="020B0604020202020204" pitchFamily="34" charset="0"/>
                <a:cs typeface="Arial" panose="020B0604020202020204" pitchFamily="34" charset="0"/>
              </a:rPr>
              <a:t>Ämnestillfälle (Kurspaketeringstillfälle)</a:t>
            </a:r>
          </a:p>
          <a:p>
            <a:pPr>
              <a:spcAft>
                <a:spcPts val="600"/>
              </a:spcAft>
            </a:pPr>
            <a:r>
              <a:rPr lang="sv-SE" sz="900" dirty="0">
                <a:solidFill>
                  <a:srgbClr val="C00000"/>
                </a:solidFill>
                <a:latin typeface="Arial" panose="020B0604020202020204" pitchFamily="34" charset="0"/>
                <a:cs typeface="Arial" panose="020B0604020202020204" pitchFamily="34" charset="0"/>
              </a:rPr>
              <a:t>Avser examen</a:t>
            </a:r>
            <a:r>
              <a:rPr lang="sv-SE" sz="900" b="1" dirty="0">
                <a:solidFill>
                  <a:srgbClr val="C00000"/>
                </a:solidFill>
                <a:latin typeface="Arial" panose="020B0604020202020204" pitchFamily="34" charset="0"/>
                <a:cs typeface="Arial" panose="020B0604020202020204" pitchFamily="34" charset="0"/>
              </a:rPr>
              <a:t>: doktorsexamen</a:t>
            </a:r>
          </a:p>
        </p:txBody>
      </p:sp>
      <p:sp>
        <p:nvSpPr>
          <p:cNvPr id="21" name="Rektangel 15"/>
          <p:cNvSpPr/>
          <p:nvPr/>
        </p:nvSpPr>
        <p:spPr>
          <a:xfrm>
            <a:off x="2640433" y="4034338"/>
            <a:ext cx="2134334" cy="1865085"/>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5">
                    <a:lumMod val="50000"/>
                  </a:schemeClr>
                </a:solidFill>
                <a:latin typeface="Arial" panose="020B0604020202020204" pitchFamily="34" charset="0"/>
                <a:cs typeface="Arial" panose="020B0604020202020204" pitchFamily="34" charset="0"/>
              </a:rPr>
              <a:t>Ämnestillfälle (Kurspaketeringstillfälle)</a:t>
            </a:r>
          </a:p>
          <a:p>
            <a:pPr>
              <a:spcAft>
                <a:spcPts val="600"/>
              </a:spcAft>
            </a:pPr>
            <a:r>
              <a:rPr lang="sv-SE" sz="900" dirty="0">
                <a:solidFill>
                  <a:srgbClr val="C00000"/>
                </a:solidFill>
                <a:latin typeface="Arial" panose="020B0604020202020204" pitchFamily="34" charset="0"/>
                <a:cs typeface="Arial" panose="020B0604020202020204" pitchFamily="34" charset="0"/>
              </a:rPr>
              <a:t>Avser examen</a:t>
            </a:r>
            <a:r>
              <a:rPr lang="sv-SE" sz="900" b="1" dirty="0">
                <a:solidFill>
                  <a:srgbClr val="C00000"/>
                </a:solidFill>
                <a:latin typeface="Arial" panose="020B0604020202020204" pitchFamily="34" charset="0"/>
                <a:cs typeface="Arial" panose="020B0604020202020204" pitchFamily="34" charset="0"/>
              </a:rPr>
              <a:t>: licentiatexamen</a:t>
            </a:r>
            <a:br>
              <a:rPr lang="sv-SE" sz="900" b="1" dirty="0">
                <a:solidFill>
                  <a:srgbClr val="C00000"/>
                </a:solidFill>
                <a:latin typeface="Arial" panose="020B0604020202020204" pitchFamily="34" charset="0"/>
                <a:cs typeface="Arial" panose="020B0604020202020204" pitchFamily="34" charset="0"/>
              </a:rPr>
            </a:br>
            <a:br>
              <a:rPr lang="sv-SE" sz="900" b="1" dirty="0">
                <a:solidFill>
                  <a:srgbClr val="C00000"/>
                </a:solidFill>
                <a:latin typeface="Arial" panose="020B0604020202020204" pitchFamily="34" charset="0"/>
                <a:cs typeface="Arial" panose="020B0604020202020204" pitchFamily="34" charset="0"/>
              </a:rPr>
            </a:br>
            <a:r>
              <a:rPr lang="sv-SE" sz="900" dirty="0">
                <a:solidFill>
                  <a:srgbClr val="C00000"/>
                </a:solidFill>
                <a:latin typeface="Arial" panose="020B0604020202020204" pitchFamily="34" charset="0"/>
                <a:cs typeface="Arial" panose="020B0604020202020204" pitchFamily="34" charset="0"/>
              </a:rPr>
              <a:t>Specificerat omfattningsvärde: </a:t>
            </a:r>
            <a:r>
              <a:rPr lang="sv-SE" sz="900" b="1" dirty="0">
                <a:solidFill>
                  <a:srgbClr val="C00000"/>
                </a:solidFill>
                <a:latin typeface="Arial" panose="020B0604020202020204" pitchFamily="34" charset="0"/>
                <a:cs typeface="Arial" panose="020B0604020202020204" pitchFamily="34" charset="0"/>
              </a:rPr>
              <a:t>120 </a:t>
            </a:r>
            <a:r>
              <a:rPr lang="sv-SE" sz="900" b="1" dirty="0" err="1">
                <a:solidFill>
                  <a:srgbClr val="C00000"/>
                </a:solidFill>
                <a:latin typeface="Arial" panose="020B0604020202020204" pitchFamily="34" charset="0"/>
                <a:cs typeface="Arial" panose="020B0604020202020204" pitchFamily="34" charset="0"/>
              </a:rPr>
              <a:t>hp</a:t>
            </a:r>
            <a:endParaRPr lang="sv-SE" sz="900" b="1" dirty="0">
              <a:solidFill>
                <a:srgbClr val="C00000"/>
              </a:solidFill>
              <a:latin typeface="Arial" panose="020B0604020202020204" pitchFamily="34" charset="0"/>
              <a:cs typeface="Arial" panose="020B0604020202020204" pitchFamily="34" charset="0"/>
            </a:endParaRPr>
          </a:p>
        </p:txBody>
      </p:sp>
      <p:sp>
        <p:nvSpPr>
          <p:cNvPr id="22" name="Rektangel 15"/>
          <p:cNvSpPr/>
          <p:nvPr/>
        </p:nvSpPr>
        <p:spPr>
          <a:xfrm>
            <a:off x="4893800" y="4034338"/>
            <a:ext cx="2221875" cy="1865085"/>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5">
                    <a:lumMod val="50000"/>
                  </a:schemeClr>
                </a:solidFill>
                <a:latin typeface="Arial" panose="020B0604020202020204" pitchFamily="34" charset="0"/>
                <a:cs typeface="Arial" panose="020B0604020202020204" pitchFamily="34" charset="0"/>
              </a:rPr>
              <a:t>Ämnestillfälle (Kurspaketeringstillfälle)</a:t>
            </a:r>
          </a:p>
          <a:p>
            <a:pPr>
              <a:spcAft>
                <a:spcPts val="600"/>
              </a:spcAft>
            </a:pPr>
            <a:r>
              <a:rPr lang="sv-SE" sz="900" dirty="0">
                <a:solidFill>
                  <a:srgbClr val="C00000"/>
                </a:solidFill>
                <a:latin typeface="Arial" panose="020B0604020202020204" pitchFamily="34" charset="0"/>
                <a:cs typeface="Arial" panose="020B0604020202020204" pitchFamily="34" charset="0"/>
              </a:rPr>
              <a:t>Avser examen</a:t>
            </a:r>
            <a:r>
              <a:rPr lang="sv-SE" sz="900" b="1" dirty="0">
                <a:solidFill>
                  <a:srgbClr val="C00000"/>
                </a:solidFill>
                <a:latin typeface="Arial" panose="020B0604020202020204" pitchFamily="34" charset="0"/>
                <a:cs typeface="Arial" panose="020B0604020202020204" pitchFamily="34" charset="0"/>
              </a:rPr>
              <a:t>: doktorsexamen</a:t>
            </a:r>
            <a:br>
              <a:rPr lang="sv-SE" sz="900" b="1" dirty="0">
                <a:solidFill>
                  <a:srgbClr val="C00000"/>
                </a:solidFill>
                <a:latin typeface="Arial" panose="020B0604020202020204" pitchFamily="34" charset="0"/>
                <a:cs typeface="Arial" panose="020B0604020202020204" pitchFamily="34" charset="0"/>
              </a:rPr>
            </a:br>
            <a:br>
              <a:rPr lang="sv-SE" sz="900" b="1" dirty="0">
                <a:solidFill>
                  <a:srgbClr val="C00000"/>
                </a:solidFill>
                <a:latin typeface="Arial" panose="020B0604020202020204" pitchFamily="34" charset="0"/>
                <a:cs typeface="Arial" panose="020B0604020202020204" pitchFamily="34" charset="0"/>
              </a:rPr>
            </a:br>
            <a:r>
              <a:rPr lang="sv-SE" sz="900" dirty="0">
                <a:solidFill>
                  <a:srgbClr val="C00000"/>
                </a:solidFill>
                <a:latin typeface="Arial" panose="020B0604020202020204" pitchFamily="34" charset="0"/>
                <a:cs typeface="Arial" panose="020B0604020202020204" pitchFamily="34" charset="0"/>
              </a:rPr>
              <a:t>Studieperiodens omfattning: </a:t>
            </a:r>
            <a:r>
              <a:rPr lang="sv-SE" sz="900" b="1" dirty="0">
                <a:solidFill>
                  <a:srgbClr val="C00000"/>
                </a:solidFill>
                <a:latin typeface="Arial" panose="020B0604020202020204" pitchFamily="34" charset="0"/>
                <a:cs typeface="Arial" panose="020B0604020202020204" pitchFamily="34" charset="0"/>
              </a:rPr>
              <a:t>120 </a:t>
            </a:r>
            <a:r>
              <a:rPr lang="sv-SE" sz="900" b="1" dirty="0" err="1">
                <a:solidFill>
                  <a:srgbClr val="C00000"/>
                </a:solidFill>
                <a:latin typeface="Arial" panose="020B0604020202020204" pitchFamily="34" charset="0"/>
                <a:cs typeface="Arial" panose="020B0604020202020204" pitchFamily="34" charset="0"/>
              </a:rPr>
              <a:t>hp</a:t>
            </a:r>
            <a:r>
              <a:rPr lang="sv-SE" sz="900" b="1" dirty="0">
                <a:solidFill>
                  <a:srgbClr val="C00000"/>
                </a:solidFill>
                <a:latin typeface="Arial" panose="020B0604020202020204" pitchFamily="34" charset="0"/>
                <a:cs typeface="Arial" panose="020B0604020202020204" pitchFamily="34" charset="0"/>
              </a:rPr>
              <a:t> </a:t>
            </a:r>
            <a:br>
              <a:rPr lang="sv-SE" sz="900" b="1" dirty="0">
                <a:solidFill>
                  <a:srgbClr val="C00000"/>
                </a:solidFill>
                <a:latin typeface="Arial" panose="020B0604020202020204" pitchFamily="34" charset="0"/>
                <a:cs typeface="Arial" panose="020B0604020202020204" pitchFamily="34" charset="0"/>
              </a:rPr>
            </a:br>
            <a:r>
              <a:rPr lang="sv-SE" sz="900" dirty="0">
                <a:solidFill>
                  <a:srgbClr val="C00000"/>
                </a:solidFill>
                <a:latin typeface="Arial" panose="020B0604020202020204" pitchFamily="34" charset="0"/>
                <a:cs typeface="Arial" panose="020B0604020202020204" pitchFamily="34" charset="0"/>
              </a:rPr>
              <a:t>Senare del: </a:t>
            </a:r>
            <a:r>
              <a:rPr lang="sv-SE" sz="900" b="1" dirty="0">
                <a:solidFill>
                  <a:srgbClr val="C00000"/>
                </a:solidFill>
                <a:latin typeface="Arial" panose="020B0604020202020204" pitchFamily="34" charset="0"/>
                <a:cs typeface="Arial" panose="020B0604020202020204" pitchFamily="34" charset="0"/>
              </a:rPr>
              <a:t>Ej angivet (möjligt men inget krav)</a:t>
            </a:r>
            <a:br>
              <a:rPr lang="sv-SE" sz="1100" b="1" dirty="0">
                <a:solidFill>
                  <a:srgbClr val="C00000"/>
                </a:solidFill>
                <a:latin typeface="Arial" panose="020B0604020202020204" pitchFamily="34" charset="0"/>
                <a:cs typeface="Arial" panose="020B0604020202020204" pitchFamily="34" charset="0"/>
              </a:rPr>
            </a:br>
            <a:endParaRPr lang="sv-SE" sz="1100" b="1" dirty="0">
              <a:solidFill>
                <a:srgbClr val="C00000"/>
              </a:solidFill>
              <a:latin typeface="Arial" panose="020B0604020202020204" pitchFamily="34" charset="0"/>
              <a:cs typeface="Arial" panose="020B0604020202020204" pitchFamily="34" charset="0"/>
            </a:endParaRPr>
          </a:p>
        </p:txBody>
      </p:sp>
      <p:sp>
        <p:nvSpPr>
          <p:cNvPr id="23" name="Rektangel 15"/>
          <p:cNvSpPr/>
          <p:nvPr/>
        </p:nvSpPr>
        <p:spPr>
          <a:xfrm>
            <a:off x="7234708" y="4034338"/>
            <a:ext cx="2221875" cy="1865085"/>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5">
                    <a:lumMod val="50000"/>
                  </a:schemeClr>
                </a:solidFill>
                <a:latin typeface="Arial" panose="020B0604020202020204" pitchFamily="34" charset="0"/>
                <a:cs typeface="Arial" panose="020B0604020202020204" pitchFamily="34" charset="0"/>
              </a:rPr>
              <a:t>Ämnestillfälle (Kurspaketeringstillfälle)</a:t>
            </a:r>
          </a:p>
          <a:p>
            <a:pPr>
              <a:spcAft>
                <a:spcPts val="600"/>
              </a:spcAft>
            </a:pPr>
            <a:r>
              <a:rPr lang="sv-SE" sz="900" dirty="0">
                <a:solidFill>
                  <a:srgbClr val="C00000"/>
                </a:solidFill>
                <a:latin typeface="Arial" panose="020B0604020202020204" pitchFamily="34" charset="0"/>
                <a:cs typeface="Arial" panose="020B0604020202020204" pitchFamily="34" charset="0"/>
              </a:rPr>
              <a:t>Avser examen</a:t>
            </a:r>
            <a:r>
              <a:rPr lang="sv-SE" sz="900" b="1" dirty="0">
                <a:solidFill>
                  <a:srgbClr val="C00000"/>
                </a:solidFill>
                <a:latin typeface="Arial" panose="020B0604020202020204" pitchFamily="34" charset="0"/>
                <a:cs typeface="Arial" panose="020B0604020202020204" pitchFamily="34" charset="0"/>
              </a:rPr>
              <a:t>: doktorsexamen</a:t>
            </a:r>
            <a:br>
              <a:rPr lang="sv-SE" sz="900" b="1" dirty="0">
                <a:solidFill>
                  <a:srgbClr val="C00000"/>
                </a:solidFill>
                <a:latin typeface="Arial" panose="020B0604020202020204" pitchFamily="34" charset="0"/>
                <a:cs typeface="Arial" panose="020B0604020202020204" pitchFamily="34" charset="0"/>
              </a:rPr>
            </a:br>
            <a:br>
              <a:rPr lang="sv-SE" sz="900" b="1" dirty="0">
                <a:solidFill>
                  <a:srgbClr val="C00000"/>
                </a:solidFill>
                <a:latin typeface="Arial" panose="020B0604020202020204" pitchFamily="34" charset="0"/>
                <a:cs typeface="Arial" panose="020B0604020202020204" pitchFamily="34" charset="0"/>
              </a:rPr>
            </a:br>
            <a:r>
              <a:rPr lang="sv-SE" sz="900" dirty="0">
                <a:solidFill>
                  <a:srgbClr val="C00000"/>
                </a:solidFill>
                <a:latin typeface="Arial" panose="020B0604020202020204" pitchFamily="34" charset="0"/>
                <a:cs typeface="Arial" panose="020B0604020202020204" pitchFamily="34" charset="0"/>
              </a:rPr>
              <a:t>Studieperiodens omfattning: </a:t>
            </a:r>
            <a:r>
              <a:rPr lang="sv-SE" sz="900" b="1" dirty="0">
                <a:solidFill>
                  <a:srgbClr val="C00000"/>
                </a:solidFill>
                <a:latin typeface="Arial" panose="020B0604020202020204" pitchFamily="34" charset="0"/>
                <a:cs typeface="Arial" panose="020B0604020202020204" pitchFamily="34" charset="0"/>
              </a:rPr>
              <a:t>120 </a:t>
            </a:r>
            <a:r>
              <a:rPr lang="sv-SE" sz="900" b="1" dirty="0" err="1">
                <a:solidFill>
                  <a:srgbClr val="C00000"/>
                </a:solidFill>
                <a:latin typeface="Arial" panose="020B0604020202020204" pitchFamily="34" charset="0"/>
                <a:cs typeface="Arial" panose="020B0604020202020204" pitchFamily="34" charset="0"/>
              </a:rPr>
              <a:t>hp</a:t>
            </a:r>
            <a:r>
              <a:rPr lang="sv-SE" sz="900" b="1" dirty="0">
                <a:solidFill>
                  <a:srgbClr val="C00000"/>
                </a:solidFill>
                <a:latin typeface="Arial" panose="020B0604020202020204" pitchFamily="34" charset="0"/>
                <a:cs typeface="Arial" panose="020B0604020202020204" pitchFamily="34" charset="0"/>
              </a:rPr>
              <a:t> </a:t>
            </a:r>
            <a:br>
              <a:rPr lang="sv-SE" sz="900" b="1" dirty="0">
                <a:solidFill>
                  <a:srgbClr val="C00000"/>
                </a:solidFill>
                <a:latin typeface="Arial" panose="020B0604020202020204" pitchFamily="34" charset="0"/>
                <a:cs typeface="Arial" panose="020B0604020202020204" pitchFamily="34" charset="0"/>
              </a:rPr>
            </a:br>
            <a:r>
              <a:rPr lang="sv-SE" sz="900" dirty="0">
                <a:solidFill>
                  <a:srgbClr val="C00000"/>
                </a:solidFill>
                <a:latin typeface="Arial" panose="020B0604020202020204" pitchFamily="34" charset="0"/>
                <a:cs typeface="Arial" panose="020B0604020202020204" pitchFamily="34" charset="0"/>
              </a:rPr>
              <a:t>Senare del: </a:t>
            </a:r>
            <a:r>
              <a:rPr lang="sv-SE" sz="900" b="1" dirty="0">
                <a:solidFill>
                  <a:srgbClr val="C00000"/>
                </a:solidFill>
                <a:latin typeface="Arial" panose="020B0604020202020204" pitchFamily="34" charset="0"/>
                <a:cs typeface="Arial" panose="020B0604020202020204" pitchFamily="34" charset="0"/>
              </a:rPr>
              <a:t>Ja</a:t>
            </a:r>
            <a:br>
              <a:rPr lang="sv-SE" sz="900" dirty="0">
                <a:solidFill>
                  <a:srgbClr val="C00000"/>
                </a:solidFill>
                <a:latin typeface="Arial" panose="020B0604020202020204" pitchFamily="34" charset="0"/>
                <a:cs typeface="Arial" panose="020B0604020202020204" pitchFamily="34" charset="0"/>
              </a:rPr>
            </a:br>
            <a:endParaRPr lang="sv-SE" sz="900" dirty="0">
              <a:solidFill>
                <a:srgbClr val="C00000"/>
              </a:solidFill>
              <a:latin typeface="Arial" panose="020B0604020202020204" pitchFamily="34" charset="0"/>
              <a:cs typeface="Arial" panose="020B0604020202020204" pitchFamily="34" charset="0"/>
            </a:endParaRPr>
          </a:p>
        </p:txBody>
      </p:sp>
      <p:sp>
        <p:nvSpPr>
          <p:cNvPr id="26" name="Rektangel 15"/>
          <p:cNvSpPr/>
          <p:nvPr/>
        </p:nvSpPr>
        <p:spPr>
          <a:xfrm>
            <a:off x="9575615" y="4034338"/>
            <a:ext cx="2221875" cy="1865085"/>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5">
                    <a:lumMod val="50000"/>
                  </a:schemeClr>
                </a:solidFill>
                <a:latin typeface="Arial" panose="020B0604020202020204" pitchFamily="34" charset="0"/>
                <a:cs typeface="Arial" panose="020B0604020202020204" pitchFamily="34" charset="0"/>
              </a:rPr>
              <a:t>Ämnestillfälle (Kurspaketeringstillfälle)</a:t>
            </a:r>
          </a:p>
          <a:p>
            <a:pPr>
              <a:spcAft>
                <a:spcPts val="600"/>
              </a:spcAft>
            </a:pPr>
            <a:r>
              <a:rPr lang="sv-SE" sz="900" dirty="0">
                <a:solidFill>
                  <a:srgbClr val="C00000"/>
                </a:solidFill>
                <a:latin typeface="Arial" panose="020B0604020202020204" pitchFamily="34" charset="0"/>
                <a:cs typeface="Arial" panose="020B0604020202020204" pitchFamily="34" charset="0"/>
              </a:rPr>
              <a:t>Avser examen</a:t>
            </a:r>
            <a:r>
              <a:rPr lang="sv-SE" sz="900" b="1" dirty="0">
                <a:solidFill>
                  <a:srgbClr val="C00000"/>
                </a:solidFill>
                <a:latin typeface="Arial" panose="020B0604020202020204" pitchFamily="34" charset="0"/>
                <a:cs typeface="Arial" panose="020B0604020202020204" pitchFamily="34" charset="0"/>
              </a:rPr>
              <a:t>: doktorsexamen</a:t>
            </a:r>
            <a:br>
              <a:rPr lang="sv-SE" sz="900" b="1" dirty="0">
                <a:solidFill>
                  <a:srgbClr val="C00000"/>
                </a:solidFill>
                <a:latin typeface="Arial" panose="020B0604020202020204" pitchFamily="34" charset="0"/>
                <a:cs typeface="Arial" panose="020B0604020202020204" pitchFamily="34" charset="0"/>
              </a:rPr>
            </a:br>
            <a:br>
              <a:rPr lang="sv-SE" sz="900" b="1" dirty="0">
                <a:solidFill>
                  <a:srgbClr val="C00000"/>
                </a:solidFill>
                <a:latin typeface="Arial" panose="020B0604020202020204" pitchFamily="34" charset="0"/>
                <a:cs typeface="Arial" panose="020B0604020202020204" pitchFamily="34" charset="0"/>
              </a:rPr>
            </a:br>
            <a:r>
              <a:rPr lang="sv-SE" sz="900" dirty="0">
                <a:solidFill>
                  <a:srgbClr val="C00000"/>
                </a:solidFill>
                <a:latin typeface="Arial" panose="020B0604020202020204" pitchFamily="34" charset="0"/>
                <a:cs typeface="Arial" panose="020B0604020202020204" pitchFamily="34" charset="0"/>
              </a:rPr>
              <a:t>Studieperiodens omfattning: </a:t>
            </a:r>
            <a:r>
              <a:rPr lang="sv-SE" sz="900" b="1" dirty="0">
                <a:solidFill>
                  <a:srgbClr val="C00000"/>
                </a:solidFill>
                <a:latin typeface="Arial" panose="020B0604020202020204" pitchFamily="34" charset="0"/>
                <a:cs typeface="Arial" panose="020B0604020202020204" pitchFamily="34" charset="0"/>
              </a:rPr>
              <a:t>120 </a:t>
            </a:r>
            <a:r>
              <a:rPr lang="sv-SE" sz="900" b="1" dirty="0" err="1">
                <a:solidFill>
                  <a:srgbClr val="C00000"/>
                </a:solidFill>
                <a:latin typeface="Arial" panose="020B0604020202020204" pitchFamily="34" charset="0"/>
                <a:cs typeface="Arial" panose="020B0604020202020204" pitchFamily="34" charset="0"/>
              </a:rPr>
              <a:t>hp</a:t>
            </a:r>
            <a:r>
              <a:rPr lang="sv-SE" sz="900" b="1" dirty="0">
                <a:solidFill>
                  <a:srgbClr val="C00000"/>
                </a:solidFill>
                <a:latin typeface="Arial" panose="020B0604020202020204" pitchFamily="34" charset="0"/>
                <a:cs typeface="Arial" panose="020B0604020202020204" pitchFamily="34" charset="0"/>
              </a:rPr>
              <a:t> </a:t>
            </a:r>
            <a:br>
              <a:rPr lang="sv-SE" sz="900" b="1" dirty="0">
                <a:solidFill>
                  <a:srgbClr val="C00000"/>
                </a:solidFill>
                <a:latin typeface="Arial" panose="020B0604020202020204" pitchFamily="34" charset="0"/>
                <a:cs typeface="Arial" panose="020B0604020202020204" pitchFamily="34" charset="0"/>
              </a:rPr>
            </a:br>
            <a:r>
              <a:rPr lang="sv-SE" sz="900" dirty="0">
                <a:solidFill>
                  <a:srgbClr val="C00000"/>
                </a:solidFill>
                <a:latin typeface="Arial" panose="020B0604020202020204" pitchFamily="34" charset="0"/>
                <a:cs typeface="Arial" panose="020B0604020202020204" pitchFamily="34" charset="0"/>
              </a:rPr>
              <a:t>Senare del: </a:t>
            </a:r>
            <a:r>
              <a:rPr lang="sv-SE" sz="900" b="1" dirty="0">
                <a:solidFill>
                  <a:srgbClr val="C00000"/>
                </a:solidFill>
                <a:latin typeface="Arial" panose="020B0604020202020204" pitchFamily="34" charset="0"/>
                <a:cs typeface="Arial" panose="020B0604020202020204" pitchFamily="34" charset="0"/>
              </a:rPr>
              <a:t>Ja</a:t>
            </a:r>
            <a:br>
              <a:rPr lang="sv-SE" sz="900" dirty="0">
                <a:solidFill>
                  <a:srgbClr val="C00000"/>
                </a:solidFill>
                <a:latin typeface="Arial" panose="020B0604020202020204" pitchFamily="34" charset="0"/>
                <a:cs typeface="Arial" panose="020B0604020202020204" pitchFamily="34" charset="0"/>
              </a:rPr>
            </a:br>
            <a:endParaRPr lang="sv-SE" sz="900" dirty="0">
              <a:solidFill>
                <a:srgbClr val="C00000"/>
              </a:solidFill>
              <a:latin typeface="Arial" panose="020B0604020202020204" pitchFamily="34" charset="0"/>
              <a:cs typeface="Arial" panose="020B0604020202020204" pitchFamily="34" charset="0"/>
            </a:endParaRPr>
          </a:p>
        </p:txBody>
      </p:sp>
      <p:sp>
        <p:nvSpPr>
          <p:cNvPr id="40" name="Text Placeholder 33"/>
          <p:cNvSpPr txBox="1">
            <a:spLocks/>
          </p:cNvSpPr>
          <p:nvPr/>
        </p:nvSpPr>
        <p:spPr>
          <a:xfrm>
            <a:off x="5706794" y="5537058"/>
            <a:ext cx="599752"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Fall 3</a:t>
            </a:r>
          </a:p>
        </p:txBody>
      </p:sp>
      <p:sp>
        <p:nvSpPr>
          <p:cNvPr id="41" name="Text Placeholder 33"/>
          <p:cNvSpPr txBox="1">
            <a:spLocks/>
          </p:cNvSpPr>
          <p:nvPr/>
        </p:nvSpPr>
        <p:spPr>
          <a:xfrm>
            <a:off x="8045769" y="5537058"/>
            <a:ext cx="599752"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Fall 4</a:t>
            </a:r>
          </a:p>
        </p:txBody>
      </p:sp>
      <p:sp>
        <p:nvSpPr>
          <p:cNvPr id="42" name="Text Placeholder 33"/>
          <p:cNvSpPr txBox="1">
            <a:spLocks/>
          </p:cNvSpPr>
          <p:nvPr/>
        </p:nvSpPr>
        <p:spPr>
          <a:xfrm>
            <a:off x="10386676" y="5537058"/>
            <a:ext cx="599752"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Fall 5</a:t>
            </a:r>
          </a:p>
        </p:txBody>
      </p:sp>
      <p:sp>
        <p:nvSpPr>
          <p:cNvPr id="43" name="Text Placeholder 33"/>
          <p:cNvSpPr txBox="1">
            <a:spLocks/>
          </p:cNvSpPr>
          <p:nvPr/>
        </p:nvSpPr>
        <p:spPr>
          <a:xfrm>
            <a:off x="3407724" y="5537058"/>
            <a:ext cx="599752"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Fall 2</a:t>
            </a:r>
          </a:p>
        </p:txBody>
      </p:sp>
      <p:sp>
        <p:nvSpPr>
          <p:cNvPr id="44" name="Text Placeholder 33"/>
          <p:cNvSpPr txBox="1">
            <a:spLocks/>
          </p:cNvSpPr>
          <p:nvPr/>
        </p:nvSpPr>
        <p:spPr>
          <a:xfrm>
            <a:off x="1071724" y="5537058"/>
            <a:ext cx="599752"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Fall 1</a:t>
            </a:r>
          </a:p>
        </p:txBody>
      </p:sp>
    </p:spTree>
    <p:extLst>
      <p:ext uri="{BB962C8B-B14F-4D97-AF65-F5344CB8AC3E}">
        <p14:creationId xmlns:p14="http://schemas.microsoft.com/office/powerpoint/2010/main" val="36395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560286" y="885279"/>
            <a:ext cx="9071429" cy="1258976"/>
          </a:xfrm>
        </p:spPr>
        <p:txBody>
          <a:bodyPr/>
          <a:lstStyle/>
          <a:p>
            <a:r>
              <a:rPr lang="sv-SE" i="1" dirty="0"/>
              <a:t>Scenario fall 1:</a:t>
            </a:r>
          </a:p>
          <a:p>
            <a:r>
              <a:rPr lang="sv-SE" dirty="0"/>
              <a:t>Doktoranden antas till ämnestillfälle på forskarnivå avseende 240 </a:t>
            </a:r>
            <a:r>
              <a:rPr lang="sv-SE" dirty="0" err="1"/>
              <a:t>hp</a:t>
            </a:r>
            <a:r>
              <a:rPr lang="sv-SE" dirty="0"/>
              <a:t>, med avsikt att ta ut en doktorsexamen. Samtidigt får hen en doktorandanställning på fyra år. </a:t>
            </a:r>
          </a:p>
          <a:p>
            <a:r>
              <a:rPr lang="sv-SE" dirty="0"/>
              <a:t>Ett förväntat deltagande dokumenteras i Ladok och doktoranden påbörjar sin utbildning.</a:t>
            </a:r>
          </a:p>
          <a:p>
            <a:r>
              <a:rPr lang="sv-SE" dirty="0"/>
              <a:t>Efter avslutad utbildning utfärdas en doktorsexamen.</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14</a:t>
            </a:fld>
            <a:endParaRPr lang="sv-SE"/>
          </a:p>
        </p:txBody>
      </p:sp>
      <p:sp>
        <p:nvSpPr>
          <p:cNvPr id="6" name="Title 5"/>
          <p:cNvSpPr>
            <a:spLocks noGrp="1"/>
          </p:cNvSpPr>
          <p:nvPr>
            <p:ph type="title"/>
          </p:nvPr>
        </p:nvSpPr>
        <p:spPr/>
        <p:txBody>
          <a:bodyPr/>
          <a:lstStyle/>
          <a:p>
            <a:r>
              <a:rPr lang="sv-SE" dirty="0"/>
              <a:t>Fall 1: Läser mot doktorsexamen</a:t>
            </a:r>
          </a:p>
        </p:txBody>
      </p:sp>
      <p:sp>
        <p:nvSpPr>
          <p:cNvPr id="21" name="Rektangel 14"/>
          <p:cNvSpPr/>
          <p:nvPr/>
        </p:nvSpPr>
        <p:spPr>
          <a:xfrm>
            <a:off x="8175727" y="3541265"/>
            <a:ext cx="1980000" cy="2158887"/>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Doktorsexamen utfärdas </a:t>
            </a:r>
            <a:endParaRPr lang="sv-SE" sz="1100" dirty="0">
              <a:solidFill>
                <a:schemeClr val="accent6">
                  <a:lumMod val="50000"/>
                </a:schemeClr>
              </a:solidFill>
              <a:latin typeface="Arial" panose="020B0604020202020204" pitchFamily="34" charset="0"/>
              <a:cs typeface="Arial" panose="020B0604020202020204" pitchFamily="34" charset="0"/>
            </a:endParaRPr>
          </a:p>
        </p:txBody>
      </p:sp>
      <p:cxnSp>
        <p:nvCxnSpPr>
          <p:cNvPr id="22" name="Rak pil 53"/>
          <p:cNvCxnSpPr>
            <a:endCxn id="26" idx="2"/>
          </p:cNvCxnSpPr>
          <p:nvPr/>
        </p:nvCxnSpPr>
        <p:spPr>
          <a:xfrm flipV="1">
            <a:off x="2641600" y="3183510"/>
            <a:ext cx="6428877" cy="2598"/>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Ellips 63"/>
          <p:cNvSpPr/>
          <p:nvPr/>
        </p:nvSpPr>
        <p:spPr>
          <a:xfrm>
            <a:off x="9070477" y="3088260"/>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Arial" panose="020B0604020202020204" pitchFamily="34" charset="0"/>
              <a:cs typeface="Arial" panose="020B0604020202020204" pitchFamily="34" charset="0"/>
            </a:endParaRPr>
          </a:p>
        </p:txBody>
      </p:sp>
      <p:cxnSp>
        <p:nvCxnSpPr>
          <p:cNvPr id="35" name="Rak 81"/>
          <p:cNvCxnSpPr>
            <a:cxnSpLocks/>
            <a:stCxn id="26" idx="4"/>
            <a:endCxn id="21" idx="0"/>
          </p:cNvCxnSpPr>
          <p:nvPr/>
        </p:nvCxnSpPr>
        <p:spPr>
          <a:xfrm>
            <a:off x="9165727" y="3278760"/>
            <a:ext cx="0" cy="262505"/>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7" name="Rektangel 64"/>
          <p:cNvSpPr/>
          <p:nvPr/>
        </p:nvSpPr>
        <p:spPr>
          <a:xfrm>
            <a:off x="1646056" y="3540152"/>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Doktoranden antas till utbildningen</a:t>
            </a:r>
          </a:p>
          <a:p>
            <a:endParaRPr lang="sv-SE" sz="1100" b="1" dirty="0">
              <a:solidFill>
                <a:schemeClr val="accent6">
                  <a:lumMod val="50000"/>
                </a:schemeClr>
              </a:solidFill>
              <a:latin typeface="Arial" panose="020B0604020202020204" pitchFamily="34" charset="0"/>
              <a:cs typeface="Arial" panose="020B0604020202020204" pitchFamily="34" charset="0"/>
            </a:endParaRPr>
          </a:p>
          <a:p>
            <a:r>
              <a:rPr lang="sv-SE" sz="1100" dirty="0">
                <a:solidFill>
                  <a:schemeClr val="accent6">
                    <a:lumMod val="50000"/>
                  </a:schemeClr>
                </a:solidFill>
                <a:latin typeface="Arial" panose="020B0604020202020204" pitchFamily="34" charset="0"/>
                <a:cs typeface="Arial" panose="020B0604020202020204" pitchFamily="34" charset="0"/>
              </a:rPr>
              <a:t>Ämnestillfället avses leda till doktorsexamen</a:t>
            </a:r>
          </a:p>
        </p:txBody>
      </p:sp>
      <p:sp>
        <p:nvSpPr>
          <p:cNvPr id="38" name="Ellips 76"/>
          <p:cNvSpPr/>
          <p:nvPr/>
        </p:nvSpPr>
        <p:spPr>
          <a:xfrm>
            <a:off x="2540806" y="3090858"/>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Arial" panose="020B0604020202020204" pitchFamily="34" charset="0"/>
              <a:cs typeface="Arial" panose="020B0604020202020204" pitchFamily="34" charset="0"/>
            </a:endParaRPr>
          </a:p>
        </p:txBody>
      </p:sp>
      <p:cxnSp>
        <p:nvCxnSpPr>
          <p:cNvPr id="39" name="Rak 78"/>
          <p:cNvCxnSpPr>
            <a:cxnSpLocks/>
            <a:stCxn id="38" idx="4"/>
            <a:endCxn id="37" idx="0"/>
          </p:cNvCxnSpPr>
          <p:nvPr/>
        </p:nvCxnSpPr>
        <p:spPr>
          <a:xfrm>
            <a:off x="2636056" y="3281358"/>
            <a:ext cx="0" cy="258794"/>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205606" y="2936977"/>
            <a:ext cx="5300863" cy="230832"/>
          </a:xfrm>
          <a:prstGeom prst="rect">
            <a:avLst/>
          </a:prstGeom>
        </p:spPr>
        <p:txBody>
          <a:bodyPr wrap="square">
            <a:spAutoFit/>
          </a:bodyPr>
          <a:lstStyle/>
          <a:p>
            <a:pPr algn="ctr"/>
            <a:r>
              <a:rPr lang="sv-SE" sz="900" b="1" dirty="0">
                <a:solidFill>
                  <a:schemeClr val="accent6">
                    <a:lumMod val="50000"/>
                  </a:schemeClr>
                </a:solidFill>
                <a:latin typeface="Arial" panose="020B0604020202020204" pitchFamily="34" charset="0"/>
                <a:cs typeface="Arial" panose="020B0604020202020204" pitchFamily="34" charset="0"/>
              </a:rPr>
              <a:t>Innehåll i utbildningen läggs in och resultat rapporteras kontinuerligt under utbildningen</a:t>
            </a:r>
          </a:p>
        </p:txBody>
      </p:sp>
    </p:spTree>
    <p:extLst>
      <p:ext uri="{BB962C8B-B14F-4D97-AF65-F5344CB8AC3E}">
        <p14:creationId xmlns:p14="http://schemas.microsoft.com/office/powerpoint/2010/main" val="185205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2" y="495300"/>
            <a:ext cx="3657601" cy="6018213"/>
          </a:xfrm>
        </p:spPr>
        <p:txBody>
          <a:bodyPr/>
          <a:lstStyle/>
          <a:p>
            <a:r>
              <a:rPr lang="sv-SE" dirty="0">
                <a:solidFill>
                  <a:schemeClr val="tx1"/>
                </a:solidFill>
              </a:rPr>
              <a:t>För doktorander som påbörjar utbildning som avses leda till doktorsexamen skapas ett ämnestillfälle med attributen:</a:t>
            </a:r>
          </a:p>
          <a:p>
            <a:pPr marL="171450" indent="-171450">
              <a:buFont typeface="Arial" panose="020B0604020202020204" pitchFamily="34" charset="0"/>
              <a:buChar char="•"/>
            </a:pPr>
            <a:r>
              <a:rPr lang="sv-SE" dirty="0">
                <a:solidFill>
                  <a:srgbClr val="C00000"/>
                </a:solidFill>
              </a:rPr>
              <a:t>Avses leda till: </a:t>
            </a:r>
            <a:r>
              <a:rPr lang="sv-SE" b="1" dirty="0">
                <a:solidFill>
                  <a:srgbClr val="C00000"/>
                </a:solidFill>
              </a:rPr>
              <a:t>Doktorsexamen</a:t>
            </a:r>
          </a:p>
          <a:p>
            <a:pPr marL="171450" indent="-171450">
              <a:buFont typeface="Arial" panose="020B0604020202020204" pitchFamily="34" charset="0"/>
              <a:buChar char="•"/>
            </a:pPr>
            <a:r>
              <a:rPr lang="sv-SE" b="1" dirty="0">
                <a:solidFill>
                  <a:schemeClr val="tx1"/>
                </a:solidFill>
              </a:rPr>
              <a:t>Studieperiod</a:t>
            </a:r>
            <a:r>
              <a:rPr lang="sv-SE" dirty="0">
                <a:solidFill>
                  <a:schemeClr val="tx1"/>
                </a:solidFill>
              </a:rPr>
              <a:t>. Befintlig studieperiod kan uppdateras samt nya </a:t>
            </a:r>
            <a:r>
              <a:rPr lang="sv-SE" dirty="0"/>
              <a:t>studieperioder kan läggas till.</a:t>
            </a:r>
          </a:p>
          <a:p>
            <a:endParaRPr lang="sv-SE" dirty="0">
              <a:solidFill>
                <a:schemeClr val="tx1"/>
              </a:solidFill>
            </a:endParaRPr>
          </a:p>
          <a:p>
            <a:r>
              <a:rPr lang="sv-SE" dirty="0">
                <a:solidFill>
                  <a:schemeClr val="tx1"/>
                </a:solidFill>
              </a:rPr>
              <a:t>Ny studieplan läggs till för doktoranden på ämnestillfället för ämne på forskarnivå. </a:t>
            </a:r>
          </a:p>
          <a:p>
            <a:r>
              <a:rPr lang="sv-SE" dirty="0">
                <a:solidFill>
                  <a:schemeClr val="tx1"/>
                </a:solidFill>
              </a:rPr>
              <a:t>Innehåll (ex. forskningsarbete och kurstillfällen) läggs in i studieplanen. </a:t>
            </a:r>
          </a:p>
          <a:p>
            <a:endParaRPr lang="sv-SE" b="1" dirty="0">
              <a:solidFill>
                <a:srgbClr val="C00000"/>
              </a:solidFill>
            </a:endParaRPr>
          </a:p>
          <a:p>
            <a:endParaRPr lang="sv-SE" dirty="0">
              <a:solidFill>
                <a:srgbClr val="FF0000"/>
              </a:solidFill>
            </a:endParaRPr>
          </a:p>
        </p:txBody>
      </p:sp>
      <p:sp>
        <p:nvSpPr>
          <p:cNvPr id="2" name="Date Placeholder 1"/>
          <p:cNvSpPr>
            <a:spLocks noGrp="1"/>
          </p:cNvSpPr>
          <p:nvPr>
            <p:ph type="dt" sz="half" idx="10"/>
          </p:nvPr>
        </p:nvSpPr>
        <p:spPr/>
        <p:txBody>
          <a:bodyPr/>
          <a:lstStyle/>
          <a:p>
            <a:r>
              <a:rPr lang="sv-SE"/>
              <a:t>2023-07-27</a:t>
            </a:r>
          </a:p>
        </p:txBody>
      </p:sp>
      <p:sp>
        <p:nvSpPr>
          <p:cNvPr id="3" name="Footer Placeholder 2"/>
          <p:cNvSpPr>
            <a:spLocks noGrp="1"/>
          </p:cNvSpPr>
          <p:nvPr>
            <p:ph type="ftr" sz="quarter" idx="11"/>
          </p:nvPr>
        </p:nvSpPr>
        <p:spPr/>
        <p:txBody>
          <a:bodyPr/>
          <a:lstStyle/>
          <a:p>
            <a:r>
              <a:rPr lang="sv-SE"/>
              <a:t>Lathund-Ladok-2.22.0-Utbildning på forskarnivå</a:t>
            </a:r>
          </a:p>
        </p:txBody>
      </p:sp>
      <p:sp>
        <p:nvSpPr>
          <p:cNvPr id="4" name="Slide Number Placeholder 3"/>
          <p:cNvSpPr>
            <a:spLocks noGrp="1"/>
          </p:cNvSpPr>
          <p:nvPr>
            <p:ph type="sldNum" sz="quarter" idx="12"/>
          </p:nvPr>
        </p:nvSpPr>
        <p:spPr/>
        <p:txBody>
          <a:bodyPr/>
          <a:lstStyle/>
          <a:p>
            <a:fld id="{8F725AE9-5B23-4A7C-A381-6F2D3D8B719F}" type="slidenum">
              <a:rPr lang="sv-SE" smtClean="0"/>
              <a:t>15</a:t>
            </a:fld>
            <a:endParaRPr lang="sv-SE"/>
          </a:p>
        </p:txBody>
      </p:sp>
      <p:sp>
        <p:nvSpPr>
          <p:cNvPr id="6" name="Title 5"/>
          <p:cNvSpPr>
            <a:spLocks noGrp="1"/>
          </p:cNvSpPr>
          <p:nvPr>
            <p:ph type="title"/>
          </p:nvPr>
        </p:nvSpPr>
        <p:spPr/>
        <p:txBody>
          <a:bodyPr/>
          <a:lstStyle/>
          <a:p>
            <a:r>
              <a:rPr lang="sv-SE" dirty="0"/>
              <a:t>Fall 1: Läser mot doktorsexamen</a:t>
            </a:r>
          </a:p>
        </p:txBody>
      </p:sp>
      <p:sp>
        <p:nvSpPr>
          <p:cNvPr id="30" name="Rectangle 29"/>
          <p:cNvSpPr/>
          <p:nvPr/>
        </p:nvSpPr>
        <p:spPr>
          <a:xfrm>
            <a:off x="4376551" y="985355"/>
            <a:ext cx="6715974" cy="5252948"/>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Picture 30"/>
          <p:cNvPicPr>
            <a:picLocks noChangeAspect="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47314" y="1273128"/>
            <a:ext cx="221788" cy="262860"/>
          </a:xfrm>
          <a:prstGeom prst="rect">
            <a:avLst/>
          </a:prstGeom>
        </p:spPr>
      </p:pic>
      <p:sp>
        <p:nvSpPr>
          <p:cNvPr id="32" name="TextBox 31"/>
          <p:cNvSpPr txBox="1"/>
          <p:nvPr/>
        </p:nvSpPr>
        <p:spPr>
          <a:xfrm>
            <a:off x="4939939" y="1271373"/>
            <a:ext cx="4023360" cy="276999"/>
          </a:xfrm>
          <a:prstGeom prst="rect">
            <a:avLst/>
          </a:prstGeom>
          <a:noFill/>
        </p:spPr>
        <p:txBody>
          <a:bodyPr wrap="square" rtlCol="0">
            <a:spAutoFit/>
          </a:bodyPr>
          <a:lstStyle/>
          <a:p>
            <a:r>
              <a:rPr lang="sv-SE" sz="1200" dirty="0"/>
              <a:t>Doktorandens studieplan </a:t>
            </a:r>
          </a:p>
        </p:txBody>
      </p:sp>
      <p:grpSp>
        <p:nvGrpSpPr>
          <p:cNvPr id="33" name="Group 32"/>
          <p:cNvGrpSpPr/>
          <p:nvPr/>
        </p:nvGrpSpPr>
        <p:grpSpPr>
          <a:xfrm>
            <a:off x="4607270" y="1823760"/>
            <a:ext cx="6254536" cy="4130380"/>
            <a:chOff x="5083246" y="1744619"/>
            <a:chExt cx="6254536" cy="4130380"/>
          </a:xfrm>
        </p:grpSpPr>
        <p:sp>
          <p:nvSpPr>
            <p:cNvPr id="34" name="Rektangel 14"/>
            <p:cNvSpPr/>
            <p:nvPr/>
          </p:nvSpPr>
          <p:spPr>
            <a:xfrm>
              <a:off x="5083246" y="1744619"/>
              <a:ext cx="6254536" cy="413038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 på forskarnivå (Kurspaketering)</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b="1" dirty="0">
                  <a:solidFill>
                    <a:schemeClr val="accent1">
                      <a:lumMod val="75000"/>
                    </a:schemeClr>
                  </a:solidFill>
                  <a:latin typeface="Arial" panose="020B0604020202020204" pitchFamily="34" charset="0"/>
                  <a:cs typeface="Arial" panose="020B0604020202020204" pitchFamily="34" charset="0"/>
                </a:rPr>
                <a:t>Historia</a:t>
              </a:r>
              <a:br>
                <a:rPr lang="sv-SE" sz="1100"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Omfattning: </a:t>
              </a:r>
              <a:r>
                <a:rPr lang="sv-SE" sz="1100" b="1" dirty="0">
                  <a:solidFill>
                    <a:schemeClr val="accent1">
                      <a:lumMod val="75000"/>
                    </a:schemeClr>
                  </a:solidFill>
                  <a:latin typeface="Arial" panose="020B0604020202020204" pitchFamily="34" charset="0"/>
                  <a:cs typeface="Arial" panose="020B0604020202020204" pitchFamily="34" charset="0"/>
                </a:rPr>
                <a:t>240 </a:t>
              </a:r>
              <a:r>
                <a:rPr lang="sv-SE" sz="1100" b="1" dirty="0" err="1">
                  <a:solidFill>
                    <a:schemeClr val="accent1">
                      <a:lumMod val="75000"/>
                    </a:schemeClr>
                  </a:solidFill>
                  <a:latin typeface="Arial" panose="020B0604020202020204" pitchFamily="34" charset="0"/>
                  <a:cs typeface="Arial" panose="020B0604020202020204" pitchFamily="34" charset="0"/>
                </a:rPr>
                <a:t>hp</a:t>
              </a:r>
              <a:br>
                <a:rPr lang="sv-SE" sz="1100" dirty="0">
                  <a:solidFill>
                    <a:srgbClr val="C00000"/>
                  </a:solidFill>
                  <a:latin typeface="Arial" panose="020B0604020202020204" pitchFamily="34" charset="0"/>
                  <a:cs typeface="Arial" panose="020B0604020202020204" pitchFamily="34" charset="0"/>
                </a:rPr>
              </a:b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5" name="Rektangel 15"/>
            <p:cNvSpPr/>
            <p:nvPr/>
          </p:nvSpPr>
          <p:spPr>
            <a:xfrm>
              <a:off x="5224659" y="2743352"/>
              <a:ext cx="5977224" cy="295713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Ämnestillfälle (Kurspaketeringstillfälle)</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dirty="0">
                  <a:solidFill>
                    <a:srgbClr val="C00000"/>
                  </a:solidFill>
                  <a:latin typeface="Arial" panose="020B0604020202020204" pitchFamily="34" charset="0"/>
                  <a:cs typeface="Arial" panose="020B0604020202020204" pitchFamily="34" charset="0"/>
                </a:rPr>
                <a:t>Avses leda till</a:t>
              </a:r>
              <a:r>
                <a:rPr lang="sv-SE" sz="1100" b="1" dirty="0">
                  <a:solidFill>
                    <a:srgbClr val="C00000"/>
                  </a:solidFill>
                  <a:latin typeface="Arial" panose="020B0604020202020204" pitchFamily="34" charset="0"/>
                  <a:cs typeface="Arial" panose="020B0604020202020204" pitchFamily="34" charset="0"/>
                </a:rPr>
                <a:t>: Doktorsexamen</a:t>
              </a: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Studieperiod: </a:t>
              </a:r>
              <a:r>
                <a:rPr lang="sv-SE" sz="1100" b="1" dirty="0">
                  <a:solidFill>
                    <a:schemeClr val="accent1">
                      <a:lumMod val="75000"/>
                    </a:schemeClr>
                  </a:solidFill>
                  <a:latin typeface="Arial" panose="020B0604020202020204" pitchFamily="34" charset="0"/>
                  <a:cs typeface="Arial" panose="020B0604020202020204" pitchFamily="34" charset="0"/>
                </a:rPr>
                <a:t>2015-07-01 – 2020-06-30</a:t>
              </a:r>
            </a:p>
          </p:txBody>
        </p:sp>
      </p:grpSp>
    </p:spTree>
    <p:extLst>
      <p:ext uri="{BB962C8B-B14F-4D97-AF65-F5344CB8AC3E}">
        <p14:creationId xmlns:p14="http://schemas.microsoft.com/office/powerpoint/2010/main" val="143816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777772" y="959039"/>
            <a:ext cx="8636457" cy="1258976"/>
          </a:xfrm>
        </p:spPr>
        <p:txBody>
          <a:bodyPr/>
          <a:lstStyle/>
          <a:p>
            <a:r>
              <a:rPr lang="sv-SE" i="1" dirty="0"/>
              <a:t>Scenario fall 2:</a:t>
            </a:r>
          </a:p>
          <a:p>
            <a:r>
              <a:rPr lang="sv-SE" dirty="0"/>
              <a:t>Doktoranden antas till ämnestillfälle på forskarnivå avseende 120 </a:t>
            </a:r>
            <a:r>
              <a:rPr lang="sv-SE" dirty="0" err="1"/>
              <a:t>hp</a:t>
            </a:r>
            <a:r>
              <a:rPr lang="sv-SE" dirty="0"/>
              <a:t>, med avsikt att ta ut en licentiatexamen. Samtidigt får hen en doktorandanställning på två år. </a:t>
            </a:r>
          </a:p>
          <a:p>
            <a:r>
              <a:rPr lang="sv-SE" dirty="0"/>
              <a:t>Ett förväntat deltagande dokumenteras i Ladok och doktoranden påbörjar sin utbildning.</a:t>
            </a:r>
          </a:p>
          <a:p>
            <a:r>
              <a:rPr lang="sv-SE" dirty="0"/>
              <a:t>Efter avslutad utbildning utfärdas en licentiatexamen.</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16</a:t>
            </a:fld>
            <a:endParaRPr lang="sv-SE"/>
          </a:p>
        </p:txBody>
      </p:sp>
      <p:sp>
        <p:nvSpPr>
          <p:cNvPr id="6" name="Title 5"/>
          <p:cNvSpPr>
            <a:spLocks noGrp="1"/>
          </p:cNvSpPr>
          <p:nvPr>
            <p:ph type="title"/>
          </p:nvPr>
        </p:nvSpPr>
        <p:spPr/>
        <p:txBody>
          <a:bodyPr/>
          <a:lstStyle/>
          <a:p>
            <a:r>
              <a:rPr lang="sv-SE" dirty="0"/>
              <a:t>Fall 2: Läser mot licentiatexamen</a:t>
            </a:r>
          </a:p>
        </p:txBody>
      </p:sp>
      <p:sp>
        <p:nvSpPr>
          <p:cNvPr id="18" name="Rektangel 14"/>
          <p:cNvSpPr/>
          <p:nvPr/>
        </p:nvSpPr>
        <p:spPr>
          <a:xfrm>
            <a:off x="8240588" y="3552263"/>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Licentiatexamen utfärdas </a:t>
            </a:r>
            <a:endParaRPr lang="sv-SE" sz="1100" dirty="0">
              <a:solidFill>
                <a:schemeClr val="accent6">
                  <a:lumMod val="50000"/>
                </a:schemeClr>
              </a:solidFill>
              <a:latin typeface="Arial" panose="020B0604020202020204" pitchFamily="34" charset="0"/>
              <a:cs typeface="Arial" panose="020B0604020202020204" pitchFamily="34" charset="0"/>
            </a:endParaRPr>
          </a:p>
        </p:txBody>
      </p:sp>
      <p:cxnSp>
        <p:nvCxnSpPr>
          <p:cNvPr id="19" name="Rak pil 53"/>
          <p:cNvCxnSpPr/>
          <p:nvPr/>
        </p:nvCxnSpPr>
        <p:spPr>
          <a:xfrm>
            <a:off x="2706461" y="3203231"/>
            <a:ext cx="6428877"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Ellips 63"/>
          <p:cNvSpPr/>
          <p:nvPr/>
        </p:nvSpPr>
        <p:spPr>
          <a:xfrm>
            <a:off x="9135338" y="3105383"/>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4" name="Rak 81"/>
          <p:cNvCxnSpPr>
            <a:cxnSpLocks/>
            <a:stCxn id="21" idx="4"/>
            <a:endCxn id="18" idx="0"/>
          </p:cNvCxnSpPr>
          <p:nvPr/>
        </p:nvCxnSpPr>
        <p:spPr>
          <a:xfrm>
            <a:off x="9230588" y="3295883"/>
            <a:ext cx="0" cy="25638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ktangel 64"/>
          <p:cNvSpPr/>
          <p:nvPr/>
        </p:nvSpPr>
        <p:spPr>
          <a:xfrm>
            <a:off x="1710917" y="3556134"/>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Doktoranden antas till utbildningen</a:t>
            </a:r>
          </a:p>
          <a:p>
            <a:endParaRPr lang="sv-SE" sz="1100" b="1" dirty="0">
              <a:solidFill>
                <a:schemeClr val="accent6">
                  <a:lumMod val="50000"/>
                </a:schemeClr>
              </a:solidFill>
              <a:latin typeface="Arial" panose="020B0604020202020204" pitchFamily="34" charset="0"/>
              <a:cs typeface="Arial" panose="020B0604020202020204" pitchFamily="34" charset="0"/>
            </a:endParaRPr>
          </a:p>
          <a:p>
            <a:r>
              <a:rPr lang="sv-SE" sz="1100" dirty="0">
                <a:solidFill>
                  <a:schemeClr val="accent6">
                    <a:lumMod val="50000"/>
                  </a:schemeClr>
                </a:solidFill>
                <a:latin typeface="Arial" panose="020B0604020202020204" pitchFamily="34" charset="0"/>
                <a:cs typeface="Arial" panose="020B0604020202020204" pitchFamily="34" charset="0"/>
              </a:rPr>
              <a:t>Ämnestillfället avses leda till licentiatexamen</a:t>
            </a:r>
          </a:p>
        </p:txBody>
      </p:sp>
      <p:sp>
        <p:nvSpPr>
          <p:cNvPr id="26" name="Ellips 76"/>
          <p:cNvSpPr/>
          <p:nvPr/>
        </p:nvSpPr>
        <p:spPr>
          <a:xfrm>
            <a:off x="2605667" y="3107981"/>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7" name="Rak 78"/>
          <p:cNvCxnSpPr>
            <a:cxnSpLocks/>
            <a:stCxn id="26" idx="4"/>
            <a:endCxn id="25" idx="0"/>
          </p:cNvCxnSpPr>
          <p:nvPr/>
        </p:nvCxnSpPr>
        <p:spPr>
          <a:xfrm>
            <a:off x="2700917" y="3298481"/>
            <a:ext cx="0" cy="257653"/>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386581" y="2994755"/>
            <a:ext cx="5300863" cy="230832"/>
          </a:xfrm>
          <a:prstGeom prst="rect">
            <a:avLst/>
          </a:prstGeom>
        </p:spPr>
        <p:txBody>
          <a:bodyPr wrap="square">
            <a:spAutoFit/>
          </a:bodyPr>
          <a:lstStyle/>
          <a:p>
            <a:pPr algn="ctr"/>
            <a:r>
              <a:rPr lang="sv-SE" sz="900" b="1" dirty="0">
                <a:solidFill>
                  <a:schemeClr val="accent6">
                    <a:lumMod val="50000"/>
                  </a:schemeClr>
                </a:solidFill>
                <a:latin typeface="Arial" panose="020B0604020202020204" pitchFamily="34" charset="0"/>
                <a:cs typeface="Arial" panose="020B0604020202020204" pitchFamily="34" charset="0"/>
              </a:rPr>
              <a:t>Innehåll i utbildningen läggs in och resultat rapporteras kontinuerligt under utbildningen</a:t>
            </a:r>
          </a:p>
        </p:txBody>
      </p:sp>
    </p:spTree>
    <p:extLst>
      <p:ext uri="{BB962C8B-B14F-4D97-AF65-F5344CB8AC3E}">
        <p14:creationId xmlns:p14="http://schemas.microsoft.com/office/powerpoint/2010/main" val="284279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2" y="495300"/>
            <a:ext cx="3627121" cy="6018213"/>
          </a:xfrm>
        </p:spPr>
        <p:txBody>
          <a:bodyPr/>
          <a:lstStyle/>
          <a:p>
            <a:r>
              <a:rPr lang="sv-SE" dirty="0">
                <a:solidFill>
                  <a:schemeClr val="tx1"/>
                </a:solidFill>
              </a:rPr>
              <a:t>För doktorander som påbörjar utbildning som avses leda till licentiatexamen skapas ett ämnestillfälle med attributen:</a:t>
            </a:r>
          </a:p>
          <a:p>
            <a:pPr marL="171450" indent="-171450">
              <a:buFont typeface="Arial" panose="020B0604020202020204" pitchFamily="34" charset="0"/>
              <a:buChar char="•"/>
            </a:pPr>
            <a:r>
              <a:rPr lang="sv-SE" dirty="0">
                <a:solidFill>
                  <a:schemeClr val="tx1"/>
                </a:solidFill>
              </a:rPr>
              <a:t>Attributet </a:t>
            </a:r>
            <a:r>
              <a:rPr lang="sv-SE" dirty="0">
                <a:solidFill>
                  <a:srgbClr val="C00000"/>
                </a:solidFill>
              </a:rPr>
              <a:t>avses leda till: </a:t>
            </a:r>
            <a:r>
              <a:rPr lang="sv-SE" b="1" dirty="0">
                <a:solidFill>
                  <a:srgbClr val="C00000"/>
                </a:solidFill>
              </a:rPr>
              <a:t>Licentiatexamen</a:t>
            </a:r>
          </a:p>
          <a:p>
            <a:pPr marL="171450" indent="-171450">
              <a:buFont typeface="Arial" panose="020B0604020202020204" pitchFamily="34" charset="0"/>
              <a:buChar char="•"/>
            </a:pPr>
            <a:r>
              <a:rPr lang="sv-SE" dirty="0">
                <a:solidFill>
                  <a:srgbClr val="C00000"/>
                </a:solidFill>
              </a:rPr>
              <a:t>Specificerat omfattningsvärde: </a:t>
            </a:r>
            <a:r>
              <a:rPr lang="sv-SE" dirty="0">
                <a:solidFill>
                  <a:schemeClr val="tx1"/>
                </a:solidFill>
              </a:rPr>
              <a:t>ange den omfattning som utbildningen avser, d.v.s. 120 </a:t>
            </a:r>
            <a:r>
              <a:rPr lang="sv-SE" dirty="0" err="1">
                <a:solidFill>
                  <a:schemeClr val="tx1"/>
                </a:solidFill>
              </a:rPr>
              <a:t>hp</a:t>
            </a:r>
            <a:r>
              <a:rPr lang="sv-SE" dirty="0">
                <a:solidFill>
                  <a:schemeClr val="tx1"/>
                </a:solidFill>
              </a:rPr>
              <a:t>. Det är det specificerade omfattningsvärdet som visas ut i Ladok (t.ex. i studieplan för doktoranden och i Ladok för studenter). I Utbildningsinformation ser du att ämnet omfattar 240 </a:t>
            </a:r>
            <a:r>
              <a:rPr lang="sv-SE" dirty="0" err="1">
                <a:solidFill>
                  <a:schemeClr val="tx1"/>
                </a:solidFill>
              </a:rPr>
              <a:t>hp</a:t>
            </a:r>
            <a:r>
              <a:rPr lang="sv-SE" dirty="0">
                <a:solidFill>
                  <a:schemeClr val="tx1"/>
                </a:solidFill>
              </a:rPr>
              <a:t>.</a:t>
            </a:r>
          </a:p>
          <a:p>
            <a:pPr marL="171450" indent="-171450">
              <a:buFont typeface="Arial" panose="020B0604020202020204" pitchFamily="34" charset="0"/>
              <a:buChar char="•"/>
            </a:pPr>
            <a:r>
              <a:rPr lang="sv-SE" b="1" dirty="0">
                <a:solidFill>
                  <a:schemeClr val="tx1"/>
                </a:solidFill>
              </a:rPr>
              <a:t>Studieperiod</a:t>
            </a:r>
            <a:r>
              <a:rPr lang="sv-SE" dirty="0">
                <a:solidFill>
                  <a:schemeClr val="tx1"/>
                </a:solidFill>
              </a:rPr>
              <a:t>. Befintlig studieperiod kan uppdateras samt nya </a:t>
            </a:r>
            <a:r>
              <a:rPr lang="sv-SE" dirty="0"/>
              <a:t>studieperioder kan läggas till.</a:t>
            </a:r>
          </a:p>
          <a:p>
            <a:endParaRPr lang="sv-SE" b="1" i="1" dirty="0">
              <a:solidFill>
                <a:srgbClr val="C00000"/>
              </a:solidFill>
            </a:endParaRPr>
          </a:p>
          <a:p>
            <a:r>
              <a:rPr lang="sv-SE" dirty="0">
                <a:solidFill>
                  <a:schemeClr val="tx1"/>
                </a:solidFill>
              </a:rPr>
              <a:t>Ny studieplan läggs till för doktoranden på ämnestillfället för ämne på forskarnivå. </a:t>
            </a:r>
          </a:p>
          <a:p>
            <a:r>
              <a:rPr lang="sv-SE" dirty="0">
                <a:solidFill>
                  <a:schemeClr val="tx1"/>
                </a:solidFill>
              </a:rPr>
              <a:t>Innehåll (ex. forskningsarbete och kurstillfällen) läggs in i studieplanen. </a:t>
            </a:r>
          </a:p>
        </p:txBody>
      </p:sp>
      <p:sp>
        <p:nvSpPr>
          <p:cNvPr id="2" name="Date Placeholder 1"/>
          <p:cNvSpPr>
            <a:spLocks noGrp="1"/>
          </p:cNvSpPr>
          <p:nvPr>
            <p:ph type="dt" sz="half" idx="10"/>
          </p:nvPr>
        </p:nvSpPr>
        <p:spPr/>
        <p:txBody>
          <a:bodyPr/>
          <a:lstStyle/>
          <a:p>
            <a:r>
              <a:rPr lang="sv-SE"/>
              <a:t>2023-07-27</a:t>
            </a:r>
          </a:p>
        </p:txBody>
      </p:sp>
      <p:sp>
        <p:nvSpPr>
          <p:cNvPr id="3" name="Footer Placeholder 2"/>
          <p:cNvSpPr>
            <a:spLocks noGrp="1"/>
          </p:cNvSpPr>
          <p:nvPr>
            <p:ph type="ftr" sz="quarter" idx="11"/>
          </p:nvPr>
        </p:nvSpPr>
        <p:spPr/>
        <p:txBody>
          <a:bodyPr/>
          <a:lstStyle/>
          <a:p>
            <a:r>
              <a:rPr lang="sv-SE"/>
              <a:t>Lathund-Ladok-2.22.0-Utbildning på forskarnivå</a:t>
            </a:r>
          </a:p>
        </p:txBody>
      </p:sp>
      <p:sp>
        <p:nvSpPr>
          <p:cNvPr id="4" name="Slide Number Placeholder 3"/>
          <p:cNvSpPr>
            <a:spLocks noGrp="1"/>
          </p:cNvSpPr>
          <p:nvPr>
            <p:ph type="sldNum" sz="quarter" idx="12"/>
          </p:nvPr>
        </p:nvSpPr>
        <p:spPr/>
        <p:txBody>
          <a:bodyPr/>
          <a:lstStyle/>
          <a:p>
            <a:fld id="{8F725AE9-5B23-4A7C-A381-6F2D3D8B719F}" type="slidenum">
              <a:rPr lang="sv-SE" smtClean="0"/>
              <a:t>17</a:t>
            </a:fld>
            <a:endParaRPr lang="sv-SE"/>
          </a:p>
        </p:txBody>
      </p:sp>
      <p:sp>
        <p:nvSpPr>
          <p:cNvPr id="6" name="Title 5"/>
          <p:cNvSpPr>
            <a:spLocks noGrp="1"/>
          </p:cNvSpPr>
          <p:nvPr>
            <p:ph type="title"/>
          </p:nvPr>
        </p:nvSpPr>
        <p:spPr/>
        <p:txBody>
          <a:bodyPr/>
          <a:lstStyle/>
          <a:p>
            <a:r>
              <a:rPr lang="sv-SE" dirty="0"/>
              <a:t>Fall 2: Läser mot licentiatexamen</a:t>
            </a:r>
          </a:p>
        </p:txBody>
      </p:sp>
      <p:sp>
        <p:nvSpPr>
          <p:cNvPr id="30" name="Rectangle 29"/>
          <p:cNvSpPr/>
          <p:nvPr/>
        </p:nvSpPr>
        <p:spPr>
          <a:xfrm>
            <a:off x="4511859" y="928456"/>
            <a:ext cx="6715974" cy="5252948"/>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Picture 30"/>
          <p:cNvPicPr>
            <a:picLocks noChangeAspect="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47314" y="1124827"/>
            <a:ext cx="221788" cy="262860"/>
          </a:xfrm>
          <a:prstGeom prst="rect">
            <a:avLst/>
          </a:prstGeom>
        </p:spPr>
      </p:pic>
      <p:grpSp>
        <p:nvGrpSpPr>
          <p:cNvPr id="33" name="Group 32"/>
          <p:cNvGrpSpPr/>
          <p:nvPr/>
        </p:nvGrpSpPr>
        <p:grpSpPr>
          <a:xfrm>
            <a:off x="4758208" y="1666821"/>
            <a:ext cx="6254536" cy="4334817"/>
            <a:chOff x="5083246" y="1744618"/>
            <a:chExt cx="6254536" cy="4334817"/>
          </a:xfrm>
        </p:grpSpPr>
        <p:sp>
          <p:nvSpPr>
            <p:cNvPr id="34" name="Rektangel 14"/>
            <p:cNvSpPr/>
            <p:nvPr/>
          </p:nvSpPr>
          <p:spPr>
            <a:xfrm>
              <a:off x="5083246" y="1744618"/>
              <a:ext cx="6254536" cy="4334817"/>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 på forskarnivå (Kurspaketering)</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b="1" dirty="0">
                  <a:solidFill>
                    <a:schemeClr val="accent1">
                      <a:lumMod val="75000"/>
                    </a:schemeClr>
                  </a:solidFill>
                  <a:latin typeface="Arial" panose="020B0604020202020204" pitchFamily="34" charset="0"/>
                  <a:cs typeface="Arial" panose="020B0604020202020204" pitchFamily="34" charset="0"/>
                </a:rPr>
                <a:t>Historia</a:t>
              </a:r>
              <a:br>
                <a:rPr lang="sv-SE" sz="1100"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Omfattning: </a:t>
              </a:r>
              <a:r>
                <a:rPr lang="sv-SE" sz="1100" b="1" dirty="0">
                  <a:solidFill>
                    <a:schemeClr val="accent1">
                      <a:lumMod val="75000"/>
                    </a:schemeClr>
                  </a:solidFill>
                  <a:latin typeface="Arial" panose="020B0604020202020204" pitchFamily="34" charset="0"/>
                  <a:cs typeface="Arial" panose="020B0604020202020204" pitchFamily="34" charset="0"/>
                </a:rPr>
                <a:t>240 </a:t>
              </a:r>
              <a:r>
                <a:rPr lang="sv-SE" sz="1100" b="1" dirty="0" err="1">
                  <a:solidFill>
                    <a:schemeClr val="accent1">
                      <a:lumMod val="75000"/>
                    </a:schemeClr>
                  </a:solidFill>
                  <a:latin typeface="Arial" panose="020B0604020202020204" pitchFamily="34" charset="0"/>
                  <a:cs typeface="Arial" panose="020B0604020202020204" pitchFamily="34" charset="0"/>
                </a:rPr>
                <a:t>hp</a:t>
              </a:r>
              <a:br>
                <a:rPr lang="sv-SE" sz="1100" dirty="0">
                  <a:solidFill>
                    <a:srgbClr val="C00000"/>
                  </a:solidFill>
                  <a:latin typeface="Arial" panose="020B0604020202020204" pitchFamily="34" charset="0"/>
                  <a:cs typeface="Arial" panose="020B0604020202020204" pitchFamily="34" charset="0"/>
                </a:rPr>
              </a:b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5" name="Rektangel 15"/>
            <p:cNvSpPr/>
            <p:nvPr/>
          </p:nvSpPr>
          <p:spPr>
            <a:xfrm>
              <a:off x="5224659" y="2743352"/>
              <a:ext cx="5977224" cy="3231308"/>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Ämnestillfälle (Kurspaketeringstillfälle)</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dirty="0">
                  <a:solidFill>
                    <a:srgbClr val="C00000"/>
                  </a:solidFill>
                  <a:latin typeface="Arial" panose="020B0604020202020204" pitchFamily="34" charset="0"/>
                  <a:cs typeface="Arial" panose="020B0604020202020204" pitchFamily="34" charset="0"/>
                </a:rPr>
                <a:t>Avses leda till</a:t>
              </a:r>
              <a:r>
                <a:rPr lang="sv-SE" sz="1100" b="1" dirty="0">
                  <a:solidFill>
                    <a:srgbClr val="C00000"/>
                  </a:solidFill>
                  <a:latin typeface="Arial" panose="020B0604020202020204" pitchFamily="34" charset="0"/>
                  <a:cs typeface="Arial" panose="020B0604020202020204" pitchFamily="34" charset="0"/>
                </a:rPr>
                <a:t>: Licentiatexamen</a:t>
              </a:r>
            </a:p>
            <a:p>
              <a:pPr>
                <a:spcAft>
                  <a:spcPts val="600"/>
                </a:spcAft>
              </a:pPr>
              <a:r>
                <a:rPr lang="sv-SE" sz="1100" dirty="0">
                  <a:solidFill>
                    <a:srgbClr val="C00000"/>
                  </a:solidFill>
                  <a:latin typeface="Arial" panose="020B0604020202020204" pitchFamily="34" charset="0"/>
                  <a:cs typeface="Arial" panose="020B0604020202020204" pitchFamily="34" charset="0"/>
                </a:rPr>
                <a:t>Specificerat omfattningsvärde</a:t>
              </a:r>
              <a:r>
                <a:rPr lang="sv-SE" sz="1100" b="1" dirty="0">
                  <a:solidFill>
                    <a:srgbClr val="C00000"/>
                  </a:solidFill>
                  <a:latin typeface="Arial" panose="020B0604020202020204" pitchFamily="34" charset="0"/>
                  <a:cs typeface="Arial" panose="020B0604020202020204" pitchFamily="34" charset="0"/>
                </a:rPr>
                <a:t>: 120 </a:t>
              </a:r>
              <a:r>
                <a:rPr lang="sv-SE" sz="1100" b="1" dirty="0" err="1">
                  <a:solidFill>
                    <a:srgbClr val="C00000"/>
                  </a:solidFill>
                  <a:latin typeface="Arial" panose="020B0604020202020204" pitchFamily="34" charset="0"/>
                  <a:cs typeface="Arial" panose="020B0604020202020204" pitchFamily="34" charset="0"/>
                </a:rPr>
                <a:t>hp</a:t>
              </a: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Studieperiod: </a:t>
              </a:r>
              <a:r>
                <a:rPr lang="sv-SE" sz="1100" b="1" dirty="0">
                  <a:solidFill>
                    <a:schemeClr val="accent1">
                      <a:lumMod val="75000"/>
                    </a:schemeClr>
                  </a:solidFill>
                  <a:latin typeface="Arial" panose="020B0604020202020204" pitchFamily="34" charset="0"/>
                  <a:cs typeface="Arial" panose="020B0604020202020204" pitchFamily="34" charset="0"/>
                </a:rPr>
                <a:t>2015-07-01 – 2018-06-30</a:t>
              </a:r>
            </a:p>
            <a:p>
              <a:pPr>
                <a:spcAft>
                  <a:spcPts val="600"/>
                </a:spcAft>
              </a:pPr>
              <a:br>
                <a:rPr lang="sv-SE" sz="1100" b="1" dirty="0">
                  <a:solidFill>
                    <a:srgbClr val="C00000"/>
                  </a:solidFill>
                  <a:latin typeface="Arial" panose="020B0604020202020204" pitchFamily="34" charset="0"/>
                  <a:cs typeface="Arial" panose="020B0604020202020204" pitchFamily="34" charset="0"/>
                </a:rPr>
              </a:br>
              <a:br>
                <a:rPr lang="sv-SE" sz="1100" dirty="0">
                  <a:solidFill>
                    <a:srgbClr val="C00000"/>
                  </a:solidFill>
                  <a:latin typeface="Arial" panose="020B0604020202020204" pitchFamily="34" charset="0"/>
                  <a:cs typeface="Arial" panose="020B0604020202020204" pitchFamily="34" charset="0"/>
                </a:rPr>
              </a:br>
              <a:endParaRPr lang="sv-SE" sz="1100" b="1" dirty="0">
                <a:solidFill>
                  <a:schemeClr val="accent1">
                    <a:lumMod val="75000"/>
                  </a:schemeClr>
                </a:solidFill>
                <a:latin typeface="Arial" panose="020B0604020202020204" pitchFamily="34" charset="0"/>
                <a:cs typeface="Arial" panose="020B0604020202020204" pitchFamily="34" charset="0"/>
              </a:endParaRPr>
            </a:p>
          </p:txBody>
        </p:sp>
      </p:grpSp>
      <p:sp>
        <p:nvSpPr>
          <p:cNvPr id="23" name="TextBox 22"/>
          <p:cNvSpPr txBox="1"/>
          <p:nvPr/>
        </p:nvSpPr>
        <p:spPr>
          <a:xfrm>
            <a:off x="4869102" y="1121253"/>
            <a:ext cx="4023360" cy="276999"/>
          </a:xfrm>
          <a:prstGeom prst="rect">
            <a:avLst/>
          </a:prstGeom>
          <a:noFill/>
        </p:spPr>
        <p:txBody>
          <a:bodyPr wrap="square" rtlCol="0">
            <a:spAutoFit/>
          </a:bodyPr>
          <a:lstStyle/>
          <a:p>
            <a:r>
              <a:rPr lang="sv-SE" sz="1200" dirty="0"/>
              <a:t>Doktorandens studieplan</a:t>
            </a:r>
          </a:p>
        </p:txBody>
      </p:sp>
    </p:spTree>
    <p:extLst>
      <p:ext uri="{BB962C8B-B14F-4D97-AF65-F5344CB8AC3E}">
        <p14:creationId xmlns:p14="http://schemas.microsoft.com/office/powerpoint/2010/main" val="907416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915657" y="723963"/>
            <a:ext cx="8360686" cy="1843751"/>
          </a:xfrm>
        </p:spPr>
        <p:txBody>
          <a:bodyPr/>
          <a:lstStyle/>
          <a:p>
            <a:r>
              <a:rPr lang="sv-SE" i="1" dirty="0"/>
              <a:t>Scenario fall 3: </a:t>
            </a:r>
          </a:p>
          <a:p>
            <a:r>
              <a:rPr lang="sv-SE" dirty="0"/>
              <a:t>En doktorand antas till ämnestillfälle på forskarnivå avseende 120 </a:t>
            </a:r>
            <a:r>
              <a:rPr lang="sv-SE" dirty="0" err="1"/>
              <a:t>hp</a:t>
            </a:r>
            <a:r>
              <a:rPr lang="sv-SE" dirty="0"/>
              <a:t>, med avsikt att ta ut en licentiatexamen. Samtidigt får hen en doktorandanställning på två år. </a:t>
            </a:r>
          </a:p>
          <a:p>
            <a:r>
              <a:rPr lang="sv-SE" dirty="0"/>
              <a:t>Ett förväntat deltagande dokumenteras i Ladok och doktoranden påbörjar sin utbildning.</a:t>
            </a:r>
          </a:p>
          <a:p>
            <a:r>
              <a:rPr lang="sv-SE" dirty="0"/>
              <a:t>Efter två år beviljas doktoranden att förlänga sin doktorandanställning ytterligare två år, med avseende att lägga fram en doktorsavhandling och ta ut en doktorsexamen. Detta dokumenteras i Ladok genom ett tillfällesbyte genomförs till ett ämnestillfälle som avses leda till doktorsexamen. </a:t>
            </a:r>
          </a:p>
          <a:p>
            <a:r>
              <a:rPr lang="sv-SE" dirty="0"/>
              <a:t>Efter avslutad utbildning utfärdas en doktorsexamen.</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18</a:t>
            </a:fld>
            <a:endParaRPr lang="sv-SE"/>
          </a:p>
        </p:txBody>
      </p:sp>
      <p:sp>
        <p:nvSpPr>
          <p:cNvPr id="6" name="Title 5"/>
          <p:cNvSpPr>
            <a:spLocks noGrp="1"/>
          </p:cNvSpPr>
          <p:nvPr>
            <p:ph type="title"/>
          </p:nvPr>
        </p:nvSpPr>
        <p:spPr/>
        <p:txBody>
          <a:bodyPr/>
          <a:lstStyle/>
          <a:p>
            <a:r>
              <a:rPr lang="sv-SE" dirty="0"/>
              <a:t>Fall 3: Läser mot doktorsexamen, har tidigare läst mot licentiatexamen vid det egna lärosätet inom </a:t>
            </a:r>
            <a:r>
              <a:rPr lang="sv-SE" i="1" dirty="0"/>
              <a:t>samma</a:t>
            </a:r>
            <a:r>
              <a:rPr lang="sv-SE" dirty="0"/>
              <a:t> ämne </a:t>
            </a:r>
          </a:p>
        </p:txBody>
      </p:sp>
      <p:sp>
        <p:nvSpPr>
          <p:cNvPr id="18" name="Rektangel 14"/>
          <p:cNvSpPr/>
          <p:nvPr/>
        </p:nvSpPr>
        <p:spPr>
          <a:xfrm>
            <a:off x="9604146" y="3804085"/>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Doktorsexamen utfärdas.</a:t>
            </a:r>
            <a:endParaRPr lang="sv-SE" sz="1100" dirty="0">
              <a:solidFill>
                <a:schemeClr val="accent6">
                  <a:lumMod val="50000"/>
                </a:schemeClr>
              </a:solidFill>
              <a:latin typeface="Arial" panose="020B0604020202020204" pitchFamily="34" charset="0"/>
              <a:cs typeface="Arial" panose="020B0604020202020204" pitchFamily="34" charset="0"/>
            </a:endParaRPr>
          </a:p>
        </p:txBody>
      </p:sp>
      <p:cxnSp>
        <p:nvCxnSpPr>
          <p:cNvPr id="19" name="Rak pil 53"/>
          <p:cNvCxnSpPr/>
          <p:nvPr/>
        </p:nvCxnSpPr>
        <p:spPr>
          <a:xfrm>
            <a:off x="1353325" y="3439765"/>
            <a:ext cx="9145572"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Ellips 63"/>
          <p:cNvSpPr/>
          <p:nvPr/>
        </p:nvSpPr>
        <p:spPr>
          <a:xfrm>
            <a:off x="10498897" y="3341917"/>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Arial" panose="020B0604020202020204" pitchFamily="34" charset="0"/>
              <a:cs typeface="Arial" panose="020B0604020202020204" pitchFamily="34" charset="0"/>
            </a:endParaRPr>
          </a:p>
        </p:txBody>
      </p:sp>
      <p:cxnSp>
        <p:nvCxnSpPr>
          <p:cNvPr id="24" name="Rak 81"/>
          <p:cNvCxnSpPr>
            <a:cxnSpLocks/>
            <a:stCxn id="21" idx="4"/>
            <a:endCxn id="18" idx="0"/>
          </p:cNvCxnSpPr>
          <p:nvPr/>
        </p:nvCxnSpPr>
        <p:spPr>
          <a:xfrm flipH="1">
            <a:off x="10594146" y="3532417"/>
            <a:ext cx="1" cy="27166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ktangel 64"/>
          <p:cNvSpPr/>
          <p:nvPr/>
        </p:nvSpPr>
        <p:spPr>
          <a:xfrm>
            <a:off x="357780" y="3804085"/>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Doktoranden antas till utbildningen</a:t>
            </a:r>
          </a:p>
          <a:p>
            <a:endParaRPr lang="sv-SE" sz="1100" b="1" dirty="0">
              <a:solidFill>
                <a:schemeClr val="accent6">
                  <a:lumMod val="50000"/>
                </a:schemeClr>
              </a:solidFill>
              <a:latin typeface="Arial" panose="020B0604020202020204" pitchFamily="34" charset="0"/>
              <a:cs typeface="Arial" panose="020B0604020202020204" pitchFamily="34" charset="0"/>
            </a:endParaRPr>
          </a:p>
          <a:p>
            <a:r>
              <a:rPr lang="sv-SE" sz="1100" dirty="0">
                <a:solidFill>
                  <a:schemeClr val="accent6">
                    <a:lumMod val="50000"/>
                  </a:schemeClr>
                </a:solidFill>
                <a:latin typeface="Arial" panose="020B0604020202020204" pitchFamily="34" charset="0"/>
                <a:cs typeface="Arial" panose="020B0604020202020204" pitchFamily="34" charset="0"/>
              </a:rPr>
              <a:t>Ämnestillfället avses leda till licentiatexamen</a:t>
            </a:r>
          </a:p>
        </p:txBody>
      </p:sp>
      <p:sp>
        <p:nvSpPr>
          <p:cNvPr id="26" name="Ellips 76"/>
          <p:cNvSpPr/>
          <p:nvPr/>
        </p:nvSpPr>
        <p:spPr>
          <a:xfrm>
            <a:off x="1252531" y="3344515"/>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Arial" panose="020B0604020202020204" pitchFamily="34" charset="0"/>
              <a:cs typeface="Arial" panose="020B0604020202020204" pitchFamily="34" charset="0"/>
            </a:endParaRPr>
          </a:p>
        </p:txBody>
      </p:sp>
      <p:cxnSp>
        <p:nvCxnSpPr>
          <p:cNvPr id="27" name="Rak 78"/>
          <p:cNvCxnSpPr>
            <a:cxnSpLocks/>
            <a:stCxn id="26" idx="4"/>
            <a:endCxn id="25" idx="0"/>
          </p:cNvCxnSpPr>
          <p:nvPr/>
        </p:nvCxnSpPr>
        <p:spPr>
          <a:xfrm flipH="1">
            <a:off x="1347780" y="3535015"/>
            <a:ext cx="1" cy="26907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0" name="Ellips 54"/>
          <p:cNvSpPr/>
          <p:nvPr/>
        </p:nvSpPr>
        <p:spPr>
          <a:xfrm>
            <a:off x="5875714" y="3344515"/>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Arial" panose="020B0604020202020204" pitchFamily="34" charset="0"/>
              <a:cs typeface="Arial" panose="020B0604020202020204" pitchFamily="34" charset="0"/>
            </a:endParaRPr>
          </a:p>
        </p:txBody>
      </p:sp>
      <p:sp>
        <p:nvSpPr>
          <p:cNvPr id="31" name="Rektangel 66"/>
          <p:cNvSpPr/>
          <p:nvPr/>
        </p:nvSpPr>
        <p:spPr>
          <a:xfrm>
            <a:off x="5031331" y="3804085"/>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Ansökan om att förlänga utbildningen beviljas</a:t>
            </a:r>
          </a:p>
          <a:p>
            <a:endParaRPr lang="sv-SE" sz="1100" b="1" dirty="0">
              <a:solidFill>
                <a:schemeClr val="accent6">
                  <a:lumMod val="50000"/>
                </a:schemeClr>
              </a:solidFill>
              <a:latin typeface="Arial" panose="020B0604020202020204" pitchFamily="34" charset="0"/>
              <a:cs typeface="Arial" panose="020B0604020202020204" pitchFamily="34" charset="0"/>
            </a:endParaRPr>
          </a:p>
          <a:p>
            <a:r>
              <a:rPr lang="sv-SE" sz="1100" dirty="0">
                <a:solidFill>
                  <a:schemeClr val="accent6">
                    <a:lumMod val="50000"/>
                  </a:schemeClr>
                </a:solidFill>
                <a:latin typeface="Arial" panose="020B0604020202020204" pitchFamily="34" charset="0"/>
                <a:cs typeface="Arial" panose="020B0604020202020204" pitchFamily="34" charset="0"/>
              </a:rPr>
              <a:t>Ett tillfällesbyte genomförs till ett ämnestillfället som avses leda till doktorsexamen.</a:t>
            </a:r>
          </a:p>
        </p:txBody>
      </p:sp>
      <p:cxnSp>
        <p:nvCxnSpPr>
          <p:cNvPr id="32" name="Rak 71"/>
          <p:cNvCxnSpPr/>
          <p:nvPr/>
        </p:nvCxnSpPr>
        <p:spPr>
          <a:xfrm>
            <a:off x="5970963" y="3535015"/>
            <a:ext cx="1" cy="26907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032364" y="3096502"/>
            <a:ext cx="3254017" cy="369332"/>
          </a:xfrm>
          <a:prstGeom prst="rect">
            <a:avLst/>
          </a:prstGeom>
        </p:spPr>
        <p:txBody>
          <a:bodyPr wrap="square">
            <a:spAutoFit/>
          </a:bodyPr>
          <a:lstStyle/>
          <a:p>
            <a:pPr algn="ctr"/>
            <a:r>
              <a:rPr lang="sv-SE" sz="900" b="1" dirty="0">
                <a:solidFill>
                  <a:schemeClr val="accent6">
                    <a:lumMod val="50000"/>
                  </a:schemeClr>
                </a:solidFill>
                <a:latin typeface="Arial" panose="020B0604020202020204" pitchFamily="34" charset="0"/>
                <a:cs typeface="Arial" panose="020B0604020202020204" pitchFamily="34" charset="0"/>
              </a:rPr>
              <a:t>Innehåll i utbildningen läggs in och resultat rapporteras kontinuerligt under utbildningen</a:t>
            </a:r>
          </a:p>
        </p:txBody>
      </p:sp>
      <p:sp>
        <p:nvSpPr>
          <p:cNvPr id="23" name="Rectangle 22"/>
          <p:cNvSpPr/>
          <p:nvPr/>
        </p:nvSpPr>
        <p:spPr>
          <a:xfrm>
            <a:off x="6655547" y="3096502"/>
            <a:ext cx="3254017" cy="369332"/>
          </a:xfrm>
          <a:prstGeom prst="rect">
            <a:avLst/>
          </a:prstGeom>
        </p:spPr>
        <p:txBody>
          <a:bodyPr wrap="square">
            <a:spAutoFit/>
          </a:bodyPr>
          <a:lstStyle/>
          <a:p>
            <a:pPr algn="ctr"/>
            <a:r>
              <a:rPr lang="sv-SE" sz="900" b="1" dirty="0">
                <a:solidFill>
                  <a:schemeClr val="accent6">
                    <a:lumMod val="50000"/>
                  </a:schemeClr>
                </a:solidFill>
                <a:latin typeface="Arial" panose="020B0604020202020204" pitchFamily="34" charset="0"/>
                <a:cs typeface="Arial" panose="020B0604020202020204" pitchFamily="34" charset="0"/>
              </a:rPr>
              <a:t>Innehåll i utbildningen läggs in och resultat rapporteras kontinuerligt under utbildningen</a:t>
            </a:r>
          </a:p>
        </p:txBody>
      </p:sp>
    </p:spTree>
    <p:extLst>
      <p:ext uri="{BB962C8B-B14F-4D97-AF65-F5344CB8AC3E}">
        <p14:creationId xmlns:p14="http://schemas.microsoft.com/office/powerpoint/2010/main" val="3144346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p:cNvSpPr>
            <a:spLocks noGrp="1"/>
          </p:cNvSpPr>
          <p:nvPr>
            <p:ph type="body" sz="quarter" idx="13"/>
          </p:nvPr>
        </p:nvSpPr>
        <p:spPr>
          <a:xfrm>
            <a:off x="352425" y="685800"/>
            <a:ext cx="11344274" cy="1182032"/>
          </a:xfrm>
        </p:spPr>
        <p:txBody>
          <a:bodyPr>
            <a:spAutoFit/>
          </a:bodyPr>
          <a:lstStyle/>
          <a:p>
            <a:r>
              <a:rPr lang="sv-SE" b="1" dirty="0"/>
              <a:t>Syfte</a:t>
            </a:r>
          </a:p>
          <a:p>
            <a:r>
              <a:rPr lang="sv-SE" dirty="0"/>
              <a:t>Syftet med lathunden är att beskriva konceptet för hur utbildning på forskarnivå läggs upp i Ladok. Lathunden beskriver uppbyggnaden av utbildningstyper i systemet, lärosäten beslutar själva hur detta tillämpas på den egna verksamheten. Inom lathunden finns även fallbeskrivningar som beskriver hur den generella uppbyggnaden av utbildning på forskarnivå kan appliceras på specifika fall.</a:t>
            </a:r>
            <a:endParaRPr lang="sv-SE" dirty="0">
              <a:solidFill>
                <a:srgbClr val="FF0000"/>
              </a:solidFill>
            </a:endParaRPr>
          </a:p>
          <a:p>
            <a:r>
              <a:rPr lang="sv-SE" dirty="0"/>
              <a:t>Lathunden förutsätter att användaren har en grundläggande förståelse för </a:t>
            </a:r>
            <a:r>
              <a:rPr lang="sv-SE" dirty="0">
                <a:hlinkClick r:id="rId2"/>
              </a:rPr>
              <a:t>hur utbildning på forskarnivå hanteras i Ladok </a:t>
            </a:r>
            <a:r>
              <a:rPr lang="sv-SE" dirty="0"/>
              <a:t>och på lärosätet.</a:t>
            </a:r>
          </a:p>
        </p:txBody>
      </p:sp>
      <p:sp>
        <p:nvSpPr>
          <p:cNvPr id="2" name="Date Placeholder 1"/>
          <p:cNvSpPr>
            <a:spLocks noGrp="1"/>
          </p:cNvSpPr>
          <p:nvPr>
            <p:ph type="dt" sz="half" idx="10"/>
          </p:nvPr>
        </p:nvSpPr>
        <p:spPr/>
        <p:txBody>
          <a:bodyPr/>
          <a:lstStyle/>
          <a:p>
            <a:r>
              <a:rPr lang="sv-SE"/>
              <a:t>2023-07-27</a:t>
            </a:r>
          </a:p>
        </p:txBody>
      </p:sp>
      <p:sp>
        <p:nvSpPr>
          <p:cNvPr id="3" name="Footer Placeholder 2"/>
          <p:cNvSpPr>
            <a:spLocks noGrp="1"/>
          </p:cNvSpPr>
          <p:nvPr>
            <p:ph type="ftr" sz="quarter" idx="11"/>
          </p:nvPr>
        </p:nvSpPr>
        <p:spPr/>
        <p:txBody>
          <a:bodyPr/>
          <a:lstStyle/>
          <a:p>
            <a:r>
              <a:rPr lang="sv-SE"/>
              <a:t>Lathund-Ladok-2.22.0-Utbildning på forskarnivå</a:t>
            </a:r>
          </a:p>
        </p:txBody>
      </p:sp>
      <p:sp>
        <p:nvSpPr>
          <p:cNvPr id="4" name="Slide Number Placeholder 3"/>
          <p:cNvSpPr>
            <a:spLocks noGrp="1"/>
          </p:cNvSpPr>
          <p:nvPr>
            <p:ph type="sldNum" sz="quarter" idx="12"/>
          </p:nvPr>
        </p:nvSpPr>
        <p:spPr/>
        <p:txBody>
          <a:bodyPr/>
          <a:lstStyle/>
          <a:p>
            <a:fld id="{8F725AE9-5B23-4A7C-A381-6F2D3D8B719F}" type="slidenum">
              <a:rPr lang="sv-SE" smtClean="0"/>
              <a:t>1</a:t>
            </a:fld>
            <a:endParaRPr lang="sv-SE"/>
          </a:p>
        </p:txBody>
      </p:sp>
      <p:sp>
        <p:nvSpPr>
          <p:cNvPr id="6" name="Title 5"/>
          <p:cNvSpPr>
            <a:spLocks noGrp="1"/>
          </p:cNvSpPr>
          <p:nvPr>
            <p:ph type="title"/>
          </p:nvPr>
        </p:nvSpPr>
        <p:spPr/>
        <p:txBody>
          <a:bodyPr/>
          <a:lstStyle/>
          <a:p>
            <a:r>
              <a:rPr lang="sv-SE" dirty="0"/>
              <a:t>Innehåll</a:t>
            </a:r>
          </a:p>
        </p:txBody>
      </p:sp>
      <p:graphicFrame>
        <p:nvGraphicFramePr>
          <p:cNvPr id="18" name="Platshållare för innehåll 6"/>
          <p:cNvGraphicFramePr>
            <a:graphicFrameLocks/>
          </p:cNvGraphicFramePr>
          <p:nvPr>
            <p:extLst>
              <p:ext uri="{D42A27DB-BD31-4B8C-83A1-F6EECF244321}">
                <p14:modId xmlns:p14="http://schemas.microsoft.com/office/powerpoint/2010/main" val="1647626226"/>
              </p:ext>
            </p:extLst>
          </p:nvPr>
        </p:nvGraphicFramePr>
        <p:xfrm>
          <a:off x="352425" y="2063114"/>
          <a:ext cx="11327421" cy="3368040"/>
        </p:xfrm>
        <a:graphic>
          <a:graphicData uri="http://schemas.openxmlformats.org/drawingml/2006/table">
            <a:tbl>
              <a:tblPr firstRow="1" bandRow="1">
                <a:tableStyleId>{F5AB1C69-6EDB-4FF4-983F-18BD219EF322}</a:tableStyleId>
              </a:tblPr>
              <a:tblGrid>
                <a:gridCol w="6562725">
                  <a:extLst>
                    <a:ext uri="{9D8B030D-6E8A-4147-A177-3AD203B41FA5}">
                      <a16:colId xmlns:a16="http://schemas.microsoft.com/office/drawing/2014/main" val="20000"/>
                    </a:ext>
                  </a:extLst>
                </a:gridCol>
                <a:gridCol w="666750">
                  <a:extLst>
                    <a:ext uri="{9D8B030D-6E8A-4147-A177-3AD203B41FA5}">
                      <a16:colId xmlns:a16="http://schemas.microsoft.com/office/drawing/2014/main" val="20001"/>
                    </a:ext>
                  </a:extLst>
                </a:gridCol>
                <a:gridCol w="4097946">
                  <a:extLst>
                    <a:ext uri="{9D8B030D-6E8A-4147-A177-3AD203B41FA5}">
                      <a16:colId xmlns:a16="http://schemas.microsoft.com/office/drawing/2014/main" val="20002"/>
                    </a:ext>
                  </a:extLst>
                </a:gridCol>
              </a:tblGrid>
              <a:tr h="240415">
                <a:tc>
                  <a:txBody>
                    <a:bodyPr/>
                    <a:lstStyle/>
                    <a:p>
                      <a:r>
                        <a:rPr lang="sv-SE" sz="1100" b="1" kern="1200" dirty="0">
                          <a:solidFill>
                            <a:schemeClr val="tx1"/>
                          </a:solidFill>
                          <a:latin typeface="Arial" panose="020B0604020202020204" pitchFamily="34" charset="0"/>
                          <a:cs typeface="Arial" panose="020B0604020202020204" pitchFamily="34" charset="0"/>
                        </a:rPr>
                        <a:t>Avsnitt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r>
                        <a:rPr lang="sv-SE" sz="1100" b="1" kern="1200" dirty="0">
                          <a:solidFill>
                            <a:schemeClr val="tx1"/>
                          </a:solidFill>
                          <a:latin typeface="Arial" panose="020B0604020202020204" pitchFamily="34" charset="0"/>
                          <a:cs typeface="Arial" panose="020B0604020202020204" pitchFamily="34" charset="0"/>
                        </a:rPr>
                        <a:t>Sida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tc>
                  <a:txBody>
                    <a:bodyPr/>
                    <a:lstStyle/>
                    <a:p>
                      <a:r>
                        <a:rPr lang="sv-SE" sz="1100" b="1" kern="1200" dirty="0">
                          <a:solidFill>
                            <a:schemeClr val="tx1"/>
                          </a:solidFill>
                          <a:latin typeface="Arial" panose="020B0604020202020204" pitchFamily="34" charset="0"/>
                          <a:cs typeface="Arial" panose="020B0604020202020204" pitchFamily="34" charset="0"/>
                        </a:rPr>
                        <a:t>Kommentar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240415">
                <a:tc>
                  <a:txBody>
                    <a:bodyPr/>
                    <a:lstStyle/>
                    <a:p>
                      <a:r>
                        <a:rPr lang="sv-SE" sz="1100" b="0" strike="noStrike" kern="1200" dirty="0">
                          <a:latin typeface="Arial" panose="020B0604020202020204" pitchFamily="34" charset="0"/>
                          <a:cs typeface="Arial" panose="020B0604020202020204" pitchFamily="34" charset="0"/>
                        </a:rPr>
                        <a:t>Översikt</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strike="sng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0415">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3" action="ppaction://hlinksldjump"/>
                        </a:rPr>
                        <a:t>Introduktion</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strike="noStrike" kern="1200" dirty="0">
                          <a:latin typeface="Arial" panose="020B0604020202020204" pitchFamily="34" charset="0"/>
                          <a:cs typeface="Arial" panose="020B0604020202020204" pitchFamily="34" charset="0"/>
                        </a:rPr>
                        <a:t>3</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240415">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4" action="ppaction://hlinksldjump"/>
                        </a:rPr>
                        <a:t>Ämne på forskarnivå och ämnestillfälle</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strike="noStrike" kern="1200" dirty="0">
                          <a:latin typeface="Arial" panose="020B0604020202020204" pitchFamily="34" charset="0"/>
                          <a:cs typeface="Arial" panose="020B0604020202020204" pitchFamily="34" charset="0"/>
                        </a:rPr>
                        <a:t>4</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0415">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5" action="ppaction://hlinksldjump"/>
                        </a:rPr>
                        <a:t>Innehåll</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strike="noStrike" kern="1200" dirty="0">
                          <a:latin typeface="Arial" panose="020B0604020202020204" pitchFamily="34" charset="0"/>
                          <a:cs typeface="Arial" panose="020B0604020202020204" pitchFamily="34" charset="0"/>
                        </a:rPr>
                        <a:t>5</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240415">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6" action="ppaction://hlinksldjump"/>
                        </a:rPr>
                        <a:t>Dokumentera</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strike="noStrike" kern="1200" dirty="0">
                          <a:latin typeface="Arial" panose="020B0604020202020204" pitchFamily="34" charset="0"/>
                          <a:cs typeface="Arial" panose="020B0604020202020204" pitchFamily="34" charset="0"/>
                        </a:rPr>
                        <a:t>9</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40415">
                <a:tc>
                  <a:txBody>
                    <a:bodyPr/>
                    <a:lstStyle/>
                    <a:p>
                      <a:r>
                        <a:rPr lang="sv-SE" sz="1100" b="0" strike="noStrike" kern="1200" dirty="0">
                          <a:latin typeface="Arial" panose="020B0604020202020204" pitchFamily="34" charset="0"/>
                          <a:cs typeface="Arial" panose="020B0604020202020204" pitchFamily="34" charset="0"/>
                        </a:rPr>
                        <a:t>Exempel</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240415">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7" action="ppaction://hlinksldjump"/>
                        </a:rPr>
                        <a:t>Fallbeskrivningar</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strike="noStrike" kern="1200" dirty="0">
                          <a:latin typeface="Arial" panose="020B0604020202020204" pitchFamily="34" charset="0"/>
                          <a:cs typeface="Arial" panose="020B0604020202020204" pitchFamily="34" charset="0"/>
                        </a:rPr>
                        <a:t>13</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7996">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8" action="ppaction://hlinksldjump"/>
                        </a:rPr>
                        <a:t>Fall 1: Läser mot doktorsexamen</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strike="noStrike" kern="1200" dirty="0">
                          <a:latin typeface="Arial" panose="020B0604020202020204" pitchFamily="34" charset="0"/>
                          <a:cs typeface="Arial" panose="020B0604020202020204" pitchFamily="34" charset="0"/>
                        </a:rPr>
                        <a:t>14</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r h="240415">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9" action="ppaction://hlinksldjump"/>
                        </a:rPr>
                        <a:t>Fall 2: Läser mot licentiatexamen</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strike="noStrike" kern="1200" dirty="0">
                          <a:latin typeface="Arial" panose="020B0604020202020204" pitchFamily="34" charset="0"/>
                          <a:cs typeface="Arial" panose="020B0604020202020204" pitchFamily="34" charset="0"/>
                        </a:rPr>
                        <a:t>16</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40415">
                <a:tc>
                  <a:txBody>
                    <a:bodyPr/>
                    <a:lstStyle/>
                    <a:p>
                      <a:pPr marL="171450" lvl="0" indent="-171450">
                        <a:buFont typeface="Arial" panose="020B0604020202020204" pitchFamily="34" charset="0"/>
                        <a:buChar char="•"/>
                      </a:pPr>
                      <a:r>
                        <a:rPr lang="sv-SE" sz="1100" strike="noStrike" kern="1200" dirty="0">
                          <a:latin typeface="Arial" panose="020B0604020202020204" pitchFamily="34" charset="0"/>
                          <a:cs typeface="Arial" panose="020B0604020202020204" pitchFamily="34" charset="0"/>
                          <a:hlinkClick r:id="rId10" action="ppaction://hlinksldjump"/>
                        </a:rPr>
                        <a:t>Fall 3: Läser mot doktorsexamen, har tidigare läst mot licentiatexamen inom </a:t>
                      </a:r>
                      <a:r>
                        <a:rPr lang="sv-SE" sz="1100" i="1" strike="noStrike" kern="1200" dirty="0">
                          <a:latin typeface="Arial" panose="020B0604020202020204" pitchFamily="34" charset="0"/>
                          <a:cs typeface="Arial" panose="020B0604020202020204" pitchFamily="34" charset="0"/>
                          <a:hlinkClick r:id="rId10" action="ppaction://hlinksldjump"/>
                        </a:rPr>
                        <a:t>samma</a:t>
                      </a:r>
                      <a:r>
                        <a:rPr lang="sv-SE" sz="1100" strike="noStrike" kern="1200" dirty="0">
                          <a:latin typeface="Arial" panose="020B0604020202020204" pitchFamily="34" charset="0"/>
                          <a:cs typeface="Arial" panose="020B0604020202020204" pitchFamily="34" charset="0"/>
                          <a:hlinkClick r:id="rId10" action="ppaction://hlinksldjump"/>
                        </a:rPr>
                        <a:t> ämne </a:t>
                      </a:r>
                      <a:endParaRPr lang="sv-SE" sz="1100" strike="noStrike"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strike="noStrike" kern="1200" dirty="0">
                          <a:latin typeface="Arial" panose="020B0604020202020204" pitchFamily="34" charset="0"/>
                          <a:cs typeface="Arial" panose="020B0604020202020204" pitchFamily="34" charset="0"/>
                        </a:rPr>
                        <a:t>18</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strike="noStrike" kern="1200" dirty="0">
                        <a:solidFill>
                          <a:srgbClr val="FF0000"/>
                        </a:solidFill>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10"/>
                  </a:ext>
                </a:extLst>
              </a:tr>
              <a:tr h="240415">
                <a:tc>
                  <a:txBody>
                    <a:bodyPr/>
                    <a:lstStyle/>
                    <a:p>
                      <a:pPr marL="171450" lvl="0" indent="-171450">
                        <a:buFont typeface="Arial" panose="020B0604020202020204" pitchFamily="34" charset="0"/>
                        <a:buChar char="•"/>
                      </a:pPr>
                      <a:r>
                        <a:rPr lang="sv-SE" sz="1100" strike="noStrike" kern="1200" dirty="0">
                          <a:solidFill>
                            <a:schemeClr val="dk1"/>
                          </a:solidFill>
                          <a:latin typeface="Arial" panose="020B0604020202020204" pitchFamily="34" charset="0"/>
                          <a:ea typeface="+mn-ea"/>
                          <a:cs typeface="Arial" panose="020B0604020202020204" pitchFamily="34" charset="0"/>
                          <a:hlinkClick r:id="rId11" action="ppaction://hlinksldjump"/>
                        </a:rPr>
                        <a:t>Fall 4: Läser mot doktorsexamen, har tidigare licentiatexamen inom</a:t>
                      </a:r>
                      <a:r>
                        <a:rPr lang="sv-SE" sz="1100" i="1" strike="noStrike" kern="1200" dirty="0">
                          <a:solidFill>
                            <a:schemeClr val="dk1"/>
                          </a:solidFill>
                          <a:latin typeface="Arial" panose="020B0604020202020204" pitchFamily="34" charset="0"/>
                          <a:ea typeface="+mn-ea"/>
                          <a:cs typeface="Arial" panose="020B0604020202020204" pitchFamily="34" charset="0"/>
                          <a:hlinkClick r:id="rId11" action="ppaction://hlinksldjump"/>
                        </a:rPr>
                        <a:t> annat </a:t>
                      </a:r>
                      <a:r>
                        <a:rPr lang="sv-SE" sz="1100" strike="noStrike" kern="1200" dirty="0">
                          <a:solidFill>
                            <a:schemeClr val="dk1"/>
                          </a:solidFill>
                          <a:latin typeface="Arial" panose="020B0604020202020204" pitchFamily="34" charset="0"/>
                          <a:ea typeface="+mn-ea"/>
                          <a:cs typeface="Arial" panose="020B0604020202020204" pitchFamily="34" charset="0"/>
                          <a:hlinkClick r:id="rId11" action="ppaction://hlinksldjump"/>
                        </a:rPr>
                        <a:t>ämne </a:t>
                      </a:r>
                      <a:endParaRPr lang="sv-SE" sz="1100" strike="noStrike" kern="1200" dirty="0">
                        <a:solidFill>
                          <a:schemeClr val="dk1"/>
                        </a:solidFill>
                        <a:latin typeface="Arial" panose="020B0604020202020204" pitchFamily="34" charset="0"/>
                        <a:ea typeface="+mn-ea"/>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kern="1200" dirty="0">
                          <a:latin typeface="Arial" panose="020B0604020202020204" pitchFamily="34" charset="0"/>
                          <a:cs typeface="Arial" panose="020B0604020202020204" pitchFamily="34" charset="0"/>
                        </a:rPr>
                        <a:t>20</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40415">
                <a:tc>
                  <a:txBody>
                    <a:bodyPr/>
                    <a:lstStyle/>
                    <a:p>
                      <a:pPr marL="171450" lvl="0" indent="-171450">
                        <a:buFont typeface="Arial" panose="020B0604020202020204" pitchFamily="34" charset="0"/>
                        <a:buChar char="•"/>
                      </a:pPr>
                      <a:r>
                        <a:rPr lang="sv-SE" sz="1100" strike="noStrike" kern="1200" dirty="0">
                          <a:solidFill>
                            <a:schemeClr val="dk1"/>
                          </a:solidFill>
                          <a:latin typeface="Arial" panose="020B0604020202020204" pitchFamily="34" charset="0"/>
                          <a:ea typeface="+mn-ea"/>
                          <a:cs typeface="Arial" panose="020B0604020202020204" pitchFamily="34" charset="0"/>
                          <a:hlinkClick r:id="rId12" action="ppaction://hlinksldjump"/>
                        </a:rPr>
                        <a:t>Fall 5: Läser mot doktorsexamen, har tidigare licentiatexamen /-utbildning från </a:t>
                      </a:r>
                      <a:r>
                        <a:rPr lang="sv-SE" sz="1100" i="1" strike="noStrike" kern="1200" dirty="0">
                          <a:solidFill>
                            <a:schemeClr val="dk1"/>
                          </a:solidFill>
                          <a:latin typeface="Arial" panose="020B0604020202020204" pitchFamily="34" charset="0"/>
                          <a:ea typeface="+mn-ea"/>
                          <a:cs typeface="Arial" panose="020B0604020202020204" pitchFamily="34" charset="0"/>
                          <a:hlinkClick r:id="rId12" action="ppaction://hlinksldjump"/>
                        </a:rPr>
                        <a:t>annat lärosäte</a:t>
                      </a:r>
                      <a:endParaRPr lang="sv-SE" sz="1100" i="1" strike="noStrike" kern="1200" dirty="0">
                        <a:solidFill>
                          <a:schemeClr val="dk1"/>
                        </a:solidFill>
                        <a:latin typeface="Arial" panose="020B0604020202020204" pitchFamily="34" charset="0"/>
                        <a:ea typeface="+mn-ea"/>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kern="1200" dirty="0">
                          <a:latin typeface="Arial" panose="020B0604020202020204" pitchFamily="34" charset="0"/>
                          <a:cs typeface="Arial" panose="020B0604020202020204" pitchFamily="34" charset="0"/>
                        </a:rPr>
                        <a:t>22</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kern="12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965984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3"/>
          </p:nvPr>
        </p:nvSpPr>
        <p:spPr/>
        <p:txBody>
          <a:bodyPr/>
          <a:lstStyle/>
          <a:p>
            <a:endParaRPr lang="sv-SE" dirty="0">
              <a:solidFill>
                <a:srgbClr val="FF0000"/>
              </a:solidFill>
            </a:endParaRP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19</a:t>
            </a:fld>
            <a:endParaRPr lang="sv-SE"/>
          </a:p>
        </p:txBody>
      </p:sp>
      <p:sp>
        <p:nvSpPr>
          <p:cNvPr id="17" name="Title 16"/>
          <p:cNvSpPr>
            <a:spLocks noGrp="1"/>
          </p:cNvSpPr>
          <p:nvPr>
            <p:ph type="title"/>
          </p:nvPr>
        </p:nvSpPr>
        <p:spPr/>
        <p:txBody>
          <a:bodyPr/>
          <a:lstStyle/>
          <a:p>
            <a:r>
              <a:rPr lang="sv-SE" dirty="0"/>
              <a:t>Fall 3: Läser mot doktorsexamen, har tidigare läst mot licentiatexamen vid det egna lärosätet inom </a:t>
            </a:r>
            <a:r>
              <a:rPr lang="sv-SE" i="1" dirty="0"/>
              <a:t>samma</a:t>
            </a:r>
            <a:r>
              <a:rPr lang="sv-SE" dirty="0"/>
              <a:t> ämne </a:t>
            </a:r>
          </a:p>
        </p:txBody>
      </p:sp>
      <p:sp>
        <p:nvSpPr>
          <p:cNvPr id="29" name="Rectangle 28"/>
          <p:cNvSpPr/>
          <p:nvPr/>
        </p:nvSpPr>
        <p:spPr>
          <a:xfrm>
            <a:off x="4376551" y="679540"/>
            <a:ext cx="6715974" cy="564506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0" name="Picture 29"/>
          <p:cNvPicPr>
            <a:picLocks noChangeAspect="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47314" y="967313"/>
            <a:ext cx="221788" cy="262860"/>
          </a:xfrm>
          <a:prstGeom prst="rect">
            <a:avLst/>
          </a:prstGeom>
        </p:spPr>
      </p:pic>
      <p:sp>
        <p:nvSpPr>
          <p:cNvPr id="32" name="Rektangel 14"/>
          <p:cNvSpPr/>
          <p:nvPr/>
        </p:nvSpPr>
        <p:spPr>
          <a:xfrm>
            <a:off x="4607270" y="1517944"/>
            <a:ext cx="6254536" cy="4616155"/>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 på forskarnivå (Kurspaketering)</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b="1" dirty="0">
                <a:solidFill>
                  <a:schemeClr val="accent1">
                    <a:lumMod val="75000"/>
                  </a:schemeClr>
                </a:solidFill>
                <a:latin typeface="Arial" panose="020B0604020202020204" pitchFamily="34" charset="0"/>
                <a:cs typeface="Arial" panose="020B0604020202020204" pitchFamily="34" charset="0"/>
              </a:rPr>
              <a:t>Historia</a:t>
            </a:r>
            <a:br>
              <a:rPr lang="sv-SE" sz="1100"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Omfattning: </a:t>
            </a:r>
            <a:r>
              <a:rPr lang="sv-SE" sz="1100" b="1" dirty="0">
                <a:solidFill>
                  <a:schemeClr val="accent1">
                    <a:lumMod val="75000"/>
                  </a:schemeClr>
                </a:solidFill>
                <a:latin typeface="Arial" panose="020B0604020202020204" pitchFamily="34" charset="0"/>
                <a:cs typeface="Arial" panose="020B0604020202020204" pitchFamily="34" charset="0"/>
              </a:rPr>
              <a:t>240 </a:t>
            </a:r>
            <a:r>
              <a:rPr lang="sv-SE" sz="1100" b="1" dirty="0" err="1">
                <a:solidFill>
                  <a:schemeClr val="accent1">
                    <a:lumMod val="75000"/>
                  </a:schemeClr>
                </a:solidFill>
                <a:latin typeface="Arial" panose="020B0604020202020204" pitchFamily="34" charset="0"/>
                <a:cs typeface="Arial" panose="020B0604020202020204" pitchFamily="34" charset="0"/>
              </a:rPr>
              <a:t>hp</a:t>
            </a:r>
            <a:br>
              <a:rPr lang="sv-SE" sz="1100" dirty="0">
                <a:solidFill>
                  <a:srgbClr val="C00000"/>
                </a:solidFill>
                <a:latin typeface="Arial" panose="020B0604020202020204" pitchFamily="34" charset="0"/>
                <a:cs typeface="Arial" panose="020B0604020202020204" pitchFamily="34" charset="0"/>
              </a:rPr>
            </a:b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3" name="Rektangel 15"/>
          <p:cNvSpPr/>
          <p:nvPr/>
        </p:nvSpPr>
        <p:spPr>
          <a:xfrm>
            <a:off x="4758208" y="4206024"/>
            <a:ext cx="5977224" cy="1817778"/>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Ämnestillfälle (Kurspaketeringstillfälle) </a:t>
            </a:r>
            <a:r>
              <a:rPr lang="sv-SE" sz="1100" i="1" dirty="0">
                <a:solidFill>
                  <a:schemeClr val="accent1">
                    <a:lumMod val="50000"/>
                  </a:schemeClr>
                </a:solidFill>
                <a:latin typeface="Arial" panose="020B0604020202020204" pitchFamily="34" charset="0"/>
                <a:cs typeface="Arial" panose="020B0604020202020204" pitchFamily="34" charset="0"/>
              </a:rPr>
              <a:t>– förväntat deltagande</a:t>
            </a:r>
            <a:endParaRPr lang="sv-SE" sz="1100" i="1"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Avses leda till</a:t>
            </a:r>
            <a:r>
              <a:rPr lang="sv-SE" sz="1100" b="1" dirty="0">
                <a:solidFill>
                  <a:schemeClr val="accent1">
                    <a:lumMod val="75000"/>
                  </a:schemeClr>
                </a:solidFill>
                <a:latin typeface="Arial" panose="020B0604020202020204" pitchFamily="34" charset="0"/>
                <a:cs typeface="Arial" panose="020B0604020202020204" pitchFamily="34" charset="0"/>
              </a:rPr>
              <a:t>: doktorsexamen</a:t>
            </a: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Studieperiod: </a:t>
            </a:r>
            <a:r>
              <a:rPr lang="sv-SE" sz="1100" b="1" dirty="0">
                <a:solidFill>
                  <a:schemeClr val="accent1">
                    <a:lumMod val="75000"/>
                  </a:schemeClr>
                </a:solidFill>
                <a:latin typeface="Arial" panose="020B0604020202020204" pitchFamily="34" charset="0"/>
                <a:cs typeface="Arial" panose="020B0604020202020204" pitchFamily="34" charset="0"/>
              </a:rPr>
              <a:t>2019-07-01 – 2021-06-30</a:t>
            </a:r>
            <a:br>
              <a:rPr lang="sv-SE" sz="1100" b="1" dirty="0">
                <a:solidFill>
                  <a:schemeClr val="accent1">
                    <a:lumMod val="75000"/>
                  </a:schemeClr>
                </a:solidFill>
                <a:latin typeface="Arial" panose="020B0604020202020204" pitchFamily="34" charset="0"/>
                <a:cs typeface="Arial" panose="020B0604020202020204" pitchFamily="34" charset="0"/>
              </a:rPr>
            </a:br>
            <a:r>
              <a:rPr lang="sv-SE" sz="1100" dirty="0">
                <a:solidFill>
                  <a:srgbClr val="C00000"/>
                </a:solidFill>
                <a:latin typeface="Arial" panose="020B0604020202020204" pitchFamily="34" charset="0"/>
                <a:cs typeface="Arial" panose="020B0604020202020204" pitchFamily="34" charset="0"/>
              </a:rPr>
              <a:t>Studieperiodens omfattning: </a:t>
            </a:r>
            <a:r>
              <a:rPr lang="sv-SE" sz="1100" b="1" dirty="0">
                <a:solidFill>
                  <a:srgbClr val="C00000"/>
                </a:solidFill>
                <a:latin typeface="Arial" panose="020B0604020202020204" pitchFamily="34" charset="0"/>
                <a:cs typeface="Arial" panose="020B0604020202020204" pitchFamily="34" charset="0"/>
              </a:rPr>
              <a:t>120 </a:t>
            </a:r>
            <a:r>
              <a:rPr lang="sv-SE" sz="1100" b="1" dirty="0" err="1">
                <a:solidFill>
                  <a:srgbClr val="C00000"/>
                </a:solidFill>
                <a:latin typeface="Arial" panose="020B0604020202020204" pitchFamily="34" charset="0"/>
                <a:cs typeface="Arial" panose="020B0604020202020204" pitchFamily="34" charset="0"/>
              </a:rPr>
              <a:t>hp</a:t>
            </a: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r>
              <a:rPr lang="sv-SE" sz="1100" dirty="0">
                <a:solidFill>
                  <a:srgbClr val="C00000"/>
                </a:solidFill>
                <a:latin typeface="Arial" panose="020B0604020202020204" pitchFamily="34" charset="0"/>
                <a:cs typeface="Arial" panose="020B0604020202020204" pitchFamily="34" charset="0"/>
              </a:rPr>
              <a:t>Senare del: </a:t>
            </a:r>
            <a:r>
              <a:rPr lang="sv-SE" sz="1100" b="1" dirty="0">
                <a:solidFill>
                  <a:srgbClr val="C00000"/>
                </a:solidFill>
                <a:latin typeface="Arial" panose="020B0604020202020204" pitchFamily="34" charset="0"/>
                <a:cs typeface="Arial" panose="020B0604020202020204" pitchFamily="34" charset="0"/>
              </a:rPr>
              <a:t>Ej angivet (möjligt, men inget krav)</a:t>
            </a: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5" name="Rektangel 15"/>
          <p:cNvSpPr/>
          <p:nvPr/>
        </p:nvSpPr>
        <p:spPr>
          <a:xfrm>
            <a:off x="4758208" y="2238992"/>
            <a:ext cx="5977224" cy="974118"/>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Ämnestillfälle (Kurspaketeringstillfälle) </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Avses leda till</a:t>
            </a:r>
            <a:r>
              <a:rPr lang="sv-SE" sz="1100" b="1" dirty="0">
                <a:solidFill>
                  <a:schemeClr val="accent1">
                    <a:lumMod val="75000"/>
                  </a:schemeClr>
                </a:solidFill>
                <a:latin typeface="Arial" panose="020B0604020202020204" pitchFamily="34" charset="0"/>
                <a:cs typeface="Arial" panose="020B0604020202020204" pitchFamily="34" charset="0"/>
              </a:rPr>
              <a:t>: licentiatexamen</a:t>
            </a: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Studieperiod: </a:t>
            </a:r>
            <a:r>
              <a:rPr lang="sv-SE" sz="1100" b="1" dirty="0">
                <a:solidFill>
                  <a:schemeClr val="accent1">
                    <a:lumMod val="75000"/>
                  </a:schemeClr>
                </a:solidFill>
                <a:latin typeface="Arial" panose="020B0604020202020204" pitchFamily="34" charset="0"/>
                <a:cs typeface="Arial" panose="020B0604020202020204" pitchFamily="34" charset="0"/>
              </a:rPr>
              <a:t>2015-07-01 – 2018-06-30</a:t>
            </a:r>
            <a:br>
              <a:rPr lang="sv-SE" sz="1100" b="1"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Specificerad omfattning: </a:t>
            </a:r>
            <a:r>
              <a:rPr lang="sv-SE" sz="1100" b="1" dirty="0">
                <a:solidFill>
                  <a:schemeClr val="accent1">
                    <a:lumMod val="75000"/>
                  </a:schemeClr>
                </a:solidFill>
                <a:latin typeface="Arial" panose="020B0604020202020204" pitchFamily="34" charset="0"/>
                <a:cs typeface="Arial" panose="020B0604020202020204" pitchFamily="34" charset="0"/>
              </a:rPr>
              <a:t>120 </a:t>
            </a:r>
            <a:r>
              <a:rPr lang="sv-SE" sz="1100" b="1" dirty="0" err="1">
                <a:solidFill>
                  <a:schemeClr val="accent1">
                    <a:lumMod val="75000"/>
                  </a:schemeClr>
                </a:solidFill>
                <a:latin typeface="Arial" panose="020B0604020202020204" pitchFamily="34" charset="0"/>
                <a:cs typeface="Arial" panose="020B0604020202020204" pitchFamily="34" charset="0"/>
              </a:rPr>
              <a:t>hp</a:t>
            </a:r>
            <a:endParaRPr lang="sv-SE" sz="1100" b="1" dirty="0">
              <a:solidFill>
                <a:schemeClr val="accent1">
                  <a:lumMod val="75000"/>
                </a:schemeClr>
              </a:solidFill>
              <a:latin typeface="Arial" panose="020B0604020202020204" pitchFamily="34" charset="0"/>
              <a:cs typeface="Arial" panose="020B0604020202020204" pitchFamily="34" charset="0"/>
            </a:endParaRPr>
          </a:p>
        </p:txBody>
      </p:sp>
      <p:sp>
        <p:nvSpPr>
          <p:cNvPr id="37" name="Right Arrow 36"/>
          <p:cNvSpPr/>
          <p:nvPr/>
        </p:nvSpPr>
        <p:spPr>
          <a:xfrm rot="5400000">
            <a:off x="7255126" y="3551295"/>
            <a:ext cx="983388" cy="300673"/>
          </a:xfrm>
          <a:prstGeom prst="rightArrow">
            <a:avLst>
              <a:gd name="adj1" fmla="val 50000"/>
              <a:gd name="adj2" fmla="val 66896"/>
            </a:avLst>
          </a:prstGeom>
          <a:solidFill>
            <a:srgbClr val="9DC3E6"/>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sv-SE" sz="1100">
              <a:solidFill>
                <a:schemeClr val="accent1">
                  <a:lumMod val="50000"/>
                </a:schemeClr>
              </a:solidFill>
              <a:latin typeface="Arial" panose="020B0604020202020204" pitchFamily="34" charset="0"/>
              <a:cs typeface="Arial" panose="020B0604020202020204" pitchFamily="34" charset="0"/>
            </a:endParaRPr>
          </a:p>
        </p:txBody>
      </p:sp>
      <p:sp>
        <p:nvSpPr>
          <p:cNvPr id="36" name="Rectangle 35"/>
          <p:cNvSpPr/>
          <p:nvPr/>
        </p:nvSpPr>
        <p:spPr>
          <a:xfrm>
            <a:off x="4748977" y="2238717"/>
            <a:ext cx="5986749" cy="981270"/>
          </a:xfrm>
          <a:prstGeom prst="rect">
            <a:avLst/>
          </a:prstGeom>
          <a:solidFill>
            <a:srgbClr val="F2F2F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TextBox 38"/>
          <p:cNvSpPr txBox="1"/>
          <p:nvPr/>
        </p:nvSpPr>
        <p:spPr>
          <a:xfrm>
            <a:off x="7104310" y="3493812"/>
            <a:ext cx="1260455" cy="261610"/>
          </a:xfrm>
          <a:prstGeom prst="rect">
            <a:avLst/>
          </a:prstGeom>
          <a:noFill/>
        </p:spPr>
        <p:txBody>
          <a:bodyPr wrap="square" rtlCol="0">
            <a:spAutoFit/>
          </a:bodyPr>
          <a:lstStyle/>
          <a:p>
            <a:pPr algn="ctr"/>
            <a:r>
              <a:rPr lang="sv-SE" sz="1100" b="1" dirty="0">
                <a:solidFill>
                  <a:srgbClr val="C00000"/>
                </a:solidFill>
                <a:latin typeface="Arial" panose="020B0604020202020204" pitchFamily="34" charset="0"/>
                <a:cs typeface="Arial" panose="020B0604020202020204" pitchFamily="34" charset="0"/>
              </a:rPr>
              <a:t>Tillfällesbyte</a:t>
            </a:r>
          </a:p>
        </p:txBody>
      </p:sp>
      <p:sp>
        <p:nvSpPr>
          <p:cNvPr id="34" name="TextBox 33"/>
          <p:cNvSpPr txBox="1"/>
          <p:nvPr/>
        </p:nvSpPr>
        <p:spPr>
          <a:xfrm>
            <a:off x="4869102" y="960243"/>
            <a:ext cx="4023360" cy="276999"/>
          </a:xfrm>
          <a:prstGeom prst="rect">
            <a:avLst/>
          </a:prstGeom>
          <a:noFill/>
        </p:spPr>
        <p:txBody>
          <a:bodyPr wrap="square" rtlCol="0">
            <a:spAutoFit/>
          </a:bodyPr>
          <a:lstStyle/>
          <a:p>
            <a:r>
              <a:rPr lang="sv-SE" sz="1200" dirty="0"/>
              <a:t>Doktorandens studieplan</a:t>
            </a:r>
          </a:p>
        </p:txBody>
      </p:sp>
      <p:sp>
        <p:nvSpPr>
          <p:cNvPr id="7" name="Text Placeholder 6"/>
          <p:cNvSpPr>
            <a:spLocks noGrp="1"/>
          </p:cNvSpPr>
          <p:nvPr>
            <p:ph type="body" sz="quarter" idx="13"/>
          </p:nvPr>
        </p:nvSpPr>
        <p:spPr>
          <a:xfrm>
            <a:off x="-2" y="495300"/>
            <a:ext cx="3187701" cy="6018213"/>
          </a:xfrm>
        </p:spPr>
        <p:txBody>
          <a:bodyPr/>
          <a:lstStyle/>
          <a:p>
            <a:r>
              <a:rPr lang="sv-SE" dirty="0">
                <a:solidFill>
                  <a:schemeClr val="tx1"/>
                </a:solidFill>
              </a:rPr>
              <a:t>För doktorander som har ett deltagande på ämne på forskarnivån sedan tidigare och ska fortsätta på lärosätet inom </a:t>
            </a:r>
            <a:r>
              <a:rPr lang="sv-SE" i="1" dirty="0">
                <a:solidFill>
                  <a:schemeClr val="tx1"/>
                </a:solidFill>
              </a:rPr>
              <a:t>samma</a:t>
            </a:r>
            <a:r>
              <a:rPr lang="sv-SE" dirty="0">
                <a:solidFill>
                  <a:schemeClr val="tx1"/>
                </a:solidFill>
              </a:rPr>
              <a:t> ämne ska ett tillfällesbyte genomföras från det gamla ämnestillfället till ett nytt. </a:t>
            </a:r>
          </a:p>
          <a:p>
            <a:r>
              <a:rPr lang="sv-SE" dirty="0">
                <a:solidFill>
                  <a:schemeClr val="tx1"/>
                </a:solidFill>
              </a:rPr>
              <a:t>E</a:t>
            </a:r>
            <a:r>
              <a:rPr lang="sv-SE" dirty="0"/>
              <a:t>tt ämnestillfälle skapas med attributen:</a:t>
            </a:r>
          </a:p>
          <a:p>
            <a:pPr marL="171450" lvl="1" indent="-171450">
              <a:spcAft>
                <a:spcPts val="300"/>
              </a:spcAft>
              <a:buFont typeface="Arial" panose="020B0604020202020204" pitchFamily="34" charset="0"/>
              <a:buChar char="•"/>
            </a:pPr>
            <a:r>
              <a:rPr lang="sv-SE" b="1" dirty="0"/>
              <a:t>Avses leda till</a:t>
            </a:r>
            <a:r>
              <a:rPr lang="sv-SE" dirty="0"/>
              <a:t>: doktorsexamen</a:t>
            </a:r>
          </a:p>
          <a:p>
            <a:pPr marL="171450" indent="-171450">
              <a:buFont typeface="Arial" panose="020B0604020202020204" pitchFamily="34" charset="0"/>
              <a:buChar char="•"/>
            </a:pPr>
            <a:r>
              <a:rPr lang="sv-SE" b="1" dirty="0">
                <a:solidFill>
                  <a:schemeClr val="tx1"/>
                </a:solidFill>
              </a:rPr>
              <a:t>Studieperiod</a:t>
            </a:r>
            <a:r>
              <a:rPr lang="sv-SE" dirty="0">
                <a:solidFill>
                  <a:schemeClr val="tx1"/>
                </a:solidFill>
              </a:rPr>
              <a:t>. Befintlig studieperiod kan uppdateras samt nya </a:t>
            </a:r>
            <a:r>
              <a:rPr lang="sv-SE" dirty="0"/>
              <a:t>studieperioder kan läggas till.</a:t>
            </a:r>
          </a:p>
          <a:p>
            <a:pPr marL="171450" indent="-171450">
              <a:buFont typeface="Arial" panose="020B0604020202020204" pitchFamily="34" charset="0"/>
              <a:buChar char="•"/>
            </a:pPr>
            <a:r>
              <a:rPr lang="sv-SE" dirty="0">
                <a:solidFill>
                  <a:srgbClr val="C00000"/>
                </a:solidFill>
              </a:rPr>
              <a:t>Studieperiodens omfattningsvärde </a:t>
            </a:r>
            <a:r>
              <a:rPr lang="sv-SE" dirty="0">
                <a:solidFill>
                  <a:schemeClr val="tx1"/>
                </a:solidFill>
              </a:rPr>
              <a:t>anges utifrån doktorandens förväntade deltagande, d.v.s. 120 </a:t>
            </a:r>
            <a:r>
              <a:rPr lang="sv-SE" dirty="0" err="1">
                <a:solidFill>
                  <a:schemeClr val="tx1"/>
                </a:solidFill>
              </a:rPr>
              <a:t>hp</a:t>
            </a:r>
            <a:r>
              <a:rPr lang="sv-SE" dirty="0">
                <a:solidFill>
                  <a:schemeClr val="tx1"/>
                </a:solidFill>
              </a:rPr>
              <a:t>. </a:t>
            </a:r>
          </a:p>
          <a:p>
            <a:pPr marL="171450" lvl="1" indent="-171450">
              <a:buFont typeface="Arial" panose="020B0604020202020204" pitchFamily="34" charset="0"/>
              <a:buChar char="•"/>
            </a:pPr>
            <a:r>
              <a:rPr lang="sv-SE" dirty="0">
                <a:solidFill>
                  <a:srgbClr val="C00000"/>
                </a:solidFill>
              </a:rPr>
              <a:t>Senare del: </a:t>
            </a:r>
            <a:r>
              <a:rPr lang="sv-SE" dirty="0"/>
              <a:t>Det finns inget krav för vidarerapportering att ange att ämnestillfället avser senare del. Däremot kan lärosätet välja att ange detta för sin egen uppföljning. För att genomföra ett tillfällesbyte kan senare del ej vara angivet som ”ja”. Attributet senare del kan även anges vid tillfällesbytet.</a:t>
            </a:r>
          </a:p>
          <a:p>
            <a:pPr>
              <a:spcAft>
                <a:spcPts val="300"/>
              </a:spcAft>
            </a:pPr>
            <a:endParaRPr lang="sv-SE" dirty="0"/>
          </a:p>
          <a:p>
            <a:r>
              <a:rPr lang="sv-SE" dirty="0"/>
              <a:t>Förväntat deltagande på det nya ämnestillfället skapas genom tillfällesbyte. </a:t>
            </a:r>
          </a:p>
          <a:p>
            <a:r>
              <a:rPr lang="sv-SE" dirty="0"/>
              <a:t>När tillfällesbytet förbereds finns möjlighet att ange att antagningen avser senare del i det fall lärosätet önskar detta.</a:t>
            </a:r>
          </a:p>
        </p:txBody>
      </p:sp>
    </p:spTree>
    <p:extLst>
      <p:ext uri="{BB962C8B-B14F-4D97-AF65-F5344CB8AC3E}">
        <p14:creationId xmlns:p14="http://schemas.microsoft.com/office/powerpoint/2010/main" val="3319343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057625" y="713387"/>
            <a:ext cx="8076750" cy="1997640"/>
          </a:xfrm>
        </p:spPr>
        <p:txBody>
          <a:bodyPr/>
          <a:lstStyle/>
          <a:p>
            <a:r>
              <a:rPr lang="sv-SE" i="1" dirty="0"/>
              <a:t>Scenario fall 4:</a:t>
            </a:r>
          </a:p>
          <a:p>
            <a:r>
              <a:rPr lang="sv-SE" dirty="0"/>
              <a:t>Doktoranden antogs till ämnet Datalogi med avsikt att ta ut en licentiatexamen. Hen fick en doktorandanställning på två år. </a:t>
            </a:r>
          </a:p>
          <a:p>
            <a:r>
              <a:rPr lang="sv-SE" dirty="0"/>
              <a:t>Ett förväntat deltagande på ämnestillfälle avseende licentiatexamen, 120 </a:t>
            </a:r>
            <a:r>
              <a:rPr lang="sv-SE" dirty="0" err="1"/>
              <a:t>hp</a:t>
            </a:r>
            <a:r>
              <a:rPr lang="sv-SE" dirty="0"/>
              <a:t>, dokumenterades i </a:t>
            </a:r>
            <a:r>
              <a:rPr lang="sv-SE" dirty="0" err="1"/>
              <a:t>Ladok</a:t>
            </a:r>
            <a:r>
              <a:rPr lang="sv-SE" dirty="0"/>
              <a:t>. </a:t>
            </a:r>
          </a:p>
          <a:p>
            <a:r>
              <a:rPr lang="sv-SE" dirty="0"/>
              <a:t>Efter avklarad utbildning utfärdades en licentiatexamen.</a:t>
            </a:r>
          </a:p>
          <a:p>
            <a:r>
              <a:rPr lang="sv-SE" dirty="0"/>
              <a:t>Doktoranden anmäler sedan till fortsatta studier mot doktorsexamen, avseende ämnet Datorkommunikation. Ansökan beviljas och licentiatexamen får räknas inom ramen för utbildningen mot doktorsexamen. </a:t>
            </a:r>
          </a:p>
          <a:p>
            <a:r>
              <a:rPr lang="sv-SE" dirty="0"/>
              <a:t>Doktoranden får ett förväntat deltagande på kurstillfälle i Ämnet Datorkommunikation med avsikt att ta ut en doktorsexamen.</a:t>
            </a:r>
          </a:p>
          <a:p>
            <a:r>
              <a:rPr lang="sv-SE" dirty="0"/>
              <a:t>Efter avslutad utbildning utfärdas en doktorsexamen.</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20</a:t>
            </a:fld>
            <a:endParaRPr lang="sv-SE"/>
          </a:p>
        </p:txBody>
      </p:sp>
      <p:sp>
        <p:nvSpPr>
          <p:cNvPr id="6" name="Title 5"/>
          <p:cNvSpPr>
            <a:spLocks noGrp="1"/>
          </p:cNvSpPr>
          <p:nvPr>
            <p:ph type="title"/>
          </p:nvPr>
        </p:nvSpPr>
        <p:spPr/>
        <p:txBody>
          <a:bodyPr/>
          <a:lstStyle/>
          <a:p>
            <a:r>
              <a:rPr lang="sv-SE" dirty="0"/>
              <a:t>Fall 4: Läser mot doktorsexamen, har tidigare licentiatexamen vid det egna lärosätet inom </a:t>
            </a:r>
            <a:r>
              <a:rPr lang="sv-SE" i="1" dirty="0"/>
              <a:t>annat</a:t>
            </a:r>
            <a:r>
              <a:rPr lang="sv-SE" dirty="0"/>
              <a:t> ämne </a:t>
            </a:r>
          </a:p>
        </p:txBody>
      </p:sp>
      <p:sp>
        <p:nvSpPr>
          <p:cNvPr id="18" name="Rektangel 14"/>
          <p:cNvSpPr/>
          <p:nvPr/>
        </p:nvSpPr>
        <p:spPr>
          <a:xfrm>
            <a:off x="10025003" y="3865814"/>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Doktorsexamen utfärdas</a:t>
            </a:r>
            <a:endParaRPr lang="sv-SE" sz="1100" dirty="0">
              <a:solidFill>
                <a:schemeClr val="accent6">
                  <a:lumMod val="50000"/>
                </a:schemeClr>
              </a:solidFill>
              <a:latin typeface="Arial" panose="020B0604020202020204" pitchFamily="34" charset="0"/>
              <a:cs typeface="Arial" panose="020B0604020202020204" pitchFamily="34" charset="0"/>
            </a:endParaRPr>
          </a:p>
        </p:txBody>
      </p:sp>
      <p:cxnSp>
        <p:nvCxnSpPr>
          <p:cNvPr id="19" name="Rak pil 53"/>
          <p:cNvCxnSpPr>
            <a:endCxn id="39" idx="2"/>
          </p:cNvCxnSpPr>
          <p:nvPr/>
        </p:nvCxnSpPr>
        <p:spPr>
          <a:xfrm>
            <a:off x="1259327" y="3498897"/>
            <a:ext cx="3778446"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Ellips 63"/>
          <p:cNvSpPr/>
          <p:nvPr/>
        </p:nvSpPr>
        <p:spPr>
          <a:xfrm>
            <a:off x="10919753" y="3403647"/>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4" name="Rak 81"/>
          <p:cNvCxnSpPr>
            <a:cxnSpLocks/>
            <a:stCxn id="21" idx="4"/>
            <a:endCxn id="18" idx="0"/>
          </p:cNvCxnSpPr>
          <p:nvPr/>
        </p:nvCxnSpPr>
        <p:spPr>
          <a:xfrm>
            <a:off x="11015003" y="3594147"/>
            <a:ext cx="0" cy="27166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ktangel 64"/>
          <p:cNvSpPr/>
          <p:nvPr/>
        </p:nvSpPr>
        <p:spPr>
          <a:xfrm>
            <a:off x="263783" y="3864584"/>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Doktoranden antas till utbildningen</a:t>
            </a:r>
          </a:p>
          <a:p>
            <a:endParaRPr lang="sv-SE" sz="1100" b="1" dirty="0">
              <a:solidFill>
                <a:schemeClr val="accent6">
                  <a:lumMod val="50000"/>
                </a:schemeClr>
              </a:solidFill>
              <a:latin typeface="Arial" panose="020B0604020202020204" pitchFamily="34" charset="0"/>
              <a:cs typeface="Arial" panose="020B0604020202020204" pitchFamily="34" charset="0"/>
            </a:endParaRPr>
          </a:p>
          <a:p>
            <a:r>
              <a:rPr lang="sv-SE" sz="1100" dirty="0">
                <a:solidFill>
                  <a:schemeClr val="accent6">
                    <a:lumMod val="50000"/>
                  </a:schemeClr>
                </a:solidFill>
                <a:latin typeface="Arial" panose="020B0604020202020204" pitchFamily="34" charset="0"/>
                <a:cs typeface="Arial" panose="020B0604020202020204" pitchFamily="34" charset="0"/>
              </a:rPr>
              <a:t>Ämnestillfället avses leda till licentiatexamen</a:t>
            </a:r>
          </a:p>
          <a:p>
            <a:pPr marL="171450" indent="-171450">
              <a:buFont typeface="Arial" panose="020B0604020202020204" pitchFamily="34" charset="0"/>
              <a:buChar char="•"/>
            </a:pPr>
            <a:endParaRPr lang="sv-SE" sz="1100" dirty="0">
              <a:solidFill>
                <a:schemeClr val="accent6">
                  <a:lumMod val="50000"/>
                </a:schemeClr>
              </a:solidFill>
              <a:latin typeface="Arial" panose="020B0604020202020204" pitchFamily="34" charset="0"/>
              <a:cs typeface="Arial" panose="020B0604020202020204" pitchFamily="34" charset="0"/>
            </a:endParaRPr>
          </a:p>
        </p:txBody>
      </p:sp>
      <p:sp>
        <p:nvSpPr>
          <p:cNvPr id="26" name="Ellips 76"/>
          <p:cNvSpPr/>
          <p:nvPr/>
        </p:nvSpPr>
        <p:spPr>
          <a:xfrm>
            <a:off x="1158533" y="3403647"/>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7" name="Rak 78"/>
          <p:cNvCxnSpPr>
            <a:cxnSpLocks/>
            <a:stCxn id="26" idx="4"/>
            <a:endCxn id="25" idx="0"/>
          </p:cNvCxnSpPr>
          <p:nvPr/>
        </p:nvCxnSpPr>
        <p:spPr>
          <a:xfrm>
            <a:off x="1253783" y="3594147"/>
            <a:ext cx="0" cy="27043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8" name="Ellips 54"/>
          <p:cNvSpPr/>
          <p:nvPr/>
        </p:nvSpPr>
        <p:spPr>
          <a:xfrm>
            <a:off x="7181784" y="3406245"/>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66"/>
          <p:cNvSpPr/>
          <p:nvPr/>
        </p:nvSpPr>
        <p:spPr>
          <a:xfrm>
            <a:off x="6287034" y="3865814"/>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pPr>
              <a:spcAft>
                <a:spcPts val="600"/>
              </a:spcAft>
            </a:pPr>
            <a:r>
              <a:rPr lang="sv-SE" sz="1100" b="1" dirty="0">
                <a:solidFill>
                  <a:schemeClr val="accent6">
                    <a:lumMod val="50000"/>
                  </a:schemeClr>
                </a:solidFill>
                <a:latin typeface="Arial" panose="020B0604020202020204" pitchFamily="34" charset="0"/>
                <a:cs typeface="Arial" panose="020B0604020202020204" pitchFamily="34" charset="0"/>
              </a:rPr>
              <a:t>Ansökan om att förlänga utbildningen beviljas</a:t>
            </a:r>
          </a:p>
          <a:p>
            <a:pPr>
              <a:spcAft>
                <a:spcPts val="600"/>
              </a:spcAft>
            </a:pPr>
            <a:r>
              <a:rPr lang="sv-SE" sz="1100" dirty="0">
                <a:solidFill>
                  <a:schemeClr val="accent6">
                    <a:lumMod val="50000"/>
                  </a:schemeClr>
                </a:solidFill>
                <a:latin typeface="Arial" panose="020B0604020202020204" pitchFamily="34" charset="0"/>
                <a:cs typeface="Arial" panose="020B0604020202020204" pitchFamily="34" charset="0"/>
              </a:rPr>
              <a:t>Tidigare utbildning mot licentiatexamen får räknas in inom ramen för utbildningen mot doktorsexamen. </a:t>
            </a:r>
          </a:p>
          <a:p>
            <a:pPr>
              <a:spcAft>
                <a:spcPts val="600"/>
              </a:spcAft>
            </a:pPr>
            <a:r>
              <a:rPr lang="sv-SE" sz="1100" dirty="0">
                <a:solidFill>
                  <a:schemeClr val="accent6">
                    <a:lumMod val="50000"/>
                  </a:schemeClr>
                </a:solidFill>
                <a:latin typeface="Arial" panose="020B0604020202020204" pitchFamily="34" charset="0"/>
                <a:cs typeface="Arial" panose="020B0604020202020204" pitchFamily="34" charset="0"/>
              </a:rPr>
              <a:t>Ämnestillfället avses leda till doktorsexamen</a:t>
            </a:r>
          </a:p>
        </p:txBody>
      </p:sp>
      <p:cxnSp>
        <p:nvCxnSpPr>
          <p:cNvPr id="30" name="Rak 71"/>
          <p:cNvCxnSpPr>
            <a:stCxn id="28" idx="4"/>
            <a:endCxn id="29" idx="0"/>
          </p:cNvCxnSpPr>
          <p:nvPr/>
        </p:nvCxnSpPr>
        <p:spPr>
          <a:xfrm>
            <a:off x="7277034" y="3596745"/>
            <a:ext cx="0" cy="269069"/>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9" name="Ellips 54"/>
          <p:cNvSpPr/>
          <p:nvPr/>
        </p:nvSpPr>
        <p:spPr>
          <a:xfrm>
            <a:off x="5037773" y="3403647"/>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66"/>
          <p:cNvSpPr/>
          <p:nvPr/>
        </p:nvSpPr>
        <p:spPr>
          <a:xfrm>
            <a:off x="4143023" y="3863216"/>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Licentiatexamen utfärdas</a:t>
            </a:r>
            <a:endParaRPr lang="sv-SE" sz="1100" dirty="0">
              <a:solidFill>
                <a:schemeClr val="accent6">
                  <a:lumMod val="50000"/>
                </a:schemeClr>
              </a:solidFill>
              <a:latin typeface="Arial" panose="020B0604020202020204" pitchFamily="34" charset="0"/>
              <a:cs typeface="Arial" panose="020B0604020202020204" pitchFamily="34" charset="0"/>
            </a:endParaRPr>
          </a:p>
        </p:txBody>
      </p:sp>
      <p:cxnSp>
        <p:nvCxnSpPr>
          <p:cNvPr id="41" name="Rak 71"/>
          <p:cNvCxnSpPr>
            <a:stCxn id="39" idx="4"/>
            <a:endCxn id="40" idx="0"/>
          </p:cNvCxnSpPr>
          <p:nvPr/>
        </p:nvCxnSpPr>
        <p:spPr>
          <a:xfrm>
            <a:off x="5133023" y="3594147"/>
            <a:ext cx="0" cy="269069"/>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Rak pil 53"/>
          <p:cNvCxnSpPr>
            <a:stCxn id="28" idx="6"/>
            <a:endCxn id="21" idx="2"/>
          </p:cNvCxnSpPr>
          <p:nvPr/>
        </p:nvCxnSpPr>
        <p:spPr>
          <a:xfrm flipV="1">
            <a:off x="7372284" y="3498897"/>
            <a:ext cx="3547469" cy="2598"/>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566394" y="3170272"/>
            <a:ext cx="3254017" cy="369332"/>
          </a:xfrm>
          <a:prstGeom prst="rect">
            <a:avLst/>
          </a:prstGeom>
        </p:spPr>
        <p:txBody>
          <a:bodyPr wrap="square">
            <a:spAutoFit/>
          </a:bodyPr>
          <a:lstStyle/>
          <a:p>
            <a:pPr algn="ctr"/>
            <a:r>
              <a:rPr lang="sv-SE" sz="900" b="1" dirty="0">
                <a:solidFill>
                  <a:schemeClr val="accent6">
                    <a:lumMod val="50000"/>
                  </a:schemeClr>
                </a:solidFill>
                <a:latin typeface="Arial" panose="020B0604020202020204" pitchFamily="34" charset="0"/>
                <a:cs typeface="Arial" panose="020B0604020202020204" pitchFamily="34" charset="0"/>
              </a:rPr>
              <a:t>Innehåll i utbildningen läggs in och resultat rapporteras kontinuerligt under utbildningen</a:t>
            </a:r>
          </a:p>
        </p:txBody>
      </p:sp>
      <p:sp>
        <p:nvSpPr>
          <p:cNvPr id="33" name="Rectangle 32"/>
          <p:cNvSpPr/>
          <p:nvPr/>
        </p:nvSpPr>
        <p:spPr>
          <a:xfrm>
            <a:off x="7475236" y="3170272"/>
            <a:ext cx="3254017" cy="369332"/>
          </a:xfrm>
          <a:prstGeom prst="rect">
            <a:avLst/>
          </a:prstGeom>
        </p:spPr>
        <p:txBody>
          <a:bodyPr wrap="square">
            <a:spAutoFit/>
          </a:bodyPr>
          <a:lstStyle/>
          <a:p>
            <a:pPr algn="ctr"/>
            <a:r>
              <a:rPr lang="sv-SE" sz="900" b="1" dirty="0">
                <a:solidFill>
                  <a:schemeClr val="accent6">
                    <a:lumMod val="50000"/>
                  </a:schemeClr>
                </a:solidFill>
                <a:latin typeface="Arial" panose="020B0604020202020204" pitchFamily="34" charset="0"/>
                <a:cs typeface="Arial" panose="020B0604020202020204" pitchFamily="34" charset="0"/>
              </a:rPr>
              <a:t>Innehåll i utbildningen läggs in och resultat rapporteras kontinuerligt under utbildningen</a:t>
            </a:r>
          </a:p>
        </p:txBody>
      </p:sp>
    </p:spTree>
    <p:extLst>
      <p:ext uri="{BB962C8B-B14F-4D97-AF65-F5344CB8AC3E}">
        <p14:creationId xmlns:p14="http://schemas.microsoft.com/office/powerpoint/2010/main" val="1694747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3"/>
          </p:nvPr>
        </p:nvSpPr>
        <p:spPr/>
        <p:txBody>
          <a:bodyPr/>
          <a:lstStyle/>
          <a:p>
            <a:r>
              <a:rPr lang="sv-SE" dirty="0">
                <a:solidFill>
                  <a:schemeClr val="tx1"/>
                </a:solidFill>
              </a:rPr>
              <a:t>För doktorander som har en licentiatexamen  inom ett annat ämne sedan tidigare skapas ett ämne</a:t>
            </a:r>
            <a:r>
              <a:rPr lang="sv-SE" dirty="0"/>
              <a:t>stillfälle med attributen: </a:t>
            </a:r>
          </a:p>
          <a:p>
            <a:pPr marL="171450" lvl="1" indent="-171450">
              <a:spcAft>
                <a:spcPts val="300"/>
              </a:spcAft>
              <a:buFont typeface="Arial" panose="020B0604020202020204" pitchFamily="34" charset="0"/>
              <a:buChar char="•"/>
            </a:pPr>
            <a:r>
              <a:rPr lang="sv-SE" b="1" dirty="0"/>
              <a:t>Avses leda till</a:t>
            </a:r>
            <a:r>
              <a:rPr lang="sv-SE" dirty="0"/>
              <a:t>: doktorsexamen</a:t>
            </a:r>
          </a:p>
          <a:p>
            <a:pPr marL="171450" indent="-171450">
              <a:buFont typeface="Arial" panose="020B0604020202020204" pitchFamily="34" charset="0"/>
              <a:buChar char="•"/>
            </a:pPr>
            <a:r>
              <a:rPr lang="sv-SE" b="1" dirty="0">
                <a:solidFill>
                  <a:schemeClr val="tx1"/>
                </a:solidFill>
              </a:rPr>
              <a:t>Studieperiod</a:t>
            </a:r>
            <a:r>
              <a:rPr lang="sv-SE" dirty="0">
                <a:solidFill>
                  <a:schemeClr val="tx1"/>
                </a:solidFill>
              </a:rPr>
              <a:t>. Befintlig studieperiod kan uppdateras samt nya </a:t>
            </a:r>
            <a:r>
              <a:rPr lang="sv-SE" dirty="0"/>
              <a:t>studieperioder kan läggas till.</a:t>
            </a:r>
          </a:p>
          <a:p>
            <a:pPr marL="171450" indent="-171450">
              <a:buFont typeface="Arial" panose="020B0604020202020204" pitchFamily="34" charset="0"/>
              <a:buChar char="•"/>
            </a:pPr>
            <a:r>
              <a:rPr lang="sv-SE" dirty="0">
                <a:solidFill>
                  <a:srgbClr val="C00000"/>
                </a:solidFill>
              </a:rPr>
              <a:t>Studieperiodens omfattningsvärde </a:t>
            </a:r>
            <a:r>
              <a:rPr lang="sv-SE" dirty="0">
                <a:solidFill>
                  <a:schemeClr val="tx1"/>
                </a:solidFill>
              </a:rPr>
              <a:t>anges utifrån doktorandens förväntade deltagande, d.v.s. 120 </a:t>
            </a:r>
            <a:r>
              <a:rPr lang="sv-SE" dirty="0" err="1">
                <a:solidFill>
                  <a:schemeClr val="tx1"/>
                </a:solidFill>
              </a:rPr>
              <a:t>hp</a:t>
            </a:r>
            <a:r>
              <a:rPr lang="sv-SE" dirty="0">
                <a:solidFill>
                  <a:schemeClr val="tx1"/>
                </a:solidFill>
              </a:rPr>
              <a:t>. </a:t>
            </a:r>
          </a:p>
          <a:p>
            <a:pPr marL="171450" indent="-171450">
              <a:buFont typeface="Arial" panose="020B0604020202020204" pitchFamily="34" charset="0"/>
              <a:buChar char="•"/>
            </a:pPr>
            <a:r>
              <a:rPr lang="sv-SE" dirty="0">
                <a:solidFill>
                  <a:srgbClr val="C00000"/>
                </a:solidFill>
              </a:rPr>
              <a:t>Senare del: </a:t>
            </a:r>
            <a:r>
              <a:rPr lang="sv-SE" b="1" dirty="0">
                <a:solidFill>
                  <a:srgbClr val="C00000"/>
                </a:solidFill>
              </a:rPr>
              <a:t>ja</a:t>
            </a:r>
            <a:r>
              <a:rPr lang="sv-SE" dirty="0"/>
              <a:t>. Detta väljs eftersom doktoranden inte har ett deltagande på kurspaketeringen sedan tidigare och ska alltså antas till senare del av kurspaketeringen.</a:t>
            </a:r>
          </a:p>
          <a:p>
            <a:pPr>
              <a:spcAft>
                <a:spcPts val="300"/>
              </a:spcAft>
            </a:pPr>
            <a:endParaRPr lang="sv-SE" i="1" dirty="0"/>
          </a:p>
          <a:p>
            <a:r>
              <a:rPr lang="sv-SE" dirty="0">
                <a:solidFill>
                  <a:schemeClr val="tx1"/>
                </a:solidFill>
              </a:rPr>
              <a:t>Ny studieplan läggs till för doktoranden på ämnestillfället för ämne på forskarnivå. </a:t>
            </a:r>
          </a:p>
          <a:p>
            <a:r>
              <a:rPr lang="sv-SE" dirty="0">
                <a:solidFill>
                  <a:schemeClr val="tx1"/>
                </a:solidFill>
              </a:rPr>
              <a:t>Innehåll (ex. forskningsarbete och kurstillfällen) läggs in i studieplanen. </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21</a:t>
            </a:fld>
            <a:endParaRPr lang="sv-SE"/>
          </a:p>
        </p:txBody>
      </p:sp>
      <p:sp>
        <p:nvSpPr>
          <p:cNvPr id="17" name="Title 16"/>
          <p:cNvSpPr>
            <a:spLocks noGrp="1"/>
          </p:cNvSpPr>
          <p:nvPr>
            <p:ph type="title"/>
          </p:nvPr>
        </p:nvSpPr>
        <p:spPr/>
        <p:txBody>
          <a:bodyPr/>
          <a:lstStyle/>
          <a:p>
            <a:r>
              <a:rPr lang="sv-SE" dirty="0"/>
              <a:t>Fall 4: Läser mot doktorsexamen, har tidigare licentiatexamen vid det egna lärosätet inom </a:t>
            </a:r>
            <a:r>
              <a:rPr lang="sv-SE" i="1" dirty="0"/>
              <a:t>annat</a:t>
            </a:r>
            <a:r>
              <a:rPr lang="sv-SE" dirty="0"/>
              <a:t> ämne </a:t>
            </a:r>
          </a:p>
        </p:txBody>
      </p:sp>
      <p:sp>
        <p:nvSpPr>
          <p:cNvPr id="30" name="Rectangle 29"/>
          <p:cNvSpPr/>
          <p:nvPr/>
        </p:nvSpPr>
        <p:spPr>
          <a:xfrm>
            <a:off x="4376551" y="679540"/>
            <a:ext cx="6715974" cy="564506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Picture 30"/>
          <p:cNvPicPr>
            <a:picLocks noChangeAspect="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47314" y="967313"/>
            <a:ext cx="221788" cy="262860"/>
          </a:xfrm>
          <a:prstGeom prst="rect">
            <a:avLst/>
          </a:prstGeom>
        </p:spPr>
      </p:pic>
      <p:sp>
        <p:nvSpPr>
          <p:cNvPr id="34" name="Rektangel 14"/>
          <p:cNvSpPr/>
          <p:nvPr/>
        </p:nvSpPr>
        <p:spPr>
          <a:xfrm>
            <a:off x="4607270" y="3284979"/>
            <a:ext cx="6254536" cy="2825455"/>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 på forskarnivå (Kurspaketering)</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b="1" dirty="0">
                <a:solidFill>
                  <a:schemeClr val="accent1">
                    <a:lumMod val="75000"/>
                  </a:schemeClr>
                </a:solidFill>
                <a:latin typeface="Arial" panose="020B0604020202020204" pitchFamily="34" charset="0"/>
                <a:cs typeface="Arial" panose="020B0604020202020204" pitchFamily="34" charset="0"/>
              </a:rPr>
              <a:t>Datorkommunikation</a:t>
            </a:r>
            <a:br>
              <a:rPr lang="sv-SE" sz="1100"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Omfattning: </a:t>
            </a:r>
            <a:r>
              <a:rPr lang="sv-SE" sz="1100" b="1" dirty="0">
                <a:solidFill>
                  <a:schemeClr val="accent1">
                    <a:lumMod val="75000"/>
                  </a:schemeClr>
                </a:solidFill>
                <a:latin typeface="Arial" panose="020B0604020202020204" pitchFamily="34" charset="0"/>
                <a:cs typeface="Arial" panose="020B0604020202020204" pitchFamily="34" charset="0"/>
              </a:rPr>
              <a:t>240 </a:t>
            </a:r>
            <a:r>
              <a:rPr lang="sv-SE" sz="1100" b="1" dirty="0" err="1">
                <a:solidFill>
                  <a:schemeClr val="accent1">
                    <a:lumMod val="75000"/>
                  </a:schemeClr>
                </a:solidFill>
                <a:latin typeface="Arial" panose="020B0604020202020204" pitchFamily="34" charset="0"/>
                <a:cs typeface="Arial" panose="020B0604020202020204" pitchFamily="34" charset="0"/>
              </a:rPr>
              <a:t>hp</a:t>
            </a:r>
            <a:br>
              <a:rPr lang="sv-SE" sz="1100" dirty="0">
                <a:solidFill>
                  <a:srgbClr val="C00000"/>
                </a:solidFill>
                <a:latin typeface="Arial" panose="020B0604020202020204" pitchFamily="34" charset="0"/>
                <a:cs typeface="Arial" panose="020B0604020202020204" pitchFamily="34" charset="0"/>
              </a:rPr>
            </a:b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5" name="Rektangel 15"/>
          <p:cNvSpPr/>
          <p:nvPr/>
        </p:nvSpPr>
        <p:spPr>
          <a:xfrm>
            <a:off x="4748683" y="4024459"/>
            <a:ext cx="5977224" cy="194310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Ämnestillfälle (Kurspaketeringstillfälle) </a:t>
            </a:r>
            <a:r>
              <a:rPr lang="sv-SE" sz="1100" i="1" dirty="0">
                <a:solidFill>
                  <a:schemeClr val="accent1">
                    <a:lumMod val="50000"/>
                  </a:schemeClr>
                </a:solidFill>
                <a:latin typeface="Arial" panose="020B0604020202020204" pitchFamily="34" charset="0"/>
                <a:cs typeface="Arial" panose="020B0604020202020204" pitchFamily="34" charset="0"/>
              </a:rPr>
              <a:t>– förväntat deltagande</a:t>
            </a:r>
            <a:endParaRPr lang="sv-SE" sz="1100" i="1"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Avses leda till</a:t>
            </a:r>
            <a:r>
              <a:rPr lang="sv-SE" sz="1100" b="1" dirty="0">
                <a:solidFill>
                  <a:schemeClr val="accent1">
                    <a:lumMod val="75000"/>
                  </a:schemeClr>
                </a:solidFill>
                <a:latin typeface="Arial" panose="020B0604020202020204" pitchFamily="34" charset="0"/>
                <a:cs typeface="Arial" panose="020B0604020202020204" pitchFamily="34" charset="0"/>
              </a:rPr>
              <a:t>: doktorsexamen</a:t>
            </a: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Studieperiod: </a:t>
            </a:r>
            <a:r>
              <a:rPr lang="sv-SE" sz="1100" b="1" dirty="0">
                <a:solidFill>
                  <a:schemeClr val="accent1">
                    <a:lumMod val="75000"/>
                  </a:schemeClr>
                </a:solidFill>
                <a:latin typeface="Arial" panose="020B0604020202020204" pitchFamily="34" charset="0"/>
                <a:cs typeface="Arial" panose="020B0604020202020204" pitchFamily="34" charset="0"/>
              </a:rPr>
              <a:t>2019-07-01 – 2021-06-30</a:t>
            </a:r>
            <a:br>
              <a:rPr lang="sv-SE" sz="1100" b="1" dirty="0">
                <a:solidFill>
                  <a:schemeClr val="accent1">
                    <a:lumMod val="75000"/>
                  </a:schemeClr>
                </a:solidFill>
                <a:latin typeface="Arial" panose="020B0604020202020204" pitchFamily="34" charset="0"/>
                <a:cs typeface="Arial" panose="020B0604020202020204" pitchFamily="34" charset="0"/>
              </a:rPr>
            </a:br>
            <a:r>
              <a:rPr lang="sv-SE" sz="1100" dirty="0">
                <a:solidFill>
                  <a:srgbClr val="C00000"/>
                </a:solidFill>
                <a:latin typeface="Arial" panose="020B0604020202020204" pitchFamily="34" charset="0"/>
                <a:cs typeface="Arial" panose="020B0604020202020204" pitchFamily="34" charset="0"/>
              </a:rPr>
              <a:t>Studieperiodens omfattning: </a:t>
            </a:r>
            <a:r>
              <a:rPr lang="sv-SE" sz="1100" b="1" dirty="0">
                <a:solidFill>
                  <a:srgbClr val="C00000"/>
                </a:solidFill>
                <a:latin typeface="Arial" panose="020B0604020202020204" pitchFamily="34" charset="0"/>
                <a:cs typeface="Arial" panose="020B0604020202020204" pitchFamily="34" charset="0"/>
              </a:rPr>
              <a:t>120 </a:t>
            </a:r>
            <a:r>
              <a:rPr lang="sv-SE" sz="1100" b="1" dirty="0" err="1">
                <a:solidFill>
                  <a:srgbClr val="C00000"/>
                </a:solidFill>
                <a:latin typeface="Arial" panose="020B0604020202020204" pitchFamily="34" charset="0"/>
                <a:cs typeface="Arial" panose="020B0604020202020204" pitchFamily="34" charset="0"/>
              </a:rPr>
              <a:t>hp</a:t>
            </a: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r>
              <a:rPr lang="sv-SE" sz="1100" dirty="0">
                <a:solidFill>
                  <a:srgbClr val="C00000"/>
                </a:solidFill>
                <a:latin typeface="Arial" panose="020B0604020202020204" pitchFamily="34" charset="0"/>
                <a:cs typeface="Arial" panose="020B0604020202020204" pitchFamily="34" charset="0"/>
              </a:rPr>
              <a:t>Senare del: </a:t>
            </a:r>
            <a:r>
              <a:rPr lang="sv-SE" sz="1100" b="1" dirty="0">
                <a:solidFill>
                  <a:srgbClr val="C00000"/>
                </a:solidFill>
                <a:latin typeface="Arial" panose="020B0604020202020204" pitchFamily="34" charset="0"/>
                <a:cs typeface="Arial" panose="020B0604020202020204" pitchFamily="34" charset="0"/>
              </a:rPr>
              <a:t>Ja</a:t>
            </a: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6" name="Rektangel 14"/>
          <p:cNvSpPr/>
          <p:nvPr/>
        </p:nvSpPr>
        <p:spPr>
          <a:xfrm>
            <a:off x="4630225" y="1569742"/>
            <a:ext cx="6254536" cy="1546961"/>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 på forskarnivå (Kurspaketering)</a:t>
            </a:r>
            <a:endParaRPr lang="sv-SE" sz="1100" b="1" dirty="0">
              <a:solidFill>
                <a:schemeClr val="accent6">
                  <a:lumMod val="75000"/>
                </a:schemeClr>
              </a:solidFill>
              <a:latin typeface="Arial" panose="020B0604020202020204" pitchFamily="34" charset="0"/>
              <a:cs typeface="Arial" panose="020B0604020202020204" pitchFamily="34" charset="0"/>
            </a:endParaRPr>
          </a:p>
          <a:p>
            <a:pPr>
              <a:spcAft>
                <a:spcPts val="600"/>
              </a:spcAft>
            </a:pPr>
            <a:r>
              <a:rPr lang="sv-SE" sz="1100" b="1" dirty="0">
                <a:solidFill>
                  <a:schemeClr val="accent1">
                    <a:lumMod val="75000"/>
                  </a:schemeClr>
                </a:solidFill>
                <a:latin typeface="Arial" panose="020B0604020202020204" pitchFamily="34" charset="0"/>
                <a:cs typeface="Arial" panose="020B0604020202020204" pitchFamily="34" charset="0"/>
              </a:rPr>
              <a:t>Datalogi</a:t>
            </a:r>
            <a:br>
              <a:rPr lang="sv-SE" sz="1100"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Omfattning: </a:t>
            </a:r>
            <a:r>
              <a:rPr lang="sv-SE" sz="1100" b="1" dirty="0">
                <a:solidFill>
                  <a:schemeClr val="accent1">
                    <a:lumMod val="75000"/>
                  </a:schemeClr>
                </a:solidFill>
                <a:latin typeface="Arial" panose="020B0604020202020204" pitchFamily="34" charset="0"/>
                <a:cs typeface="Arial" panose="020B0604020202020204" pitchFamily="34" charset="0"/>
              </a:rPr>
              <a:t>240 </a:t>
            </a:r>
            <a:r>
              <a:rPr lang="sv-SE" sz="1100" b="1" dirty="0" err="1">
                <a:solidFill>
                  <a:schemeClr val="accent1">
                    <a:lumMod val="75000"/>
                  </a:schemeClr>
                </a:solidFill>
                <a:latin typeface="Arial" panose="020B0604020202020204" pitchFamily="34" charset="0"/>
                <a:cs typeface="Arial" panose="020B0604020202020204" pitchFamily="34" charset="0"/>
              </a:rPr>
              <a:t>hp</a:t>
            </a:r>
            <a:br>
              <a:rPr lang="sv-SE" sz="1100" dirty="0">
                <a:solidFill>
                  <a:srgbClr val="C00000"/>
                </a:solidFill>
                <a:latin typeface="Arial" panose="020B0604020202020204" pitchFamily="34" charset="0"/>
                <a:cs typeface="Arial" panose="020B0604020202020204" pitchFamily="34" charset="0"/>
              </a:rPr>
            </a:b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7" name="Rektangel 15"/>
          <p:cNvSpPr/>
          <p:nvPr/>
        </p:nvSpPr>
        <p:spPr>
          <a:xfrm>
            <a:off x="4771638" y="2309477"/>
            <a:ext cx="5977224" cy="69168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Ämnestillfälle (Kurspaketeringstillfälle) </a:t>
            </a:r>
            <a:r>
              <a:rPr lang="sv-SE" sz="1100" b="1" dirty="0">
                <a:solidFill>
                  <a:schemeClr val="accent6">
                    <a:lumMod val="75000"/>
                  </a:schemeClr>
                </a:solidFill>
                <a:latin typeface="Arial" panose="020B0604020202020204" pitchFamily="34" charset="0"/>
                <a:cs typeface="Arial" panose="020B0604020202020204" pitchFamily="34" charset="0"/>
              </a:rPr>
              <a:t>- Avklarad</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Avses leda till:</a:t>
            </a:r>
            <a:r>
              <a:rPr lang="sv-SE" sz="1100" b="1" dirty="0">
                <a:solidFill>
                  <a:schemeClr val="accent1">
                    <a:lumMod val="75000"/>
                  </a:schemeClr>
                </a:solidFill>
                <a:latin typeface="Arial" panose="020B0604020202020204" pitchFamily="34" charset="0"/>
                <a:cs typeface="Arial" panose="020B0604020202020204" pitchFamily="34" charset="0"/>
              </a:rPr>
              <a:t> licentiatexamen</a:t>
            </a:r>
            <a:br>
              <a:rPr lang="sv-SE" sz="1100" b="1"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Specificerad omfattning: 120 </a:t>
            </a:r>
            <a:r>
              <a:rPr lang="sv-SE" sz="1100" dirty="0" err="1">
                <a:solidFill>
                  <a:schemeClr val="accent1">
                    <a:lumMod val="75000"/>
                  </a:schemeClr>
                </a:solidFill>
                <a:latin typeface="Arial" panose="020B0604020202020204" pitchFamily="34" charset="0"/>
                <a:cs typeface="Arial" panose="020B0604020202020204" pitchFamily="34" charset="0"/>
              </a:rPr>
              <a:t>hp</a:t>
            </a: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40" name="Rectangle 39"/>
          <p:cNvSpPr/>
          <p:nvPr/>
        </p:nvSpPr>
        <p:spPr>
          <a:xfrm>
            <a:off x="4607270" y="1569742"/>
            <a:ext cx="6277492" cy="1546962"/>
          </a:xfrm>
          <a:prstGeom prst="rect">
            <a:avLst/>
          </a:prstGeom>
          <a:solidFill>
            <a:srgbClr val="F2F2F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TextBox 28"/>
          <p:cNvSpPr txBox="1"/>
          <p:nvPr/>
        </p:nvSpPr>
        <p:spPr>
          <a:xfrm>
            <a:off x="4869102" y="953174"/>
            <a:ext cx="4023360" cy="276999"/>
          </a:xfrm>
          <a:prstGeom prst="rect">
            <a:avLst/>
          </a:prstGeom>
          <a:noFill/>
        </p:spPr>
        <p:txBody>
          <a:bodyPr wrap="square" rtlCol="0">
            <a:spAutoFit/>
          </a:bodyPr>
          <a:lstStyle/>
          <a:p>
            <a:r>
              <a:rPr lang="sv-SE" sz="1200" dirty="0"/>
              <a:t>Doktorandens studieplan</a:t>
            </a:r>
          </a:p>
        </p:txBody>
      </p:sp>
    </p:spTree>
    <p:extLst>
      <p:ext uri="{BB962C8B-B14F-4D97-AF65-F5344CB8AC3E}">
        <p14:creationId xmlns:p14="http://schemas.microsoft.com/office/powerpoint/2010/main" val="3985194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046927" y="721202"/>
            <a:ext cx="8098147" cy="1674474"/>
          </a:xfrm>
        </p:spPr>
        <p:txBody>
          <a:bodyPr/>
          <a:lstStyle/>
          <a:p>
            <a:r>
              <a:rPr lang="sv-SE" i="1" dirty="0"/>
              <a:t>Scenario fall 5:</a:t>
            </a:r>
          </a:p>
          <a:p>
            <a:r>
              <a:rPr lang="sv-SE" dirty="0"/>
              <a:t>En doktorand har sedan </a:t>
            </a:r>
            <a:r>
              <a:rPr lang="sv-SE" dirty="0">
                <a:solidFill>
                  <a:schemeClr val="tx1"/>
                </a:solidFill>
              </a:rPr>
              <a:t>tidigare en licentiatexamen från annat lärosäte.</a:t>
            </a:r>
          </a:p>
          <a:p>
            <a:r>
              <a:rPr lang="sv-SE" dirty="0">
                <a:solidFill>
                  <a:schemeClr val="tx1"/>
                </a:solidFill>
              </a:rPr>
              <a:t>Doktoranden beviljas att fortsätta mot doktorsexamen på det egna lärosätet, och får räkna in tidigare licentiatutbildning inom </a:t>
            </a:r>
            <a:r>
              <a:rPr lang="sv-SE" dirty="0"/>
              <a:t>ramen för utbildningen mot doktorsexamen</a:t>
            </a:r>
            <a:r>
              <a:rPr lang="sv-SE" dirty="0">
                <a:solidFill>
                  <a:schemeClr val="tx1"/>
                </a:solidFill>
              </a:rPr>
              <a:t>. </a:t>
            </a:r>
          </a:p>
          <a:p>
            <a:r>
              <a:rPr lang="sv-SE" dirty="0">
                <a:solidFill>
                  <a:schemeClr val="tx1"/>
                </a:solidFill>
              </a:rPr>
              <a:t>Ett förväntat deltagande på ämnestillfälle </a:t>
            </a:r>
            <a:r>
              <a:rPr lang="sv-SE" dirty="0"/>
              <a:t>avseende licentiatexamen dokumenteras i Ladok. Antagningen markeras med senare del. </a:t>
            </a:r>
          </a:p>
          <a:p>
            <a:r>
              <a:rPr lang="sv-SE" dirty="0"/>
              <a:t>Efter avslutad utbildning utfärdas en doktorsexamen.</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22</a:t>
            </a:fld>
            <a:endParaRPr lang="sv-SE"/>
          </a:p>
        </p:txBody>
      </p:sp>
      <p:sp>
        <p:nvSpPr>
          <p:cNvPr id="6" name="Title 5"/>
          <p:cNvSpPr>
            <a:spLocks noGrp="1"/>
          </p:cNvSpPr>
          <p:nvPr>
            <p:ph type="title"/>
          </p:nvPr>
        </p:nvSpPr>
        <p:spPr/>
        <p:txBody>
          <a:bodyPr/>
          <a:lstStyle/>
          <a:p>
            <a:r>
              <a:rPr lang="sv-SE" dirty="0"/>
              <a:t>Fall 5: Licentiatexamen/-utbildning från </a:t>
            </a:r>
            <a:r>
              <a:rPr lang="sv-SE" i="1" dirty="0"/>
              <a:t>annat </a:t>
            </a:r>
            <a:r>
              <a:rPr lang="sv-SE" dirty="0"/>
              <a:t>lärosäte, doktoranden ska fortsätta mot doktorsexamen</a:t>
            </a:r>
          </a:p>
        </p:txBody>
      </p:sp>
      <p:sp>
        <p:nvSpPr>
          <p:cNvPr id="18" name="Rektangel 14"/>
          <p:cNvSpPr/>
          <p:nvPr/>
        </p:nvSpPr>
        <p:spPr>
          <a:xfrm>
            <a:off x="9825340" y="3732399"/>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r>
              <a:rPr lang="sv-SE" sz="1100" b="1" dirty="0">
                <a:solidFill>
                  <a:schemeClr val="accent6">
                    <a:lumMod val="50000"/>
                  </a:schemeClr>
                </a:solidFill>
                <a:latin typeface="Arial" panose="020B0604020202020204" pitchFamily="34" charset="0"/>
                <a:cs typeface="Arial" panose="020B0604020202020204" pitchFamily="34" charset="0"/>
              </a:rPr>
              <a:t>Doktorsexamen utfärdas</a:t>
            </a:r>
            <a:endParaRPr lang="sv-SE" sz="1100" dirty="0">
              <a:solidFill>
                <a:schemeClr val="accent6">
                  <a:lumMod val="50000"/>
                </a:schemeClr>
              </a:solidFill>
              <a:latin typeface="Arial" panose="020B0604020202020204" pitchFamily="34" charset="0"/>
              <a:cs typeface="Arial" panose="020B0604020202020204" pitchFamily="34" charset="0"/>
            </a:endParaRPr>
          </a:p>
        </p:txBody>
      </p:sp>
      <p:cxnSp>
        <p:nvCxnSpPr>
          <p:cNvPr id="19" name="Rak pil 53"/>
          <p:cNvCxnSpPr/>
          <p:nvPr/>
        </p:nvCxnSpPr>
        <p:spPr>
          <a:xfrm>
            <a:off x="6287407" y="3368080"/>
            <a:ext cx="4432683" cy="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Ellips 54"/>
          <p:cNvSpPr/>
          <p:nvPr/>
        </p:nvSpPr>
        <p:spPr>
          <a:xfrm>
            <a:off x="3911170" y="3189040"/>
            <a:ext cx="190500" cy="19050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Ellips 63"/>
          <p:cNvSpPr/>
          <p:nvPr/>
        </p:nvSpPr>
        <p:spPr>
          <a:xfrm>
            <a:off x="10720090" y="3270232"/>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ktangel 66"/>
          <p:cNvSpPr/>
          <p:nvPr/>
        </p:nvSpPr>
        <p:spPr>
          <a:xfrm>
            <a:off x="3016420" y="3732399"/>
            <a:ext cx="1980000" cy="2160000"/>
          </a:xfrm>
          <a:prstGeom prst="rect">
            <a:avLst/>
          </a:prstGeom>
          <a:solidFill>
            <a:schemeClr val="bg1">
              <a:lumMod val="95000"/>
            </a:schemeClr>
          </a:solidFill>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r>
              <a:rPr lang="sv-SE" sz="1100" b="1" dirty="0">
                <a:solidFill>
                  <a:schemeClr val="tx1"/>
                </a:solidFill>
                <a:latin typeface="Arial" panose="020B0604020202020204" pitchFamily="34" charset="0"/>
                <a:cs typeface="Arial" panose="020B0604020202020204" pitchFamily="34" charset="0"/>
              </a:rPr>
              <a:t>Licentiatexamen utfärdas på annat lärosäte</a:t>
            </a:r>
            <a:endParaRPr lang="sv-SE" sz="1100" dirty="0">
              <a:solidFill>
                <a:schemeClr val="tx1"/>
              </a:solidFill>
              <a:latin typeface="Arial" panose="020B0604020202020204" pitchFamily="34" charset="0"/>
              <a:cs typeface="Arial" panose="020B0604020202020204" pitchFamily="34" charset="0"/>
            </a:endParaRPr>
          </a:p>
        </p:txBody>
      </p:sp>
      <p:cxnSp>
        <p:nvCxnSpPr>
          <p:cNvPr id="23" name="Rak 71"/>
          <p:cNvCxnSpPr>
            <a:stCxn id="20" idx="4"/>
            <a:endCxn id="22" idx="0"/>
          </p:cNvCxnSpPr>
          <p:nvPr/>
        </p:nvCxnSpPr>
        <p:spPr>
          <a:xfrm>
            <a:off x="4006420" y="3379540"/>
            <a:ext cx="0" cy="35285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Rak 81"/>
          <p:cNvCxnSpPr>
            <a:cxnSpLocks/>
            <a:stCxn id="21" idx="4"/>
            <a:endCxn id="18" idx="0"/>
          </p:cNvCxnSpPr>
          <p:nvPr/>
        </p:nvCxnSpPr>
        <p:spPr>
          <a:xfrm>
            <a:off x="10815340" y="3460732"/>
            <a:ext cx="0" cy="27166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Rektangel 64"/>
          <p:cNvSpPr/>
          <p:nvPr/>
        </p:nvSpPr>
        <p:spPr>
          <a:xfrm>
            <a:off x="529696" y="3732399"/>
            <a:ext cx="1980000" cy="2160000"/>
          </a:xfrm>
          <a:prstGeom prst="rect">
            <a:avLst/>
          </a:prstGeom>
          <a:solidFill>
            <a:schemeClr val="bg1">
              <a:lumMod val="95000"/>
            </a:schemeClr>
          </a:solidFill>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spcAft>
                <a:spcPts val="600"/>
              </a:spcAft>
            </a:pPr>
            <a:r>
              <a:rPr lang="sv-SE" sz="1100" b="1" dirty="0">
                <a:solidFill>
                  <a:schemeClr val="tx1"/>
                </a:solidFill>
                <a:latin typeface="Arial" panose="020B0604020202020204" pitchFamily="34" charset="0"/>
                <a:cs typeface="Arial" panose="020B0604020202020204" pitchFamily="34" charset="0"/>
              </a:rPr>
              <a:t>Doktoranden antas till utbildning på annat lärosäte</a:t>
            </a:r>
          </a:p>
          <a:p>
            <a:pPr>
              <a:spcAft>
                <a:spcPts val="600"/>
              </a:spcAft>
            </a:pPr>
            <a:r>
              <a:rPr lang="sv-SE" sz="1100" dirty="0">
                <a:solidFill>
                  <a:schemeClr val="tx1"/>
                </a:solidFill>
                <a:latin typeface="Arial" panose="020B0604020202020204" pitchFamily="34" charset="0"/>
                <a:cs typeface="Arial" panose="020B0604020202020204" pitchFamily="34" charset="0"/>
              </a:rPr>
              <a:t>Ämnestillfället avses leda till licentiatexamen</a:t>
            </a:r>
          </a:p>
        </p:txBody>
      </p:sp>
      <p:sp>
        <p:nvSpPr>
          <p:cNvPr id="26" name="Ellips 76"/>
          <p:cNvSpPr/>
          <p:nvPr/>
        </p:nvSpPr>
        <p:spPr>
          <a:xfrm>
            <a:off x="1424446" y="3189040"/>
            <a:ext cx="190500" cy="19050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7" name="Rak 78"/>
          <p:cNvCxnSpPr>
            <a:cxnSpLocks/>
            <a:stCxn id="26" idx="4"/>
            <a:endCxn id="25" idx="0"/>
          </p:cNvCxnSpPr>
          <p:nvPr/>
        </p:nvCxnSpPr>
        <p:spPr>
          <a:xfrm>
            <a:off x="1519696" y="3379540"/>
            <a:ext cx="0" cy="35285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Ellips 54"/>
          <p:cNvSpPr/>
          <p:nvPr/>
        </p:nvSpPr>
        <p:spPr>
          <a:xfrm>
            <a:off x="6289970" y="3272830"/>
            <a:ext cx="190500" cy="190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66"/>
          <p:cNvSpPr/>
          <p:nvPr/>
        </p:nvSpPr>
        <p:spPr>
          <a:xfrm>
            <a:off x="5331229" y="3732399"/>
            <a:ext cx="1980000" cy="2160000"/>
          </a:xfrm>
          <a:prstGeom prst="rect">
            <a:avLst/>
          </a:prstGeom>
          <a:solidFill>
            <a:srgbClr val="F2F8EE"/>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t" anchorCtr="0"/>
          <a:lstStyle/>
          <a:p>
            <a:pPr>
              <a:spcAft>
                <a:spcPts val="600"/>
              </a:spcAft>
            </a:pPr>
            <a:r>
              <a:rPr lang="sv-SE" sz="1100" b="1" dirty="0">
                <a:solidFill>
                  <a:schemeClr val="accent6">
                    <a:lumMod val="50000"/>
                  </a:schemeClr>
                </a:solidFill>
                <a:latin typeface="Arial" panose="020B0604020202020204" pitchFamily="34" charset="0"/>
                <a:cs typeface="Arial" panose="020B0604020202020204" pitchFamily="34" charset="0"/>
              </a:rPr>
              <a:t>Doktoranden antas till utbildning på eget lärosäte</a:t>
            </a:r>
          </a:p>
          <a:p>
            <a:pPr>
              <a:spcAft>
                <a:spcPts val="600"/>
              </a:spcAft>
            </a:pPr>
            <a:r>
              <a:rPr lang="sv-SE" sz="1100" dirty="0">
                <a:solidFill>
                  <a:schemeClr val="accent6">
                    <a:lumMod val="50000"/>
                  </a:schemeClr>
                </a:solidFill>
                <a:latin typeface="Arial" panose="020B0604020202020204" pitchFamily="34" charset="0"/>
                <a:cs typeface="Arial" panose="020B0604020202020204" pitchFamily="34" charset="0"/>
              </a:rPr>
              <a:t>Tidigare utbildning mot licentiatexamen får räknas in inom ramen för utbildningen mot doktorsexamen. </a:t>
            </a:r>
          </a:p>
          <a:p>
            <a:pPr>
              <a:spcAft>
                <a:spcPts val="600"/>
              </a:spcAft>
            </a:pPr>
            <a:r>
              <a:rPr lang="sv-SE" sz="1100" dirty="0">
                <a:solidFill>
                  <a:schemeClr val="accent6">
                    <a:lumMod val="50000"/>
                  </a:schemeClr>
                </a:solidFill>
                <a:latin typeface="Arial" panose="020B0604020202020204" pitchFamily="34" charset="0"/>
                <a:cs typeface="Arial" panose="020B0604020202020204" pitchFamily="34" charset="0"/>
              </a:rPr>
              <a:t>Ämnestillfället avses leda till doktorsexamen</a:t>
            </a:r>
          </a:p>
        </p:txBody>
      </p:sp>
      <p:cxnSp>
        <p:nvCxnSpPr>
          <p:cNvPr id="30" name="Rak 71"/>
          <p:cNvCxnSpPr/>
          <p:nvPr/>
        </p:nvCxnSpPr>
        <p:spPr>
          <a:xfrm>
            <a:off x="6385219" y="3463330"/>
            <a:ext cx="1" cy="26907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Rak pil 53"/>
          <p:cNvCxnSpPr>
            <a:endCxn id="20" idx="2"/>
          </p:cNvCxnSpPr>
          <p:nvPr/>
        </p:nvCxnSpPr>
        <p:spPr>
          <a:xfrm>
            <a:off x="1593100" y="3284290"/>
            <a:ext cx="2318070"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7176585" y="2996150"/>
            <a:ext cx="3254017" cy="369332"/>
          </a:xfrm>
          <a:prstGeom prst="rect">
            <a:avLst/>
          </a:prstGeom>
        </p:spPr>
        <p:txBody>
          <a:bodyPr wrap="square">
            <a:spAutoFit/>
          </a:bodyPr>
          <a:lstStyle/>
          <a:p>
            <a:pPr algn="ctr"/>
            <a:r>
              <a:rPr lang="sv-SE" sz="900" b="1" dirty="0">
                <a:solidFill>
                  <a:schemeClr val="accent6">
                    <a:lumMod val="50000"/>
                  </a:schemeClr>
                </a:solidFill>
                <a:latin typeface="Arial" panose="020B0604020202020204" pitchFamily="34" charset="0"/>
                <a:cs typeface="Arial" panose="020B0604020202020204" pitchFamily="34" charset="0"/>
              </a:rPr>
              <a:t>Innehåll i utbildningen läggs in och resultat rapporteras kontinuerligt under utbildningen</a:t>
            </a:r>
          </a:p>
        </p:txBody>
      </p:sp>
    </p:spTree>
    <p:extLst>
      <p:ext uri="{BB962C8B-B14F-4D97-AF65-F5344CB8AC3E}">
        <p14:creationId xmlns:p14="http://schemas.microsoft.com/office/powerpoint/2010/main" val="98750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3"/>
          </p:nvPr>
        </p:nvSpPr>
        <p:spPr/>
        <p:txBody>
          <a:bodyPr/>
          <a:lstStyle/>
          <a:p>
            <a:r>
              <a:rPr lang="sv-SE" dirty="0">
                <a:solidFill>
                  <a:schemeClr val="tx1"/>
                </a:solidFill>
              </a:rPr>
              <a:t>För doktorander som har licentiatexamen/-utbildning sedan tidigare på ett annat lärosäte skapas ett ämnestillfälle med </a:t>
            </a:r>
            <a:r>
              <a:rPr lang="sv-SE" dirty="0"/>
              <a:t>attributen:</a:t>
            </a:r>
          </a:p>
          <a:p>
            <a:pPr marL="171450" lvl="1" indent="-171450">
              <a:spcAft>
                <a:spcPts val="300"/>
              </a:spcAft>
              <a:buFont typeface="Arial" panose="020B0604020202020204" pitchFamily="34" charset="0"/>
              <a:buChar char="•"/>
            </a:pPr>
            <a:r>
              <a:rPr lang="sv-SE" b="1" dirty="0"/>
              <a:t>Avses leda till</a:t>
            </a:r>
            <a:r>
              <a:rPr lang="sv-SE" dirty="0"/>
              <a:t>: doktorsexamen</a:t>
            </a:r>
          </a:p>
          <a:p>
            <a:pPr marL="171450" indent="-171450">
              <a:buFont typeface="Arial" panose="020B0604020202020204" pitchFamily="34" charset="0"/>
              <a:buChar char="•"/>
            </a:pPr>
            <a:r>
              <a:rPr lang="sv-SE" b="1" dirty="0">
                <a:solidFill>
                  <a:schemeClr val="tx1"/>
                </a:solidFill>
              </a:rPr>
              <a:t>Studieperiod</a:t>
            </a:r>
            <a:r>
              <a:rPr lang="sv-SE" dirty="0">
                <a:solidFill>
                  <a:schemeClr val="tx1"/>
                </a:solidFill>
              </a:rPr>
              <a:t>. Befintlig studieperiod kan uppdateras samt nya </a:t>
            </a:r>
            <a:r>
              <a:rPr lang="sv-SE" dirty="0"/>
              <a:t>studieperioder kan läggas till.</a:t>
            </a:r>
          </a:p>
          <a:p>
            <a:pPr marL="171450" indent="-171450">
              <a:buFont typeface="Arial" panose="020B0604020202020204" pitchFamily="34" charset="0"/>
              <a:buChar char="•"/>
            </a:pPr>
            <a:r>
              <a:rPr lang="sv-SE" dirty="0">
                <a:solidFill>
                  <a:srgbClr val="C00000"/>
                </a:solidFill>
              </a:rPr>
              <a:t>Studieperiodens omfattningsvärde </a:t>
            </a:r>
            <a:r>
              <a:rPr lang="sv-SE" dirty="0">
                <a:solidFill>
                  <a:schemeClr val="tx1"/>
                </a:solidFill>
              </a:rPr>
              <a:t>anges utifrån doktorandens förväntade deltagande, d.v.s. 120 </a:t>
            </a:r>
            <a:r>
              <a:rPr lang="sv-SE" dirty="0" err="1">
                <a:solidFill>
                  <a:schemeClr val="tx1"/>
                </a:solidFill>
              </a:rPr>
              <a:t>hp</a:t>
            </a:r>
            <a:r>
              <a:rPr lang="sv-SE" dirty="0">
                <a:solidFill>
                  <a:schemeClr val="tx1"/>
                </a:solidFill>
              </a:rPr>
              <a:t>.</a:t>
            </a:r>
          </a:p>
          <a:p>
            <a:pPr marL="171450" lvl="1" indent="-171450">
              <a:buFont typeface="Arial" panose="020B0604020202020204" pitchFamily="34" charset="0"/>
              <a:buChar char="•"/>
            </a:pPr>
            <a:r>
              <a:rPr lang="sv-SE" dirty="0">
                <a:solidFill>
                  <a:srgbClr val="C00000"/>
                </a:solidFill>
              </a:rPr>
              <a:t>Senare del: </a:t>
            </a:r>
            <a:r>
              <a:rPr lang="sv-SE" b="1" dirty="0">
                <a:solidFill>
                  <a:srgbClr val="C00000"/>
                </a:solidFill>
              </a:rPr>
              <a:t>ja</a:t>
            </a:r>
            <a:r>
              <a:rPr lang="sv-SE" dirty="0"/>
              <a:t>. Detta väljs eftersom doktoranden inte har ett deltagande på kurspaketeringen sedan tidigare och ska alltså antas till senare del av kurspaketeringen.</a:t>
            </a:r>
          </a:p>
          <a:p>
            <a:pPr>
              <a:spcAft>
                <a:spcPts val="300"/>
              </a:spcAft>
            </a:pPr>
            <a:endParaRPr lang="sv-SE" i="1" dirty="0"/>
          </a:p>
          <a:p>
            <a:r>
              <a:rPr lang="sv-SE" dirty="0">
                <a:solidFill>
                  <a:schemeClr val="tx1"/>
                </a:solidFill>
              </a:rPr>
              <a:t>Ny studieplan läggs till för doktoranden på ämnestillfället för ämne på forskarnivå. </a:t>
            </a:r>
          </a:p>
          <a:p>
            <a:r>
              <a:rPr lang="sv-SE" dirty="0">
                <a:solidFill>
                  <a:schemeClr val="tx1"/>
                </a:solidFill>
              </a:rPr>
              <a:t>Innehåll (ex. forskningsarbete och kurstillfällen) läggs in i studieplanen. </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23</a:t>
            </a:fld>
            <a:endParaRPr lang="sv-SE"/>
          </a:p>
        </p:txBody>
      </p:sp>
      <p:sp>
        <p:nvSpPr>
          <p:cNvPr id="17" name="Title 16"/>
          <p:cNvSpPr>
            <a:spLocks noGrp="1"/>
          </p:cNvSpPr>
          <p:nvPr>
            <p:ph type="title"/>
          </p:nvPr>
        </p:nvSpPr>
        <p:spPr/>
        <p:txBody>
          <a:bodyPr/>
          <a:lstStyle/>
          <a:p>
            <a:r>
              <a:rPr lang="sv-SE" dirty="0"/>
              <a:t>Fall 5: Licentiatexamen/-utbildning från </a:t>
            </a:r>
            <a:r>
              <a:rPr lang="sv-SE" i="1" dirty="0"/>
              <a:t>annat </a:t>
            </a:r>
            <a:r>
              <a:rPr lang="sv-SE" dirty="0"/>
              <a:t>lärosäte, doktoranden ska fortsätta mot doktorsexamen</a:t>
            </a:r>
          </a:p>
        </p:txBody>
      </p:sp>
      <p:sp>
        <p:nvSpPr>
          <p:cNvPr id="29" name="Rectangle 28"/>
          <p:cNvSpPr/>
          <p:nvPr/>
        </p:nvSpPr>
        <p:spPr>
          <a:xfrm>
            <a:off x="4376551" y="1977996"/>
            <a:ext cx="6715974" cy="39210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0" name="Picture 29"/>
          <p:cNvPicPr>
            <a:picLocks noChangeAspect="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47314" y="2265769"/>
            <a:ext cx="221788" cy="262860"/>
          </a:xfrm>
          <a:prstGeom prst="rect">
            <a:avLst/>
          </a:prstGeom>
        </p:spPr>
      </p:pic>
      <p:sp>
        <p:nvSpPr>
          <p:cNvPr id="32" name="Rektangel 14"/>
          <p:cNvSpPr/>
          <p:nvPr/>
        </p:nvSpPr>
        <p:spPr>
          <a:xfrm>
            <a:off x="4607270" y="2816401"/>
            <a:ext cx="6254536" cy="2825455"/>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 på forskarnivå (Kurspaketering)</a:t>
            </a:r>
            <a:endParaRPr lang="sv-SE" sz="1100"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b="1" dirty="0">
                <a:solidFill>
                  <a:schemeClr val="accent1">
                    <a:lumMod val="75000"/>
                  </a:schemeClr>
                </a:solidFill>
                <a:latin typeface="Arial" panose="020B0604020202020204" pitchFamily="34" charset="0"/>
                <a:cs typeface="Arial" panose="020B0604020202020204" pitchFamily="34" charset="0"/>
              </a:rPr>
              <a:t>Historia</a:t>
            </a:r>
            <a:br>
              <a:rPr lang="sv-SE" sz="1100" dirty="0">
                <a:solidFill>
                  <a:schemeClr val="accent1">
                    <a:lumMod val="75000"/>
                  </a:schemeClr>
                </a:solidFill>
                <a:latin typeface="Arial" panose="020B0604020202020204" pitchFamily="34" charset="0"/>
                <a:cs typeface="Arial" panose="020B0604020202020204" pitchFamily="34" charset="0"/>
              </a:rPr>
            </a:br>
            <a:r>
              <a:rPr lang="sv-SE" sz="1100" dirty="0">
                <a:solidFill>
                  <a:schemeClr val="accent1">
                    <a:lumMod val="75000"/>
                  </a:schemeClr>
                </a:solidFill>
                <a:latin typeface="Arial" panose="020B0604020202020204" pitchFamily="34" charset="0"/>
                <a:cs typeface="Arial" panose="020B0604020202020204" pitchFamily="34" charset="0"/>
              </a:rPr>
              <a:t>Omfattning: </a:t>
            </a:r>
            <a:r>
              <a:rPr lang="sv-SE" sz="1100" b="1" dirty="0">
                <a:solidFill>
                  <a:schemeClr val="accent1">
                    <a:lumMod val="75000"/>
                  </a:schemeClr>
                </a:solidFill>
                <a:latin typeface="Arial" panose="020B0604020202020204" pitchFamily="34" charset="0"/>
                <a:cs typeface="Arial" panose="020B0604020202020204" pitchFamily="34" charset="0"/>
              </a:rPr>
              <a:t>240 </a:t>
            </a:r>
            <a:r>
              <a:rPr lang="sv-SE" sz="1100" b="1" dirty="0" err="1">
                <a:solidFill>
                  <a:schemeClr val="accent1">
                    <a:lumMod val="75000"/>
                  </a:schemeClr>
                </a:solidFill>
                <a:latin typeface="Arial" panose="020B0604020202020204" pitchFamily="34" charset="0"/>
                <a:cs typeface="Arial" panose="020B0604020202020204" pitchFamily="34" charset="0"/>
              </a:rPr>
              <a:t>hp</a:t>
            </a:r>
            <a:br>
              <a:rPr lang="sv-SE" sz="1100" dirty="0">
                <a:solidFill>
                  <a:srgbClr val="C00000"/>
                </a:solidFill>
                <a:latin typeface="Arial" panose="020B0604020202020204" pitchFamily="34" charset="0"/>
                <a:cs typeface="Arial" panose="020B0604020202020204" pitchFamily="34" charset="0"/>
              </a:rPr>
            </a:b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3" name="Rektangel 15"/>
          <p:cNvSpPr/>
          <p:nvPr/>
        </p:nvSpPr>
        <p:spPr>
          <a:xfrm>
            <a:off x="4748683" y="3555881"/>
            <a:ext cx="5977224" cy="194310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sv-SE" sz="1100" dirty="0">
                <a:solidFill>
                  <a:schemeClr val="accent1">
                    <a:lumMod val="50000"/>
                  </a:schemeClr>
                </a:solidFill>
                <a:latin typeface="Arial" panose="020B0604020202020204" pitchFamily="34" charset="0"/>
                <a:cs typeface="Arial" panose="020B0604020202020204" pitchFamily="34" charset="0"/>
              </a:rPr>
              <a:t>Ämnestillfälle (Kurspaketeringstillfälle) </a:t>
            </a:r>
            <a:r>
              <a:rPr lang="sv-SE" sz="1100" i="1" dirty="0">
                <a:solidFill>
                  <a:schemeClr val="accent1">
                    <a:lumMod val="50000"/>
                  </a:schemeClr>
                </a:solidFill>
                <a:latin typeface="Arial" panose="020B0604020202020204" pitchFamily="34" charset="0"/>
                <a:cs typeface="Arial" panose="020B0604020202020204" pitchFamily="34" charset="0"/>
              </a:rPr>
              <a:t>– förväntat deltagande</a:t>
            </a:r>
            <a:endParaRPr lang="sv-SE" sz="1100" i="1" dirty="0">
              <a:solidFill>
                <a:schemeClr val="accent1">
                  <a:lumMod val="75000"/>
                </a:schemeClr>
              </a:solidFill>
              <a:latin typeface="Arial" panose="020B0604020202020204" pitchFamily="34" charset="0"/>
              <a:cs typeface="Arial" panose="020B0604020202020204" pitchFamily="34" charset="0"/>
            </a:endParaRP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Avser examen</a:t>
            </a:r>
            <a:r>
              <a:rPr lang="sv-SE" sz="1100" b="1" dirty="0">
                <a:solidFill>
                  <a:schemeClr val="accent1">
                    <a:lumMod val="75000"/>
                  </a:schemeClr>
                </a:solidFill>
                <a:latin typeface="Arial" panose="020B0604020202020204" pitchFamily="34" charset="0"/>
                <a:cs typeface="Arial" panose="020B0604020202020204" pitchFamily="34" charset="0"/>
              </a:rPr>
              <a:t>: doktorsexamen</a:t>
            </a:r>
          </a:p>
          <a:p>
            <a:pPr>
              <a:spcAft>
                <a:spcPts val="600"/>
              </a:spcAft>
            </a:pPr>
            <a:r>
              <a:rPr lang="sv-SE" sz="1100" dirty="0">
                <a:solidFill>
                  <a:schemeClr val="accent1">
                    <a:lumMod val="75000"/>
                  </a:schemeClr>
                </a:solidFill>
                <a:latin typeface="Arial" panose="020B0604020202020204" pitchFamily="34" charset="0"/>
                <a:cs typeface="Arial" panose="020B0604020202020204" pitchFamily="34" charset="0"/>
              </a:rPr>
              <a:t>Studieperiod: </a:t>
            </a:r>
            <a:r>
              <a:rPr lang="sv-SE" sz="1100" b="1" dirty="0">
                <a:solidFill>
                  <a:schemeClr val="accent1">
                    <a:lumMod val="75000"/>
                  </a:schemeClr>
                </a:solidFill>
                <a:latin typeface="Arial" panose="020B0604020202020204" pitchFamily="34" charset="0"/>
                <a:cs typeface="Arial" panose="020B0604020202020204" pitchFamily="34" charset="0"/>
              </a:rPr>
              <a:t>2019-07-01 – 2021-06-30</a:t>
            </a:r>
            <a:br>
              <a:rPr lang="sv-SE" sz="1100" b="1" dirty="0">
                <a:solidFill>
                  <a:schemeClr val="accent1">
                    <a:lumMod val="75000"/>
                  </a:schemeClr>
                </a:solidFill>
                <a:latin typeface="Arial" panose="020B0604020202020204" pitchFamily="34" charset="0"/>
                <a:cs typeface="Arial" panose="020B0604020202020204" pitchFamily="34" charset="0"/>
              </a:rPr>
            </a:br>
            <a:r>
              <a:rPr lang="sv-SE" sz="1100" dirty="0">
                <a:solidFill>
                  <a:srgbClr val="C00000"/>
                </a:solidFill>
                <a:latin typeface="Arial" panose="020B0604020202020204" pitchFamily="34" charset="0"/>
                <a:cs typeface="Arial" panose="020B0604020202020204" pitchFamily="34" charset="0"/>
              </a:rPr>
              <a:t>Studieperiodens omfattning: </a:t>
            </a:r>
            <a:r>
              <a:rPr lang="sv-SE" sz="1100" b="1" dirty="0">
                <a:solidFill>
                  <a:srgbClr val="C00000"/>
                </a:solidFill>
                <a:latin typeface="Arial" panose="020B0604020202020204" pitchFamily="34" charset="0"/>
                <a:cs typeface="Arial" panose="020B0604020202020204" pitchFamily="34" charset="0"/>
              </a:rPr>
              <a:t>120 </a:t>
            </a:r>
            <a:r>
              <a:rPr lang="sv-SE" sz="1100" b="1" dirty="0" err="1">
                <a:solidFill>
                  <a:srgbClr val="C00000"/>
                </a:solidFill>
                <a:latin typeface="Arial" panose="020B0604020202020204" pitchFamily="34" charset="0"/>
                <a:cs typeface="Arial" panose="020B0604020202020204" pitchFamily="34" charset="0"/>
              </a:rPr>
              <a:t>hp</a:t>
            </a:r>
            <a:endParaRPr lang="sv-SE" sz="1100" b="1" dirty="0">
              <a:solidFill>
                <a:srgbClr val="C00000"/>
              </a:solidFill>
              <a:latin typeface="Arial" panose="020B0604020202020204" pitchFamily="34" charset="0"/>
              <a:cs typeface="Arial" panose="020B0604020202020204" pitchFamily="34" charset="0"/>
            </a:endParaRPr>
          </a:p>
          <a:p>
            <a:pPr>
              <a:spcAft>
                <a:spcPts val="600"/>
              </a:spcAft>
            </a:pPr>
            <a:r>
              <a:rPr lang="sv-SE" sz="1100" dirty="0">
                <a:solidFill>
                  <a:srgbClr val="C00000"/>
                </a:solidFill>
                <a:latin typeface="Arial" panose="020B0604020202020204" pitchFamily="34" charset="0"/>
                <a:cs typeface="Arial" panose="020B0604020202020204" pitchFamily="34" charset="0"/>
              </a:rPr>
              <a:t>Senare del: </a:t>
            </a:r>
            <a:r>
              <a:rPr lang="sv-SE" sz="1100" b="1" dirty="0">
                <a:solidFill>
                  <a:srgbClr val="C00000"/>
                </a:solidFill>
                <a:latin typeface="Arial" panose="020B0604020202020204" pitchFamily="34" charset="0"/>
                <a:cs typeface="Arial" panose="020B0604020202020204" pitchFamily="34" charset="0"/>
              </a:rPr>
              <a:t>Ja</a:t>
            </a:r>
          </a:p>
          <a:p>
            <a:pPr>
              <a:spcAft>
                <a:spcPts val="600"/>
              </a:spcAft>
            </a:pPr>
            <a:endParaRPr lang="sv-SE" sz="1100" dirty="0">
              <a:solidFill>
                <a:schemeClr val="accent1">
                  <a:lumMod val="75000"/>
                </a:schemeClr>
              </a:solidFill>
              <a:latin typeface="Arial" panose="020B0604020202020204" pitchFamily="34" charset="0"/>
              <a:cs typeface="Arial" panose="020B0604020202020204" pitchFamily="34" charset="0"/>
            </a:endParaRPr>
          </a:p>
        </p:txBody>
      </p:sp>
      <p:sp>
        <p:nvSpPr>
          <p:cNvPr id="34" name="Right Arrow 33"/>
          <p:cNvSpPr/>
          <p:nvPr/>
        </p:nvSpPr>
        <p:spPr>
          <a:xfrm rot="4292974">
            <a:off x="4443087" y="1393422"/>
            <a:ext cx="845229" cy="154526"/>
          </a:xfrm>
          <a:prstGeom prst="rightArrow">
            <a:avLst/>
          </a:prstGeom>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sv-SE">
              <a:solidFill>
                <a:schemeClr val="tx1"/>
              </a:solidFill>
            </a:endParaRPr>
          </a:p>
        </p:txBody>
      </p:sp>
      <p:sp>
        <p:nvSpPr>
          <p:cNvPr id="36" name="TextBox 35"/>
          <p:cNvSpPr txBox="1"/>
          <p:nvPr/>
        </p:nvSpPr>
        <p:spPr>
          <a:xfrm>
            <a:off x="4865701" y="2237387"/>
            <a:ext cx="4023360" cy="276999"/>
          </a:xfrm>
          <a:prstGeom prst="rect">
            <a:avLst/>
          </a:prstGeom>
          <a:noFill/>
        </p:spPr>
        <p:txBody>
          <a:bodyPr wrap="square" rtlCol="0">
            <a:spAutoFit/>
          </a:bodyPr>
          <a:lstStyle/>
          <a:p>
            <a:r>
              <a:rPr lang="sv-SE" sz="1200" dirty="0"/>
              <a:t>Doktorandens studieplan</a:t>
            </a:r>
          </a:p>
        </p:txBody>
      </p:sp>
      <p:sp>
        <p:nvSpPr>
          <p:cNvPr id="2" name="Vertical Scroll 1"/>
          <p:cNvSpPr/>
          <p:nvPr/>
        </p:nvSpPr>
        <p:spPr>
          <a:xfrm>
            <a:off x="3828108" y="692873"/>
            <a:ext cx="1096885" cy="983108"/>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sv-SE" dirty="0"/>
          </a:p>
        </p:txBody>
      </p:sp>
      <p:sp>
        <p:nvSpPr>
          <p:cNvPr id="35" name="TextBox 34"/>
          <p:cNvSpPr txBox="1"/>
          <p:nvPr/>
        </p:nvSpPr>
        <p:spPr>
          <a:xfrm>
            <a:off x="3726973" y="947248"/>
            <a:ext cx="1479392" cy="430887"/>
          </a:xfrm>
          <a:prstGeom prst="rect">
            <a:avLst/>
          </a:prstGeom>
          <a:noFill/>
        </p:spPr>
        <p:txBody>
          <a:bodyPr wrap="square" rtlCol="0">
            <a:spAutoFit/>
          </a:bodyPr>
          <a:lstStyle/>
          <a:p>
            <a:r>
              <a:rPr lang="sv-SE" sz="1100" b="1" dirty="0">
                <a:latin typeface="Arial" panose="020B0604020202020204" pitchFamily="34" charset="0"/>
                <a:cs typeface="Arial" panose="020B0604020202020204" pitchFamily="34" charset="0"/>
              </a:rPr>
              <a:t>Licentiatexamen från annat lärosäte</a:t>
            </a:r>
          </a:p>
        </p:txBody>
      </p:sp>
    </p:spTree>
    <p:extLst>
      <p:ext uri="{BB962C8B-B14F-4D97-AF65-F5344CB8AC3E}">
        <p14:creationId xmlns:p14="http://schemas.microsoft.com/office/powerpoint/2010/main" val="136518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v-SE"/>
              <a:t>2023-07-27</a:t>
            </a:r>
            <a:endParaRPr lang="sv-SE" dirty="0"/>
          </a:p>
        </p:txBody>
      </p:sp>
      <p:sp>
        <p:nvSpPr>
          <p:cNvPr id="5" name="Footer Placeholder 4"/>
          <p:cNvSpPr>
            <a:spLocks noGrp="1"/>
          </p:cNvSpPr>
          <p:nvPr>
            <p:ph type="ftr" sz="quarter" idx="11"/>
          </p:nvPr>
        </p:nvSpPr>
        <p:spPr/>
        <p:txBody>
          <a:bodyPr/>
          <a:lstStyle/>
          <a:p>
            <a:r>
              <a:rPr lang="sv-SE"/>
              <a:t>Lathund-Ladok-2.22.0-Utbildning på forskarnivå</a:t>
            </a:r>
            <a:endParaRPr lang="sv-SE" dirty="0"/>
          </a:p>
        </p:txBody>
      </p:sp>
      <p:sp>
        <p:nvSpPr>
          <p:cNvPr id="6" name="Slide Number Placeholder 5"/>
          <p:cNvSpPr>
            <a:spLocks noGrp="1"/>
          </p:cNvSpPr>
          <p:nvPr>
            <p:ph type="sldNum" sz="quarter" idx="12"/>
          </p:nvPr>
        </p:nvSpPr>
        <p:spPr/>
        <p:txBody>
          <a:bodyPr/>
          <a:lstStyle/>
          <a:p>
            <a:fld id="{BD4DACCC-608D-4548-9D76-796A593ABF64}" type="slidenum">
              <a:rPr lang="sv-SE" smtClean="0"/>
              <a:pPr/>
              <a:t>2</a:t>
            </a:fld>
            <a:endParaRPr lang="sv-SE"/>
          </a:p>
        </p:txBody>
      </p:sp>
      <p:sp>
        <p:nvSpPr>
          <p:cNvPr id="20" name="Title 19"/>
          <p:cNvSpPr>
            <a:spLocks noGrp="1"/>
          </p:cNvSpPr>
          <p:nvPr>
            <p:ph type="title"/>
          </p:nvPr>
        </p:nvSpPr>
        <p:spPr/>
        <p:txBody>
          <a:bodyPr/>
          <a:lstStyle/>
          <a:p>
            <a:r>
              <a:rPr lang="sv-SE" dirty="0"/>
              <a:t>Översikt för utbildning på forskarnivå</a:t>
            </a:r>
          </a:p>
        </p:txBody>
      </p:sp>
    </p:spTree>
    <p:extLst>
      <p:ext uri="{BB962C8B-B14F-4D97-AF65-F5344CB8AC3E}">
        <p14:creationId xmlns:p14="http://schemas.microsoft.com/office/powerpoint/2010/main" val="420707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6"/>
          <p:cNvSpPr>
            <a:spLocks noGrp="1"/>
          </p:cNvSpPr>
          <p:nvPr>
            <p:ph type="body" sz="quarter" idx="13"/>
          </p:nvPr>
        </p:nvSpPr>
        <p:spPr>
          <a:xfrm>
            <a:off x="324300" y="791201"/>
            <a:ext cx="7200000" cy="1351309"/>
          </a:xfrm>
        </p:spPr>
        <p:txBody>
          <a:bodyPr/>
          <a:lstStyle/>
          <a:p>
            <a:r>
              <a:rPr lang="sv-SE" dirty="0"/>
              <a:t>Ladok har en generell hantering av utbildning oavsett utbildningsform eller utbildningsnivå, vilket gör att hanteringen av utbildning på forskarnivå och hanteringen av utbildning på grund- och avancerad nivå inom Högskoleutbildning är enligt samma koncept.</a:t>
            </a:r>
          </a:p>
          <a:p>
            <a:r>
              <a:rPr lang="sv-SE" dirty="0"/>
              <a:t>I denna lathund kommer konceptet kring utbildning i Ladok att presenteras, avseende utbildning på forskarnivå. I det sista avsnittet ges fem exempel på hur konceptet kan tillämpas på fem olika fall.</a:t>
            </a:r>
          </a:p>
          <a:p>
            <a:r>
              <a:rPr lang="sv-SE" dirty="0"/>
              <a:t>Lärosäte beslutar om deras hantering av utbildning på forskarnivå i Ladok för att passa den egna verksamheten. </a:t>
            </a:r>
          </a:p>
        </p:txBody>
      </p:sp>
      <p:sp>
        <p:nvSpPr>
          <p:cNvPr id="2" name="Date Placeholder 1"/>
          <p:cNvSpPr>
            <a:spLocks noGrp="1"/>
          </p:cNvSpPr>
          <p:nvPr>
            <p:ph type="dt" sz="half" idx="10"/>
          </p:nvPr>
        </p:nvSpPr>
        <p:spPr/>
        <p:txBody>
          <a:bodyPr/>
          <a:lstStyle/>
          <a:p>
            <a:r>
              <a:rPr lang="sv-SE"/>
              <a:t>2023-07-27</a:t>
            </a:r>
          </a:p>
        </p:txBody>
      </p:sp>
      <p:sp>
        <p:nvSpPr>
          <p:cNvPr id="3" name="Footer Placeholder 2"/>
          <p:cNvSpPr>
            <a:spLocks noGrp="1"/>
          </p:cNvSpPr>
          <p:nvPr>
            <p:ph type="ftr" sz="quarter" idx="11"/>
          </p:nvPr>
        </p:nvSpPr>
        <p:spPr/>
        <p:txBody>
          <a:bodyPr/>
          <a:lstStyle/>
          <a:p>
            <a:r>
              <a:rPr lang="sv-SE"/>
              <a:t>Lathund-Ladok-2.22.0-Utbildning på forskarnivå</a:t>
            </a:r>
          </a:p>
        </p:txBody>
      </p:sp>
      <p:sp>
        <p:nvSpPr>
          <p:cNvPr id="4" name="Slide Number Placeholder 3"/>
          <p:cNvSpPr>
            <a:spLocks noGrp="1"/>
          </p:cNvSpPr>
          <p:nvPr>
            <p:ph type="sldNum" sz="quarter" idx="12"/>
          </p:nvPr>
        </p:nvSpPr>
        <p:spPr/>
        <p:txBody>
          <a:bodyPr/>
          <a:lstStyle/>
          <a:p>
            <a:fld id="{8F725AE9-5B23-4A7C-A381-6F2D3D8B719F}" type="slidenum">
              <a:rPr lang="sv-SE" smtClean="0"/>
              <a:t>3</a:t>
            </a:fld>
            <a:endParaRPr lang="sv-SE"/>
          </a:p>
        </p:txBody>
      </p:sp>
      <p:sp>
        <p:nvSpPr>
          <p:cNvPr id="6" name="Title 5"/>
          <p:cNvSpPr>
            <a:spLocks noGrp="1"/>
          </p:cNvSpPr>
          <p:nvPr>
            <p:ph type="title"/>
          </p:nvPr>
        </p:nvSpPr>
        <p:spPr/>
        <p:txBody>
          <a:bodyPr/>
          <a:lstStyle/>
          <a:p>
            <a:r>
              <a:rPr lang="sv-SE" dirty="0"/>
              <a:t>Introduktion</a:t>
            </a:r>
          </a:p>
        </p:txBody>
      </p:sp>
      <p:sp>
        <p:nvSpPr>
          <p:cNvPr id="30" name="Text Placeholder 6"/>
          <p:cNvSpPr>
            <a:spLocks noGrp="1"/>
          </p:cNvSpPr>
          <p:nvPr>
            <p:ph type="body" sz="quarter" idx="13"/>
          </p:nvPr>
        </p:nvSpPr>
        <p:spPr>
          <a:xfrm>
            <a:off x="324300" y="2315766"/>
            <a:ext cx="7200000" cy="2166917"/>
          </a:xfrm>
        </p:spPr>
        <p:txBody>
          <a:bodyPr/>
          <a:lstStyle/>
          <a:p>
            <a:r>
              <a:rPr lang="sv-SE" dirty="0"/>
              <a:t>Utbildning består av en kurspaketering med tillhörande kurspaketeringstillfälle, som innehållet på utbildningen läggs inom. </a:t>
            </a:r>
          </a:p>
          <a:p>
            <a:r>
              <a:rPr lang="sv-SE" dirty="0"/>
              <a:t>Följande delar förbereds i Utbildningsinformation vid antagning av doktorander: </a:t>
            </a:r>
          </a:p>
          <a:p>
            <a:pPr marL="171450" lvl="1" indent="-171450">
              <a:buFont typeface="Arial" panose="020B0604020202020204" pitchFamily="34" charset="0"/>
              <a:buChar char="•"/>
            </a:pPr>
            <a:r>
              <a:rPr lang="sv-SE" dirty="0"/>
              <a:t>Ämne på forskarnivå </a:t>
            </a:r>
          </a:p>
          <a:p>
            <a:pPr marL="484650" lvl="2" indent="-171450">
              <a:buFont typeface="Arial" panose="020B0604020202020204" pitchFamily="34" charset="0"/>
              <a:buChar char="•"/>
            </a:pPr>
            <a:r>
              <a:rPr lang="sv-SE" dirty="0"/>
              <a:t>Forskningsarbete med eller utan omfattning</a:t>
            </a:r>
          </a:p>
          <a:p>
            <a:pPr marL="484650" lvl="2" indent="-171450">
              <a:buFont typeface="Arial" panose="020B0604020202020204" pitchFamily="34" charset="0"/>
              <a:buChar char="•"/>
            </a:pPr>
            <a:r>
              <a:rPr lang="sv-SE" dirty="0"/>
              <a:t>Kurser på forskarnivå</a:t>
            </a:r>
          </a:p>
          <a:p>
            <a:pPr marL="0" lvl="1"/>
            <a:endParaRPr lang="sv-SE" dirty="0"/>
          </a:p>
          <a:p>
            <a:pPr marL="0" lvl="1"/>
            <a:r>
              <a:rPr lang="sv-SE" dirty="0"/>
              <a:t>När utbildning samt utbildningstillfälle är i status komplett kan doktoranden få ett förväntat deltagande på utbildningstillfället i sin studieplan. </a:t>
            </a:r>
          </a:p>
        </p:txBody>
      </p:sp>
    </p:spTree>
    <p:extLst>
      <p:ext uri="{BB962C8B-B14F-4D97-AF65-F5344CB8AC3E}">
        <p14:creationId xmlns:p14="http://schemas.microsoft.com/office/powerpoint/2010/main" val="1735507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 y="495300"/>
            <a:ext cx="3896132" cy="6018213"/>
          </a:xfrm>
        </p:spPr>
        <p:txBody>
          <a:bodyPr/>
          <a:lstStyle/>
          <a:p>
            <a:r>
              <a:rPr lang="sv-SE" b="1" dirty="0"/>
              <a:t>Ämne på forskarnivå (kurspaketering)</a:t>
            </a:r>
          </a:p>
          <a:p>
            <a:r>
              <a:rPr lang="sv-SE" dirty="0"/>
              <a:t>Utbildningstyp: 2007FA</a:t>
            </a:r>
            <a:br>
              <a:rPr lang="sv-SE" dirty="0"/>
            </a:br>
            <a:r>
              <a:rPr lang="sv-SE" dirty="0"/>
              <a:t>Omfattning: 240 </a:t>
            </a:r>
            <a:r>
              <a:rPr lang="sv-SE" dirty="0" err="1"/>
              <a:t>hp</a:t>
            </a:r>
            <a:br>
              <a:rPr lang="sv-SE" dirty="0"/>
            </a:br>
            <a:r>
              <a:rPr lang="sv-SE" dirty="0"/>
              <a:t>Skapas i Utbildningsinformation.</a:t>
            </a:r>
          </a:p>
          <a:p>
            <a:r>
              <a:rPr lang="sv-SE" dirty="0"/>
              <a:t>Ämne på forskarnivå är den utbildningstyp inom vilken </a:t>
            </a:r>
            <a:r>
              <a:rPr lang="sv-SE" dirty="0">
                <a:solidFill>
                  <a:schemeClr val="tx1"/>
                </a:solidFill>
              </a:rPr>
              <a:t>utbildning </a:t>
            </a:r>
            <a:r>
              <a:rPr lang="sv-SE" dirty="0"/>
              <a:t>på forskarnivå bedrivs. </a:t>
            </a:r>
          </a:p>
          <a:p>
            <a:endParaRPr lang="sv-SE" dirty="0"/>
          </a:p>
          <a:p>
            <a:r>
              <a:rPr lang="sv-SE" b="1" dirty="0"/>
              <a:t>Ämnestillfälle (kurspaketeringstillfälle)</a:t>
            </a:r>
          </a:p>
          <a:p>
            <a:r>
              <a:rPr lang="sv-SE" dirty="0"/>
              <a:t>Utbildningstyp: </a:t>
            </a:r>
            <a:r>
              <a:rPr lang="sv-SE" dirty="0">
                <a:solidFill>
                  <a:schemeClr val="tx1"/>
                </a:solidFill>
              </a:rPr>
              <a:t>2007FATF</a:t>
            </a:r>
            <a:br>
              <a:rPr lang="sv-SE" dirty="0">
                <a:solidFill>
                  <a:schemeClr val="tx1"/>
                </a:solidFill>
              </a:rPr>
            </a:br>
            <a:r>
              <a:rPr lang="sv-SE" dirty="0"/>
              <a:t>Skapas i Utbildningsinformation.</a:t>
            </a:r>
          </a:p>
          <a:p>
            <a:r>
              <a:rPr lang="sv-SE" dirty="0">
                <a:solidFill>
                  <a:schemeClr val="tx1"/>
                </a:solidFill>
              </a:rPr>
              <a:t>I ämnestillfället anges bl.a. om utbildningen avses leda till doktorsexamen eller licentiatexamen</a:t>
            </a:r>
            <a:r>
              <a:rPr lang="sv-SE" dirty="0"/>
              <a:t>. </a:t>
            </a:r>
          </a:p>
          <a:p>
            <a:r>
              <a:rPr lang="sv-SE" dirty="0"/>
              <a:t>Ett tillfälle kan användas för flera doktorander i de fall de planeras genomföra sin utbildning inom samma tidsperiod, </a:t>
            </a:r>
            <a:endParaRPr lang="sv-SE" dirty="0">
              <a:solidFill>
                <a:srgbClr val="FF0000"/>
              </a:solidFill>
            </a:endParaRPr>
          </a:p>
          <a:p>
            <a:r>
              <a:rPr lang="sv-SE" dirty="0"/>
              <a:t>Möjlighet finns att uppdatera befintlig studieperiod samt lägga till nya studieperioder för ett ämnestillfälle som är i status komplett.</a:t>
            </a:r>
          </a:p>
          <a:p>
            <a:endParaRPr lang="sv-SE" dirty="0"/>
          </a:p>
          <a:p>
            <a:endParaRPr lang="sv-SE" dirty="0"/>
          </a:p>
          <a:p>
            <a:r>
              <a:rPr lang="sv-SE" b="1" dirty="0"/>
              <a:t>Skapa förväntat deltagande</a:t>
            </a:r>
          </a:p>
          <a:p>
            <a:r>
              <a:rPr lang="sv-SE" dirty="0"/>
              <a:t>När ämne på forskarnivå samt ämnestillfället är i status komplett kan doktoranden få ett förväntat deltagande på ämnestillfället. </a:t>
            </a:r>
          </a:p>
        </p:txBody>
      </p:sp>
      <p:sp>
        <p:nvSpPr>
          <p:cNvPr id="2" name="Date Placeholder 1"/>
          <p:cNvSpPr>
            <a:spLocks noGrp="1"/>
          </p:cNvSpPr>
          <p:nvPr>
            <p:ph type="dt" sz="half" idx="10"/>
          </p:nvPr>
        </p:nvSpPr>
        <p:spPr/>
        <p:txBody>
          <a:bodyPr/>
          <a:lstStyle/>
          <a:p>
            <a:r>
              <a:rPr lang="sv-SE"/>
              <a:t>2023-07-27</a:t>
            </a:r>
          </a:p>
        </p:txBody>
      </p:sp>
      <p:sp>
        <p:nvSpPr>
          <p:cNvPr id="3" name="Footer Placeholder 2"/>
          <p:cNvSpPr>
            <a:spLocks noGrp="1"/>
          </p:cNvSpPr>
          <p:nvPr>
            <p:ph type="ftr" sz="quarter" idx="11"/>
          </p:nvPr>
        </p:nvSpPr>
        <p:spPr/>
        <p:txBody>
          <a:bodyPr/>
          <a:lstStyle/>
          <a:p>
            <a:r>
              <a:rPr lang="sv-SE"/>
              <a:t>Lathund-Ladok-2.22.0-Utbildning på forskarnivå</a:t>
            </a:r>
            <a:endParaRPr lang="sv-SE" dirty="0"/>
          </a:p>
        </p:txBody>
      </p:sp>
      <p:sp>
        <p:nvSpPr>
          <p:cNvPr id="4" name="Slide Number Placeholder 3"/>
          <p:cNvSpPr>
            <a:spLocks noGrp="1"/>
          </p:cNvSpPr>
          <p:nvPr>
            <p:ph type="sldNum" sz="quarter" idx="12"/>
          </p:nvPr>
        </p:nvSpPr>
        <p:spPr/>
        <p:txBody>
          <a:bodyPr/>
          <a:lstStyle/>
          <a:p>
            <a:fld id="{8F725AE9-5B23-4A7C-A381-6F2D3D8B719F}" type="slidenum">
              <a:rPr lang="sv-SE" smtClean="0"/>
              <a:t>4</a:t>
            </a:fld>
            <a:endParaRPr lang="sv-SE"/>
          </a:p>
        </p:txBody>
      </p:sp>
      <p:sp>
        <p:nvSpPr>
          <p:cNvPr id="6" name="Title 5"/>
          <p:cNvSpPr>
            <a:spLocks noGrp="1"/>
          </p:cNvSpPr>
          <p:nvPr>
            <p:ph type="title"/>
          </p:nvPr>
        </p:nvSpPr>
        <p:spPr/>
        <p:txBody>
          <a:bodyPr/>
          <a:lstStyle/>
          <a:p>
            <a:r>
              <a:rPr lang="sv-SE" dirty="0"/>
              <a:t>Ämne på forskarnivå och ämnestillfälle</a:t>
            </a:r>
          </a:p>
        </p:txBody>
      </p:sp>
      <p:sp>
        <p:nvSpPr>
          <p:cNvPr id="19" name="Rektangel 14"/>
          <p:cNvSpPr/>
          <p:nvPr/>
        </p:nvSpPr>
        <p:spPr>
          <a:xfrm>
            <a:off x="5100681" y="1747504"/>
            <a:ext cx="6254536" cy="3747165"/>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Ämne på forskarnivå (Kurspaketering)</a:t>
            </a:r>
          </a:p>
        </p:txBody>
      </p:sp>
      <p:sp>
        <p:nvSpPr>
          <p:cNvPr id="20" name="Rektangel 15"/>
          <p:cNvSpPr/>
          <p:nvPr/>
        </p:nvSpPr>
        <p:spPr>
          <a:xfrm>
            <a:off x="5235524" y="2120900"/>
            <a:ext cx="5977224" cy="3238501"/>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Ämnestillfälle (Kurspaketeringstillfälle)</a:t>
            </a:r>
          </a:p>
        </p:txBody>
      </p:sp>
    </p:spTree>
    <p:extLst>
      <p:ext uri="{BB962C8B-B14F-4D97-AF65-F5344CB8AC3E}">
        <p14:creationId xmlns:p14="http://schemas.microsoft.com/office/powerpoint/2010/main" val="56452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6"/>
          <p:cNvSpPr>
            <a:spLocks noGrp="1"/>
          </p:cNvSpPr>
          <p:nvPr>
            <p:ph type="body" sz="quarter" idx="13"/>
          </p:nvPr>
        </p:nvSpPr>
        <p:spPr/>
        <p:txBody>
          <a:bodyPr/>
          <a:lstStyle/>
          <a:p>
            <a:r>
              <a:rPr lang="sv-SE" dirty="0"/>
              <a:t>All utbildning som genomförs inom ramen för </a:t>
            </a:r>
            <a:r>
              <a:rPr lang="sv-SE" dirty="0">
                <a:solidFill>
                  <a:schemeClr val="tx1"/>
                </a:solidFill>
              </a:rPr>
              <a:t>utbildningen </a:t>
            </a:r>
            <a:r>
              <a:rPr lang="sv-SE" dirty="0"/>
              <a:t>mot licentiat- eller doktorsexamen läggs i doktorandens studieplan. </a:t>
            </a:r>
          </a:p>
          <a:p>
            <a:r>
              <a:rPr lang="sv-SE" dirty="0"/>
              <a:t>Innehållet i studieplanen kan vara av olika utbildningstyper, t.ex.:</a:t>
            </a:r>
          </a:p>
          <a:p>
            <a:pPr marL="171450" indent="-171450">
              <a:buFont typeface="Arial" panose="020B0604020202020204" pitchFamily="34" charset="0"/>
              <a:buChar char="•"/>
            </a:pPr>
            <a:r>
              <a:rPr lang="sv-SE" dirty="0"/>
              <a:t>Forskningsarbete </a:t>
            </a:r>
          </a:p>
          <a:p>
            <a:pPr marL="171450" indent="-171450">
              <a:buFont typeface="Arial" panose="020B0604020202020204" pitchFamily="34" charset="0"/>
              <a:buChar char="•"/>
            </a:pPr>
            <a:r>
              <a:rPr lang="sv-SE" dirty="0"/>
              <a:t>Forskningsarbete (utan angiven omfattning)</a:t>
            </a:r>
          </a:p>
          <a:p>
            <a:pPr marL="171450" indent="-171450">
              <a:buFont typeface="Arial" panose="020B0604020202020204" pitchFamily="34" charset="0"/>
              <a:buChar char="•"/>
            </a:pPr>
            <a:r>
              <a:rPr lang="sv-SE" dirty="0"/>
              <a:t>Individuellt åtagande </a:t>
            </a:r>
          </a:p>
          <a:p>
            <a:pPr marL="171450" indent="-171450">
              <a:buFont typeface="Arial" panose="020B0604020202020204" pitchFamily="34" charset="0"/>
              <a:buChar char="•"/>
            </a:pPr>
            <a:r>
              <a:rPr lang="sv-SE" dirty="0"/>
              <a:t>Kurs på forskarnivå</a:t>
            </a:r>
          </a:p>
          <a:p>
            <a:endParaRPr lang="sv-SE" dirty="0"/>
          </a:p>
          <a:p>
            <a:r>
              <a:rPr lang="sv-SE" dirty="0"/>
              <a:t>För samtliga av dessa utbildningstyper behöver ett tillfälle skapas där doktoranden registreras. Därefter kan resultat rapporteras.  </a:t>
            </a:r>
          </a:p>
          <a:p>
            <a:endParaRPr lang="sv-SE" dirty="0"/>
          </a:p>
        </p:txBody>
      </p:sp>
      <p:sp>
        <p:nvSpPr>
          <p:cNvPr id="4" name="Platshållare för datum 3"/>
          <p:cNvSpPr>
            <a:spLocks noGrp="1"/>
          </p:cNvSpPr>
          <p:nvPr>
            <p:ph type="dt" sz="half" idx="10"/>
          </p:nvPr>
        </p:nvSpPr>
        <p:spPr/>
        <p:txBody>
          <a:bodyPr/>
          <a:lstStyle/>
          <a:p>
            <a:r>
              <a:rPr lang="sv-SE"/>
              <a:t>2023-07-27</a:t>
            </a:r>
          </a:p>
        </p:txBody>
      </p:sp>
      <p:sp>
        <p:nvSpPr>
          <p:cNvPr id="5" name="Platshållare för sidfot 4"/>
          <p:cNvSpPr>
            <a:spLocks noGrp="1"/>
          </p:cNvSpPr>
          <p:nvPr>
            <p:ph type="ftr" sz="quarter" idx="11"/>
          </p:nvPr>
        </p:nvSpPr>
        <p:spPr/>
        <p:txBody>
          <a:bodyPr/>
          <a:lstStyle/>
          <a:p>
            <a:r>
              <a:rPr lang="sv-SE"/>
              <a:t>Lathund-Ladok-2.22.0-Utbildning på forskarnivå</a:t>
            </a:r>
            <a:endParaRPr lang="sv-SE" dirty="0"/>
          </a:p>
        </p:txBody>
      </p:sp>
      <p:sp>
        <p:nvSpPr>
          <p:cNvPr id="6" name="Platshållare för bildnummer 5"/>
          <p:cNvSpPr>
            <a:spLocks noGrp="1"/>
          </p:cNvSpPr>
          <p:nvPr>
            <p:ph type="sldNum" sz="quarter" idx="12"/>
          </p:nvPr>
        </p:nvSpPr>
        <p:spPr/>
        <p:txBody>
          <a:bodyPr/>
          <a:lstStyle/>
          <a:p>
            <a:fld id="{BD4DACCC-608D-4548-9D76-796A593ABF64}" type="slidenum">
              <a:rPr lang="sv-SE" smtClean="0"/>
              <a:pPr/>
              <a:t>5</a:t>
            </a:fld>
            <a:endParaRPr lang="sv-SE"/>
          </a:p>
        </p:txBody>
      </p:sp>
      <p:sp>
        <p:nvSpPr>
          <p:cNvPr id="2" name="Rubrik 1"/>
          <p:cNvSpPr>
            <a:spLocks noGrp="1"/>
          </p:cNvSpPr>
          <p:nvPr>
            <p:ph type="title"/>
          </p:nvPr>
        </p:nvSpPr>
        <p:spPr/>
        <p:txBody>
          <a:bodyPr/>
          <a:lstStyle/>
          <a:p>
            <a:r>
              <a:rPr lang="sv-SE" dirty="0"/>
              <a:t>Innehåll</a:t>
            </a:r>
          </a:p>
        </p:txBody>
      </p:sp>
      <p:sp>
        <p:nvSpPr>
          <p:cNvPr id="23" name="Rektangel 14"/>
          <p:cNvSpPr/>
          <p:nvPr/>
        </p:nvSpPr>
        <p:spPr>
          <a:xfrm>
            <a:off x="4547331" y="1441080"/>
            <a:ext cx="6254536" cy="472405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Ämne på forskarnivå (Kurspaketering)</a:t>
            </a:r>
          </a:p>
        </p:txBody>
      </p:sp>
      <p:sp>
        <p:nvSpPr>
          <p:cNvPr id="24" name="Rektangel 15"/>
          <p:cNvSpPr/>
          <p:nvPr/>
        </p:nvSpPr>
        <p:spPr>
          <a:xfrm>
            <a:off x="4682174" y="1799071"/>
            <a:ext cx="5977224" cy="4234083"/>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Ämnestillfälle (Kurspaketeringstillfälle)</a:t>
            </a:r>
          </a:p>
        </p:txBody>
      </p:sp>
      <p:sp>
        <p:nvSpPr>
          <p:cNvPr id="31" name="Rektangel 17"/>
          <p:cNvSpPr/>
          <p:nvPr/>
        </p:nvSpPr>
        <p:spPr>
          <a:xfrm>
            <a:off x="4781437" y="2105571"/>
            <a:ext cx="5706572" cy="64822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Forskningsarbete</a:t>
            </a:r>
          </a:p>
        </p:txBody>
      </p:sp>
      <p:sp>
        <p:nvSpPr>
          <p:cNvPr id="32" name="Rektangel 19"/>
          <p:cNvSpPr/>
          <p:nvPr/>
        </p:nvSpPr>
        <p:spPr>
          <a:xfrm>
            <a:off x="4893024" y="2360037"/>
            <a:ext cx="5473551" cy="315926"/>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bg1"/>
                </a:solidFill>
                <a:latin typeface="Arial" panose="020B0604020202020204" pitchFamily="34" charset="0"/>
                <a:cs typeface="Arial" panose="020B0604020202020204" pitchFamily="34" charset="0"/>
              </a:rPr>
              <a:t>Tillfälle för forskningsarbete (individuellt) </a:t>
            </a:r>
            <a:br>
              <a:rPr lang="sv-SE" sz="1100" dirty="0">
                <a:solidFill>
                  <a:schemeClr val="bg1"/>
                </a:solidFill>
                <a:latin typeface="Arial" panose="020B0604020202020204" pitchFamily="34" charset="0"/>
                <a:cs typeface="Arial" panose="020B0604020202020204" pitchFamily="34" charset="0"/>
              </a:rPr>
            </a:br>
            <a:endParaRPr lang="sv-SE" sz="1100" strike="sngStrike" dirty="0">
              <a:solidFill>
                <a:srgbClr val="FF0000"/>
              </a:solidFill>
              <a:latin typeface="Arial" panose="020B0604020202020204" pitchFamily="34" charset="0"/>
              <a:cs typeface="Arial" panose="020B0604020202020204" pitchFamily="34" charset="0"/>
            </a:endParaRPr>
          </a:p>
        </p:txBody>
      </p:sp>
      <p:sp>
        <p:nvSpPr>
          <p:cNvPr id="33" name="Rektangel 17"/>
          <p:cNvSpPr/>
          <p:nvPr/>
        </p:nvSpPr>
        <p:spPr>
          <a:xfrm>
            <a:off x="4781437" y="4122586"/>
            <a:ext cx="5706572" cy="1061204"/>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Kurs, forskarnivå</a:t>
            </a:r>
          </a:p>
        </p:txBody>
      </p:sp>
      <p:sp>
        <p:nvSpPr>
          <p:cNvPr id="34" name="Rektangel 19"/>
          <p:cNvSpPr/>
          <p:nvPr/>
        </p:nvSpPr>
        <p:spPr>
          <a:xfrm>
            <a:off x="4893024" y="4381664"/>
            <a:ext cx="5473551" cy="32861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bg1"/>
                </a:solidFill>
                <a:latin typeface="Arial" panose="020B0604020202020204" pitchFamily="34" charset="0"/>
                <a:cs typeface="Arial" panose="020B0604020202020204" pitchFamily="34" charset="0"/>
              </a:rPr>
              <a:t>Kurstillfälle</a:t>
            </a:r>
          </a:p>
        </p:txBody>
      </p:sp>
      <p:sp>
        <p:nvSpPr>
          <p:cNvPr id="35" name="Rektangel 17"/>
          <p:cNvSpPr/>
          <p:nvPr/>
        </p:nvSpPr>
        <p:spPr>
          <a:xfrm>
            <a:off x="4781437" y="5291422"/>
            <a:ext cx="5706572" cy="64822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Individuellt åtagande</a:t>
            </a:r>
          </a:p>
        </p:txBody>
      </p:sp>
      <p:sp>
        <p:nvSpPr>
          <p:cNvPr id="36" name="Rektangel 19"/>
          <p:cNvSpPr/>
          <p:nvPr/>
        </p:nvSpPr>
        <p:spPr>
          <a:xfrm>
            <a:off x="4893025" y="5531714"/>
            <a:ext cx="5473550" cy="328176"/>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bg1"/>
                </a:solidFill>
                <a:latin typeface="Arial" panose="020B0604020202020204" pitchFamily="34" charset="0"/>
                <a:cs typeface="Arial" panose="020B0604020202020204" pitchFamily="34" charset="0"/>
              </a:rPr>
              <a:t>Individuellt tillfälle</a:t>
            </a:r>
            <a:endParaRPr lang="sv-SE" sz="1100" strike="sngStrike" dirty="0">
              <a:solidFill>
                <a:srgbClr val="FF0000"/>
              </a:solidFill>
              <a:latin typeface="Arial" panose="020B0604020202020204" pitchFamily="34" charset="0"/>
              <a:cs typeface="Arial" panose="020B0604020202020204" pitchFamily="34" charset="0"/>
            </a:endParaRPr>
          </a:p>
        </p:txBody>
      </p:sp>
      <p:sp>
        <p:nvSpPr>
          <p:cNvPr id="15" name="Rektangel 17"/>
          <p:cNvSpPr/>
          <p:nvPr/>
        </p:nvSpPr>
        <p:spPr>
          <a:xfrm>
            <a:off x="4781437" y="2867112"/>
            <a:ext cx="5706572" cy="1101060"/>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accent1">
                    <a:lumMod val="75000"/>
                  </a:schemeClr>
                </a:solidFill>
                <a:latin typeface="Arial" panose="020B0604020202020204" pitchFamily="34" charset="0"/>
                <a:cs typeface="Arial" panose="020B0604020202020204" pitchFamily="34" charset="0"/>
              </a:rPr>
              <a:t>Forskningsarbete (utan angiven omfattning)</a:t>
            </a:r>
          </a:p>
        </p:txBody>
      </p:sp>
      <p:sp>
        <p:nvSpPr>
          <p:cNvPr id="16" name="Rektangel 19"/>
          <p:cNvSpPr/>
          <p:nvPr/>
        </p:nvSpPr>
        <p:spPr>
          <a:xfrm>
            <a:off x="4893024" y="3121578"/>
            <a:ext cx="5473551" cy="315926"/>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bg1"/>
                </a:solidFill>
                <a:latin typeface="Arial" panose="020B0604020202020204" pitchFamily="34" charset="0"/>
                <a:cs typeface="Arial" panose="020B0604020202020204" pitchFamily="34" charset="0"/>
              </a:rPr>
              <a:t>Tillfälle för forskningsarbete (individuellt) </a:t>
            </a:r>
            <a:br>
              <a:rPr lang="sv-SE" sz="1100" dirty="0">
                <a:solidFill>
                  <a:schemeClr val="bg1"/>
                </a:solidFill>
                <a:latin typeface="Arial" panose="020B0604020202020204" pitchFamily="34" charset="0"/>
                <a:cs typeface="Arial" panose="020B0604020202020204" pitchFamily="34" charset="0"/>
              </a:rPr>
            </a:br>
            <a:endParaRPr lang="sv-SE" sz="1100" strike="sngStrike" dirty="0">
              <a:solidFill>
                <a:srgbClr val="FF0000"/>
              </a:solidFill>
              <a:latin typeface="Arial" panose="020B0604020202020204" pitchFamily="34" charset="0"/>
              <a:cs typeface="Arial" panose="020B0604020202020204" pitchFamily="34" charset="0"/>
            </a:endParaRPr>
          </a:p>
        </p:txBody>
      </p:sp>
      <p:sp>
        <p:nvSpPr>
          <p:cNvPr id="19" name="Rektangel 19"/>
          <p:cNvSpPr/>
          <p:nvPr/>
        </p:nvSpPr>
        <p:spPr>
          <a:xfrm>
            <a:off x="4893024" y="4770806"/>
            <a:ext cx="5473551" cy="32861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bg1"/>
                </a:solidFill>
                <a:latin typeface="Arial" panose="020B0604020202020204" pitchFamily="34" charset="0"/>
                <a:cs typeface="Arial" panose="020B0604020202020204" pitchFamily="34" charset="0"/>
              </a:rPr>
              <a:t>Kurstillfälle (individuellt)</a:t>
            </a:r>
          </a:p>
        </p:txBody>
      </p:sp>
      <p:sp>
        <p:nvSpPr>
          <p:cNvPr id="18" name="Rektangel 19"/>
          <p:cNvSpPr/>
          <p:nvPr/>
        </p:nvSpPr>
        <p:spPr>
          <a:xfrm>
            <a:off x="4893024" y="3508594"/>
            <a:ext cx="5473551" cy="315926"/>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sv-SE" sz="1100" dirty="0">
                <a:solidFill>
                  <a:schemeClr val="bg1"/>
                </a:solidFill>
                <a:latin typeface="Arial" panose="020B0604020202020204" pitchFamily="34" charset="0"/>
                <a:cs typeface="Arial" panose="020B0604020202020204" pitchFamily="34" charset="0"/>
              </a:rPr>
              <a:t>Tillfälle för forskningsarbete utan omfattning (individuellt) </a:t>
            </a:r>
            <a:br>
              <a:rPr lang="sv-SE" sz="1100" dirty="0">
                <a:solidFill>
                  <a:schemeClr val="bg1"/>
                </a:solidFill>
                <a:latin typeface="Arial" panose="020B0604020202020204" pitchFamily="34" charset="0"/>
                <a:cs typeface="Arial" panose="020B0604020202020204" pitchFamily="34" charset="0"/>
              </a:rPr>
            </a:br>
            <a:endParaRPr lang="sv-SE" sz="1100" strike="sngStrike"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154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3"/>
          </p:nvPr>
        </p:nvSpPr>
        <p:spPr>
          <a:xfrm>
            <a:off x="324299" y="791202"/>
            <a:ext cx="8169252" cy="5571892"/>
          </a:xfrm>
        </p:spPr>
        <p:txBody>
          <a:bodyPr/>
          <a:lstStyle/>
          <a:p>
            <a:r>
              <a:rPr lang="sv-SE" dirty="0"/>
              <a:t>Forskningsarbete kan vara licentiatuppsats eller doktorsavhandling. Forskningsarbetet skapas i Utbildningsinformation, och individuella tillfällen skapas sedan för varje individ. Forskningsarbetet kan innehålla moduler – ex. kan moduler inom en doktorsavhandling skapas för licentiatuppsats, halvtidsseminarium etc.</a:t>
            </a:r>
          </a:p>
          <a:p>
            <a:r>
              <a:rPr lang="sv-SE" dirty="0"/>
              <a:t>I de fall omfattningen av Forskningsarbetet är känt när doktoranden påbörjar arbetet används Forskningsarbete och i de fall omfattningen inte är känt så används Forskningsarbete (utan angiven omfattning).</a:t>
            </a:r>
            <a:br>
              <a:rPr lang="sv-SE" dirty="0"/>
            </a:br>
            <a:endParaRPr lang="sv-SE" dirty="0"/>
          </a:p>
          <a:p>
            <a:r>
              <a:rPr lang="sv-SE" b="1" dirty="0"/>
              <a:t>Forskningsarbete, kurs</a:t>
            </a:r>
            <a:br>
              <a:rPr lang="sv-SE" dirty="0"/>
            </a:br>
            <a:r>
              <a:rPr lang="sv-SE" dirty="0">
                <a:solidFill>
                  <a:schemeClr val="tx1"/>
                </a:solidFill>
              </a:rPr>
              <a:t>Utbildningstyp: 2007VF</a:t>
            </a:r>
            <a:br>
              <a:rPr lang="sv-SE" dirty="0">
                <a:solidFill>
                  <a:schemeClr val="tx1"/>
                </a:solidFill>
              </a:rPr>
            </a:br>
            <a:r>
              <a:rPr lang="sv-SE" dirty="0">
                <a:solidFill>
                  <a:schemeClr val="tx1"/>
                </a:solidFill>
              </a:rPr>
              <a:t>Omfattning anges för utbildningen. </a:t>
            </a:r>
            <a:br>
              <a:rPr lang="sv-SE" dirty="0">
                <a:solidFill>
                  <a:schemeClr val="tx1"/>
                </a:solidFill>
              </a:rPr>
            </a:br>
            <a:r>
              <a:rPr lang="sv-SE" dirty="0">
                <a:solidFill>
                  <a:schemeClr val="tx1"/>
                </a:solidFill>
              </a:rPr>
              <a:t>Skapas i: Utbildningsinformation.</a:t>
            </a:r>
          </a:p>
          <a:p>
            <a:r>
              <a:rPr lang="sv-SE" dirty="0">
                <a:solidFill>
                  <a:schemeClr val="tx1"/>
                </a:solidFill>
              </a:rPr>
              <a:t>Kan innehålla modul med angiven omfattning samt modul utan omfattning. Modulerna kan vara obligatoriska eller valbara.</a:t>
            </a:r>
          </a:p>
          <a:p>
            <a:r>
              <a:rPr lang="sv-SE" b="1" dirty="0">
                <a:solidFill>
                  <a:schemeClr val="tx1"/>
                </a:solidFill>
              </a:rPr>
              <a:t>Forskningsarbete (utan angiven omfattning), kurs</a:t>
            </a:r>
            <a:br>
              <a:rPr lang="sv-SE" dirty="0">
                <a:solidFill>
                  <a:schemeClr val="tx1"/>
                </a:solidFill>
              </a:rPr>
            </a:br>
            <a:r>
              <a:rPr lang="sv-SE" dirty="0">
                <a:solidFill>
                  <a:schemeClr val="tx1"/>
                </a:solidFill>
              </a:rPr>
              <a:t>Utbildningstyp: 2007VFUO</a:t>
            </a:r>
            <a:br>
              <a:rPr lang="sv-SE" dirty="0">
                <a:solidFill>
                  <a:schemeClr val="tx1"/>
                </a:solidFill>
              </a:rPr>
            </a:br>
            <a:r>
              <a:rPr lang="sv-SE" dirty="0">
                <a:solidFill>
                  <a:schemeClr val="tx1"/>
                </a:solidFill>
              </a:rPr>
              <a:t>Omfattning anges </a:t>
            </a:r>
            <a:r>
              <a:rPr lang="sv-SE" i="1" dirty="0">
                <a:solidFill>
                  <a:schemeClr val="tx1"/>
                </a:solidFill>
              </a:rPr>
              <a:t>inte</a:t>
            </a:r>
            <a:r>
              <a:rPr lang="sv-SE" dirty="0">
                <a:solidFill>
                  <a:schemeClr val="tx1"/>
                </a:solidFill>
              </a:rPr>
              <a:t> för utbildningen.</a:t>
            </a:r>
            <a:br>
              <a:rPr lang="sv-SE" dirty="0">
                <a:solidFill>
                  <a:schemeClr val="tx1"/>
                </a:solidFill>
              </a:rPr>
            </a:br>
            <a:r>
              <a:rPr lang="sv-SE" dirty="0">
                <a:solidFill>
                  <a:schemeClr val="tx1"/>
                </a:solidFill>
              </a:rPr>
              <a:t>Skapas i: Utbildningsinformation.</a:t>
            </a:r>
          </a:p>
          <a:p>
            <a:r>
              <a:rPr lang="sv-SE" dirty="0">
                <a:solidFill>
                  <a:schemeClr val="tx1"/>
                </a:solidFill>
              </a:rPr>
              <a:t>Omfattningen för den enskilde doktoranden kan anges i samband med resultatrapportering.</a:t>
            </a:r>
            <a:br>
              <a:rPr lang="sv-SE" dirty="0">
                <a:solidFill>
                  <a:schemeClr val="tx1"/>
                </a:solidFill>
              </a:rPr>
            </a:br>
            <a:r>
              <a:rPr lang="sv-SE" dirty="0">
                <a:solidFill>
                  <a:schemeClr val="tx1"/>
                </a:solidFill>
              </a:rPr>
              <a:t>Kan innehålla modul utan omfattning och modul utan angiven omfattning. Modulerna kan vara obligatoriska eller valbara.</a:t>
            </a:r>
            <a:br>
              <a:rPr lang="sv-SE" dirty="0">
                <a:solidFill>
                  <a:schemeClr val="tx1"/>
                </a:solidFill>
              </a:rPr>
            </a:br>
            <a:endParaRPr lang="sv-SE" dirty="0">
              <a:solidFill>
                <a:schemeClr val="tx1"/>
              </a:solidFill>
            </a:endParaRPr>
          </a:p>
          <a:p>
            <a:r>
              <a:rPr lang="sv-SE" b="1" dirty="0">
                <a:solidFill>
                  <a:schemeClr val="tx1"/>
                </a:solidFill>
              </a:rPr>
              <a:t>Tillfälle för forskningsarbete, kurstillfälle (individuellt)</a:t>
            </a:r>
            <a:br>
              <a:rPr lang="sv-SE" dirty="0">
                <a:solidFill>
                  <a:schemeClr val="tx1"/>
                </a:solidFill>
              </a:rPr>
            </a:br>
            <a:r>
              <a:rPr lang="sv-SE" dirty="0">
                <a:solidFill>
                  <a:schemeClr val="tx1"/>
                </a:solidFill>
              </a:rPr>
              <a:t>Utbildningstyp: 2007FIKTF</a:t>
            </a:r>
            <a:br>
              <a:rPr lang="sv-SE" dirty="0">
                <a:solidFill>
                  <a:schemeClr val="tx1"/>
                </a:solidFill>
              </a:rPr>
            </a:br>
            <a:r>
              <a:rPr lang="sv-SE" dirty="0"/>
              <a:t>Individuella tillfällen skapas från doktorandens studieplan. </a:t>
            </a:r>
          </a:p>
          <a:p>
            <a:r>
              <a:rPr lang="sv-SE" dirty="0">
                <a:solidFill>
                  <a:schemeClr val="tx1"/>
                </a:solidFill>
              </a:rPr>
              <a:t>Kan endast användas för </a:t>
            </a:r>
            <a:r>
              <a:rPr lang="sv-SE" u="sng" dirty="0">
                <a:solidFill>
                  <a:schemeClr val="tx1"/>
                </a:solidFill>
              </a:rPr>
              <a:t>en</a:t>
            </a:r>
            <a:r>
              <a:rPr lang="sv-SE" dirty="0">
                <a:solidFill>
                  <a:schemeClr val="tx1"/>
                </a:solidFill>
              </a:rPr>
              <a:t> doktorand.</a:t>
            </a:r>
            <a:br>
              <a:rPr lang="sv-SE" dirty="0">
                <a:solidFill>
                  <a:schemeClr val="tx1"/>
                </a:solidFill>
              </a:rPr>
            </a:br>
            <a:r>
              <a:rPr lang="sv-SE" dirty="0">
                <a:solidFill>
                  <a:schemeClr val="tx1"/>
                </a:solidFill>
              </a:rPr>
              <a:t>Möjlighet finns att lägga </a:t>
            </a:r>
            <a:r>
              <a:rPr lang="sv-SE" dirty="0"/>
              <a:t>till nya studieperioder för tillfälle för forskningsarbete som är i status komplett.</a:t>
            </a:r>
          </a:p>
          <a:p>
            <a:r>
              <a:rPr lang="sv-SE" b="1" dirty="0">
                <a:solidFill>
                  <a:schemeClr val="tx1"/>
                </a:solidFill>
              </a:rPr>
              <a:t>Tillfälle för deltagande utan omfattning, kurstillfälle (individuellt)</a:t>
            </a:r>
            <a:br>
              <a:rPr lang="sv-SE" dirty="0">
                <a:solidFill>
                  <a:schemeClr val="tx1"/>
                </a:solidFill>
              </a:rPr>
            </a:br>
            <a:r>
              <a:rPr lang="sv-SE" dirty="0">
                <a:solidFill>
                  <a:schemeClr val="tx1"/>
                </a:solidFill>
              </a:rPr>
              <a:t>Utbildningstyp: 2007FDUIT</a:t>
            </a:r>
            <a:br>
              <a:rPr lang="sv-SE" dirty="0">
                <a:solidFill>
                  <a:schemeClr val="tx1"/>
                </a:solidFill>
              </a:rPr>
            </a:br>
            <a:r>
              <a:rPr lang="sv-SE" dirty="0"/>
              <a:t>Individuella tillfällen skapas från doktorandens studieplan. </a:t>
            </a:r>
            <a:r>
              <a:rPr lang="sv-SE" dirty="0">
                <a:solidFill>
                  <a:schemeClr val="tx1"/>
                </a:solidFill>
              </a:rPr>
              <a:t>Kan endast skapas för Forskningsarbete (utan angiven omfattning).</a:t>
            </a:r>
            <a:r>
              <a:rPr lang="sv-SE" dirty="0"/>
              <a:t> </a:t>
            </a:r>
          </a:p>
          <a:p>
            <a:r>
              <a:rPr lang="sv-SE" dirty="0">
                <a:solidFill>
                  <a:schemeClr val="tx1"/>
                </a:solidFill>
              </a:rPr>
              <a:t>Kan endast användas för </a:t>
            </a:r>
            <a:r>
              <a:rPr lang="sv-SE" u="sng" dirty="0">
                <a:solidFill>
                  <a:schemeClr val="tx1"/>
                </a:solidFill>
              </a:rPr>
              <a:t>en</a:t>
            </a:r>
            <a:r>
              <a:rPr lang="sv-SE" dirty="0">
                <a:solidFill>
                  <a:schemeClr val="tx1"/>
                </a:solidFill>
              </a:rPr>
              <a:t> doktorand.</a:t>
            </a:r>
            <a:br>
              <a:rPr lang="sv-SE" dirty="0">
                <a:solidFill>
                  <a:schemeClr val="tx1"/>
                </a:solidFill>
              </a:rPr>
            </a:br>
            <a:r>
              <a:rPr lang="sv-SE" dirty="0">
                <a:solidFill>
                  <a:schemeClr val="tx1"/>
                </a:solidFill>
              </a:rPr>
              <a:t>Möjlighet finns att lägga </a:t>
            </a:r>
            <a:r>
              <a:rPr lang="sv-SE" dirty="0"/>
              <a:t>till nya studieperioder för tillfälle för forskningsarbete som är i status komplett.</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6</a:t>
            </a:fld>
            <a:endParaRPr lang="sv-SE"/>
          </a:p>
        </p:txBody>
      </p:sp>
      <p:sp>
        <p:nvSpPr>
          <p:cNvPr id="31" name="Title 30"/>
          <p:cNvSpPr>
            <a:spLocks noGrp="1"/>
          </p:cNvSpPr>
          <p:nvPr>
            <p:ph type="title"/>
          </p:nvPr>
        </p:nvSpPr>
        <p:spPr/>
        <p:txBody>
          <a:bodyPr/>
          <a:lstStyle/>
          <a:p>
            <a:r>
              <a:rPr lang="sv-SE" dirty="0"/>
              <a:t>Innehåll: Forskningsarbete och Forskningsarbete (utan angiven omfattning)</a:t>
            </a:r>
          </a:p>
        </p:txBody>
      </p:sp>
    </p:spTree>
    <p:extLst>
      <p:ext uri="{BB962C8B-B14F-4D97-AF65-F5344CB8AC3E}">
        <p14:creationId xmlns:p14="http://schemas.microsoft.com/office/powerpoint/2010/main" val="283930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3"/>
          </p:nvPr>
        </p:nvSpPr>
        <p:spPr>
          <a:xfrm>
            <a:off x="324300" y="791202"/>
            <a:ext cx="7200000" cy="4105909"/>
          </a:xfrm>
        </p:spPr>
        <p:txBody>
          <a:bodyPr/>
          <a:lstStyle/>
          <a:p>
            <a:r>
              <a:rPr lang="sv-SE" dirty="0"/>
              <a:t>Ska flera doktorander delta på samma kurs, t.ex. en introduktionskurs som erbjuds för doktorander på lärosätet, kan med fördel en kurs på forskarnivå användas. Ett kurstillfälle kan skapas för kursen om flera doktorander ska delta samtidigt, eller så kan individuellt </a:t>
            </a:r>
            <a:r>
              <a:rPr lang="sv-SE" dirty="0">
                <a:solidFill>
                  <a:schemeClr val="tx1"/>
                </a:solidFill>
              </a:rPr>
              <a:t>tillfälle skapas för en doktorand.</a:t>
            </a:r>
          </a:p>
          <a:p>
            <a:endParaRPr lang="sv-SE" dirty="0"/>
          </a:p>
          <a:p>
            <a:r>
              <a:rPr lang="sv-SE" b="1" dirty="0"/>
              <a:t>Kurs, forskarnivå</a:t>
            </a:r>
            <a:br>
              <a:rPr lang="sv-SE" dirty="0"/>
            </a:br>
            <a:r>
              <a:rPr lang="sv-SE" dirty="0"/>
              <a:t>Utbildningstyp: 2007FKURS</a:t>
            </a:r>
            <a:br>
              <a:rPr lang="sv-SE" dirty="0"/>
            </a:br>
            <a:r>
              <a:rPr lang="sv-SE" dirty="0"/>
              <a:t>Skapas i: Utbildningsinformation.</a:t>
            </a:r>
          </a:p>
          <a:p>
            <a:r>
              <a:rPr lang="sv-SE" dirty="0"/>
              <a:t>Kan innehålla modul/-er med angiven omfattning eller modul-/er utan angiven omfattning. Kan vara obligatoriska eller valbara.</a:t>
            </a:r>
            <a:br>
              <a:rPr lang="sv-SE" dirty="0"/>
            </a:br>
            <a:endParaRPr lang="sv-SE" b="1" dirty="0"/>
          </a:p>
          <a:p>
            <a:r>
              <a:rPr lang="sv-SE" b="1" dirty="0"/>
              <a:t>Kurstillfälle, forskarnivå</a:t>
            </a:r>
            <a:br>
              <a:rPr lang="sv-SE" dirty="0"/>
            </a:br>
            <a:r>
              <a:rPr lang="sv-SE" dirty="0"/>
              <a:t>Utbildningstyp: 2007FKTF</a:t>
            </a:r>
            <a:br>
              <a:rPr lang="sv-SE" dirty="0"/>
            </a:br>
            <a:r>
              <a:rPr lang="sv-SE" dirty="0"/>
              <a:t>Skapas i: Utbildningsinformation.</a:t>
            </a:r>
          </a:p>
          <a:p>
            <a:r>
              <a:rPr lang="sv-SE" dirty="0"/>
              <a:t>Kan användas för flera doktorander i de fall de planeras genomföra sin utbildning</a:t>
            </a:r>
            <a:br>
              <a:rPr lang="sv-SE" dirty="0"/>
            </a:br>
            <a:r>
              <a:rPr lang="sv-SE" dirty="0"/>
              <a:t>inom samma tidsperiod.</a:t>
            </a:r>
          </a:p>
          <a:p>
            <a:r>
              <a:rPr lang="sv-SE" b="1" dirty="0">
                <a:solidFill>
                  <a:schemeClr val="tx1"/>
                </a:solidFill>
              </a:rPr>
              <a:t>Individuellt kurstillfälle, forskarnivå</a:t>
            </a:r>
            <a:br>
              <a:rPr lang="sv-SE" dirty="0">
                <a:solidFill>
                  <a:schemeClr val="tx1"/>
                </a:solidFill>
              </a:rPr>
            </a:br>
            <a:r>
              <a:rPr lang="sv-SE" dirty="0">
                <a:solidFill>
                  <a:schemeClr val="tx1"/>
                </a:solidFill>
              </a:rPr>
              <a:t>Utbildningstyp: 2007FIKTF</a:t>
            </a:r>
            <a:br>
              <a:rPr lang="sv-SE" dirty="0">
                <a:solidFill>
                  <a:schemeClr val="tx1"/>
                </a:solidFill>
              </a:rPr>
            </a:br>
            <a:r>
              <a:rPr lang="sv-SE" dirty="0"/>
              <a:t>Individuella tillfällen skapas från doktorandens studieplan. </a:t>
            </a:r>
          </a:p>
          <a:p>
            <a:r>
              <a:rPr lang="sv-SE" dirty="0">
                <a:solidFill>
                  <a:schemeClr val="tx1"/>
                </a:solidFill>
              </a:rPr>
              <a:t>Kan endast användas för </a:t>
            </a:r>
            <a:r>
              <a:rPr lang="sv-SE" u="sng" dirty="0">
                <a:solidFill>
                  <a:schemeClr val="tx1"/>
                </a:solidFill>
              </a:rPr>
              <a:t>en</a:t>
            </a:r>
            <a:r>
              <a:rPr lang="sv-SE" dirty="0">
                <a:solidFill>
                  <a:schemeClr val="tx1"/>
                </a:solidFill>
              </a:rPr>
              <a:t> doktorand.</a:t>
            </a:r>
            <a:br>
              <a:rPr lang="sv-SE" dirty="0">
                <a:solidFill>
                  <a:schemeClr val="tx1"/>
                </a:solidFill>
              </a:rPr>
            </a:br>
            <a:r>
              <a:rPr lang="sv-SE" dirty="0">
                <a:solidFill>
                  <a:schemeClr val="tx1"/>
                </a:solidFill>
              </a:rPr>
              <a:t>Möjlighet finns att lägga till </a:t>
            </a:r>
            <a:r>
              <a:rPr lang="sv-SE" dirty="0"/>
              <a:t>nya studieperioder för ett individuellt kurstillfälle som är i status komplett.</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7</a:t>
            </a:fld>
            <a:endParaRPr lang="sv-SE"/>
          </a:p>
        </p:txBody>
      </p:sp>
      <p:sp>
        <p:nvSpPr>
          <p:cNvPr id="18" name="Title 17"/>
          <p:cNvSpPr>
            <a:spLocks noGrp="1"/>
          </p:cNvSpPr>
          <p:nvPr>
            <p:ph type="title"/>
          </p:nvPr>
        </p:nvSpPr>
        <p:spPr/>
        <p:txBody>
          <a:bodyPr/>
          <a:lstStyle/>
          <a:p>
            <a:r>
              <a:rPr lang="sv-SE" dirty="0"/>
              <a:t>Innehåll: Kurs på forskarnivå</a:t>
            </a:r>
          </a:p>
        </p:txBody>
      </p:sp>
    </p:spTree>
    <p:extLst>
      <p:ext uri="{BB962C8B-B14F-4D97-AF65-F5344CB8AC3E}">
        <p14:creationId xmlns:p14="http://schemas.microsoft.com/office/powerpoint/2010/main" val="2645629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3"/>
          </p:nvPr>
        </p:nvSpPr>
        <p:spPr>
          <a:xfrm>
            <a:off x="324300" y="791201"/>
            <a:ext cx="7200000" cy="2859414"/>
          </a:xfrm>
        </p:spPr>
        <p:txBody>
          <a:bodyPr/>
          <a:lstStyle/>
          <a:p>
            <a:r>
              <a:rPr lang="sv-SE" dirty="0"/>
              <a:t>Individuellt åtagande skapas endast för en individ och är endast tillgängligt för denna individ, t.ex. deltagande i seminarium eller konferens.</a:t>
            </a:r>
          </a:p>
          <a:p>
            <a:endParaRPr lang="sv-SE" dirty="0"/>
          </a:p>
          <a:p>
            <a:r>
              <a:rPr lang="sv-SE" b="1" dirty="0">
                <a:solidFill>
                  <a:schemeClr val="tx1"/>
                </a:solidFill>
              </a:rPr>
              <a:t>Individuellt åtagande, forskarnivå</a:t>
            </a:r>
            <a:br>
              <a:rPr lang="sv-SE" dirty="0">
                <a:solidFill>
                  <a:schemeClr val="tx1"/>
                </a:solidFill>
              </a:rPr>
            </a:br>
            <a:r>
              <a:rPr lang="sv-SE" dirty="0">
                <a:solidFill>
                  <a:schemeClr val="tx1"/>
                </a:solidFill>
              </a:rPr>
              <a:t>Utbildningstyp: 2007FAT</a:t>
            </a:r>
            <a:br>
              <a:rPr lang="sv-SE" dirty="0">
                <a:solidFill>
                  <a:schemeClr val="tx1"/>
                </a:solidFill>
              </a:rPr>
            </a:br>
            <a:r>
              <a:rPr lang="sv-SE" dirty="0">
                <a:solidFill>
                  <a:schemeClr val="tx1"/>
                </a:solidFill>
              </a:rPr>
              <a:t>Individuella åtaganden skapas från doktorandens studieplan.</a:t>
            </a:r>
            <a:br>
              <a:rPr lang="sv-SE" dirty="0">
                <a:solidFill>
                  <a:schemeClr val="tx1"/>
                </a:solidFill>
              </a:rPr>
            </a:br>
            <a:endParaRPr lang="sv-SE" dirty="0">
              <a:solidFill>
                <a:schemeClr val="tx1"/>
              </a:solidFill>
            </a:endParaRPr>
          </a:p>
          <a:p>
            <a:r>
              <a:rPr lang="sv-SE" b="1" dirty="0">
                <a:solidFill>
                  <a:schemeClr val="tx1"/>
                </a:solidFill>
              </a:rPr>
              <a:t>Tillfälle för individuellt åtagande, forskarnivå</a:t>
            </a:r>
            <a:br>
              <a:rPr lang="sv-SE" b="1" dirty="0">
                <a:solidFill>
                  <a:schemeClr val="tx1"/>
                </a:solidFill>
              </a:rPr>
            </a:br>
            <a:r>
              <a:rPr lang="sv-SE" dirty="0">
                <a:solidFill>
                  <a:schemeClr val="tx1"/>
                </a:solidFill>
              </a:rPr>
              <a:t>Utbildningstyp: 2007FATTF</a:t>
            </a:r>
            <a:br>
              <a:rPr lang="sv-SE" dirty="0">
                <a:solidFill>
                  <a:schemeClr val="tx1"/>
                </a:solidFill>
              </a:rPr>
            </a:br>
            <a:r>
              <a:rPr lang="sv-SE" dirty="0">
                <a:solidFill>
                  <a:schemeClr val="tx1"/>
                </a:solidFill>
              </a:rPr>
              <a:t>Tillfälle för individuellt åtagande skapas i samband med att det individuella åtagandet skapas från doktorandens studieplan. </a:t>
            </a:r>
          </a:p>
          <a:p>
            <a:r>
              <a:rPr lang="sv-SE" dirty="0">
                <a:solidFill>
                  <a:schemeClr val="tx1"/>
                </a:solidFill>
              </a:rPr>
              <a:t>Kan endast användas för </a:t>
            </a:r>
            <a:r>
              <a:rPr lang="sv-SE" u="sng" dirty="0">
                <a:solidFill>
                  <a:schemeClr val="tx1"/>
                </a:solidFill>
              </a:rPr>
              <a:t>en</a:t>
            </a:r>
            <a:r>
              <a:rPr lang="sv-SE" dirty="0">
                <a:solidFill>
                  <a:schemeClr val="tx1"/>
                </a:solidFill>
              </a:rPr>
              <a:t> doktorand.</a:t>
            </a:r>
            <a:br>
              <a:rPr lang="sv-SE" dirty="0">
                <a:solidFill>
                  <a:schemeClr val="tx1"/>
                </a:solidFill>
              </a:rPr>
            </a:br>
            <a:r>
              <a:rPr lang="sv-SE" dirty="0">
                <a:solidFill>
                  <a:schemeClr val="tx1"/>
                </a:solidFill>
              </a:rPr>
              <a:t>Möjlighet finns att lägga till nya studieperioder </a:t>
            </a:r>
            <a:r>
              <a:rPr lang="sv-SE" dirty="0"/>
              <a:t>för ett tillfälle för individuellt åtagande. </a:t>
            </a:r>
            <a:br>
              <a:rPr lang="sv-SE" dirty="0"/>
            </a:br>
            <a:r>
              <a:rPr lang="sv-SE" dirty="0"/>
              <a:t>som är i status komplett. </a:t>
            </a:r>
          </a:p>
        </p:txBody>
      </p:sp>
      <p:sp>
        <p:nvSpPr>
          <p:cNvPr id="3" name="Date Placeholder 2"/>
          <p:cNvSpPr>
            <a:spLocks noGrp="1"/>
          </p:cNvSpPr>
          <p:nvPr>
            <p:ph type="dt" sz="half" idx="10"/>
          </p:nvPr>
        </p:nvSpPr>
        <p:spPr/>
        <p:txBody>
          <a:bodyPr/>
          <a:lstStyle/>
          <a:p>
            <a:r>
              <a:rPr lang="sv-SE"/>
              <a:t>2023-07-27</a:t>
            </a:r>
          </a:p>
        </p:txBody>
      </p:sp>
      <p:sp>
        <p:nvSpPr>
          <p:cNvPr id="4" name="Footer Placeholder 3"/>
          <p:cNvSpPr>
            <a:spLocks noGrp="1"/>
          </p:cNvSpPr>
          <p:nvPr>
            <p:ph type="ftr" sz="quarter" idx="11"/>
          </p:nvPr>
        </p:nvSpPr>
        <p:spPr/>
        <p:txBody>
          <a:bodyPr/>
          <a:lstStyle/>
          <a:p>
            <a:r>
              <a:rPr lang="sv-SE"/>
              <a:t>Lathund-Ladok-2.22.0-Utbildning på forskarnivå</a:t>
            </a:r>
          </a:p>
        </p:txBody>
      </p:sp>
      <p:sp>
        <p:nvSpPr>
          <p:cNvPr id="5" name="Slide Number Placeholder 4"/>
          <p:cNvSpPr>
            <a:spLocks noGrp="1"/>
          </p:cNvSpPr>
          <p:nvPr>
            <p:ph type="sldNum" sz="quarter" idx="12"/>
          </p:nvPr>
        </p:nvSpPr>
        <p:spPr/>
        <p:txBody>
          <a:bodyPr/>
          <a:lstStyle/>
          <a:p>
            <a:fld id="{8F725AE9-5B23-4A7C-A381-6F2D3D8B719F}" type="slidenum">
              <a:rPr lang="sv-SE" smtClean="0"/>
              <a:t>8</a:t>
            </a:fld>
            <a:endParaRPr lang="sv-SE"/>
          </a:p>
        </p:txBody>
      </p:sp>
      <p:sp>
        <p:nvSpPr>
          <p:cNvPr id="31" name="Title 30"/>
          <p:cNvSpPr>
            <a:spLocks noGrp="1"/>
          </p:cNvSpPr>
          <p:nvPr>
            <p:ph type="title"/>
          </p:nvPr>
        </p:nvSpPr>
        <p:spPr/>
        <p:txBody>
          <a:bodyPr/>
          <a:lstStyle/>
          <a:p>
            <a:r>
              <a:rPr lang="sv-SE" dirty="0"/>
              <a:t>Innehåll: Individuellt åtagande</a:t>
            </a:r>
          </a:p>
        </p:txBody>
      </p:sp>
    </p:spTree>
    <p:extLst>
      <p:ext uri="{BB962C8B-B14F-4D97-AF65-F5344CB8AC3E}">
        <p14:creationId xmlns:p14="http://schemas.microsoft.com/office/powerpoint/2010/main" val="381135498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9055</TotalTime>
  <Words>3424</Words>
  <Application>Microsoft Office PowerPoint</Application>
  <PresentationFormat>Bredbild</PresentationFormat>
  <Paragraphs>396</Paragraphs>
  <Slides>24</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24</vt:i4>
      </vt:variant>
    </vt:vector>
  </HeadingPairs>
  <TitlesOfParts>
    <vt:vector size="27" baseType="lpstr">
      <vt:lpstr>Arial</vt:lpstr>
      <vt:lpstr>Calibri</vt:lpstr>
      <vt:lpstr>Custom Design</vt:lpstr>
      <vt:lpstr>Lathund: Lägga upp utbildning på forskarnivå Innevarande version vid senaste uppdatering: 1.26.0</vt:lpstr>
      <vt:lpstr>Innehåll</vt:lpstr>
      <vt:lpstr>Översikt för utbildning på forskarnivå</vt:lpstr>
      <vt:lpstr>Introduktion</vt:lpstr>
      <vt:lpstr>Ämne på forskarnivå och ämnestillfälle</vt:lpstr>
      <vt:lpstr>Innehåll</vt:lpstr>
      <vt:lpstr>Innehåll: Forskningsarbete och Forskningsarbete (utan angiven omfattning)</vt:lpstr>
      <vt:lpstr>Innehåll: Kurs på forskarnivå</vt:lpstr>
      <vt:lpstr>Innehåll: Individuellt åtagande</vt:lpstr>
      <vt:lpstr>Dokumentera</vt:lpstr>
      <vt:lpstr>Dokumentera (forts.)</vt:lpstr>
      <vt:lpstr>Dokumentera (forts.)</vt:lpstr>
      <vt:lpstr>Tillämpning</vt:lpstr>
      <vt:lpstr>Tillämpning: Fallbeskrivningar</vt:lpstr>
      <vt:lpstr>Fall 1: Läser mot doktorsexamen</vt:lpstr>
      <vt:lpstr>Fall 1: Läser mot doktorsexamen</vt:lpstr>
      <vt:lpstr>Fall 2: Läser mot licentiatexamen</vt:lpstr>
      <vt:lpstr>Fall 2: Läser mot licentiatexamen</vt:lpstr>
      <vt:lpstr>Fall 3: Läser mot doktorsexamen, har tidigare läst mot licentiatexamen vid det egna lärosätet inom samma ämne </vt:lpstr>
      <vt:lpstr>Fall 3: Läser mot doktorsexamen, har tidigare läst mot licentiatexamen vid det egna lärosätet inom samma ämne </vt:lpstr>
      <vt:lpstr>Fall 4: Läser mot doktorsexamen, har tidigare licentiatexamen vid det egna lärosätet inom annat ämne </vt:lpstr>
      <vt:lpstr>Fall 4: Läser mot doktorsexamen, har tidigare licentiatexamen vid det egna lärosätet inom annat ämne </vt:lpstr>
      <vt:lpstr>Fall 5: Licentiatexamen/-utbildning från annat lärosäte, doktoranden ska fortsätta mot doktorsexamen</vt:lpstr>
      <vt:lpstr>Fall 5: Licentiatexamen/-utbildning från annat lärosäte, doktoranden ska fortsätta mot doktorsexamen</vt:lpstr>
    </vt:vector>
  </TitlesOfParts>
  <Company>Umeå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 Lägga upp utbildning på forskarnivå</dc:title>
  <dc:creator>Anders Stenebo</dc:creator>
  <cp:lastModifiedBy>Klara Nordström</cp:lastModifiedBy>
  <cp:revision>521</cp:revision>
  <dcterms:created xsi:type="dcterms:W3CDTF">2017-05-10T08:26:38Z</dcterms:created>
  <dcterms:modified xsi:type="dcterms:W3CDTF">2023-07-27T09:31:17Z</dcterms:modified>
</cp:coreProperties>
</file>