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65" r:id="rId18"/>
    <p:sldId id="268" r:id="rId19"/>
    <p:sldId id="276" r:id="rId20"/>
    <p:sldId id="278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5" autoAdjust="0"/>
  </p:normalViewPr>
  <p:slideViewPr>
    <p:cSldViewPr snapToGrid="0" snapToObjects="1"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2017-06-14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2017-06-14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Varför inte klassrumsundervisning</a:t>
            </a:r>
            <a:r>
              <a:rPr lang="sv-SE" baseline="0" dirty="0"/>
              <a:t> till systemförvaltare, expertanvändare m.fl.?</a:t>
            </a:r>
          </a:p>
          <a:p>
            <a:r>
              <a:rPr lang="sv-SE" baseline="0" dirty="0"/>
              <a:t>- </a:t>
            </a:r>
            <a:r>
              <a:rPr lang="sv-SE" dirty="0"/>
              <a:t>Mycket tidskrävande för alla inblandade att hålla klassrumsutbildning</a:t>
            </a:r>
          </a:p>
          <a:p>
            <a:r>
              <a:rPr lang="sv-SE" dirty="0"/>
              <a:t>- Dyrt för både lärosätena och konsortiet</a:t>
            </a:r>
          </a:p>
          <a:p>
            <a:r>
              <a:rPr lang="sv-SE" dirty="0"/>
              <a:t>- För kort om tid</a:t>
            </a:r>
          </a:p>
          <a:p>
            <a:r>
              <a:rPr lang="sv-SE" dirty="0"/>
              <a:t>- Ger inte tillräckligt i förhållande till insatsen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50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2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Förslag på områden: Koncept/navigering och nya begrepp, Utbildningsutbud, Studiedeltagande, Studieplan, Resultat, Nya Resultat jämfört med Resultatleveransen, Forskarutbildning, Bevishantering, Operativ utdata, Uppföljning, Studentvy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01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1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Förslag på områden: Användarbehörigheter, Organisationshantering, Systemkonfiguration, Examenshandläggning, Konfigurera studenttjänster, Grunddata, Lokala utbildningsmallar, Grundkoncept och grundflöden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95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Förslag på områden: Mallar i utbildningsutbud, Tillfällesstruktur, Forskarutbildning, Mallar för bevishantering, Uppbyggnad av behörighetsprofiler, Verifiering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30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5494741"/>
            <a:ext cx="9144000" cy="1363259"/>
            <a:chOff x="0" y="5494741"/>
            <a:chExt cx="9144000" cy="1363259"/>
          </a:xfrm>
        </p:grpSpPr>
        <p:pic>
          <p:nvPicPr>
            <p:cNvPr id="18" name="Bildobjekt 17" descr="sidfot_pp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4741"/>
              <a:ext cx="9144000" cy="1363259"/>
            </a:xfrm>
            <a:prstGeom prst="rect">
              <a:avLst/>
            </a:prstGeom>
          </p:spPr>
        </p:pic>
        <p:pic>
          <p:nvPicPr>
            <p:cNvPr id="16" name="Bildobjekt 15" descr="Logo_Ladok_CMYK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3" y="5873653"/>
              <a:ext cx="2334312" cy="6571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20" name="Bildobjekt 19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21" name="Bildobjekt 20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18" name="Bildobjekt 17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19" name="Bildobjekt 18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7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none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dok.se/ladok/aktiviteter-och-moten/utbildning/" TargetMode="External"/><Relationship Id="rId2" Type="http://schemas.openxmlformats.org/officeDocument/2006/relationships/hyperlink" Target="mailto:gun.wallius@gu.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dok.se/ladok/driftsinform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its.umu.se/confluence/x/MoDJCg" TargetMode="External"/><Relationship Id="rId2" Type="http://schemas.openxmlformats.org/officeDocument/2006/relationships/hyperlink" Target="http://www.ladok.se/ladok/driftsinforma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Öppen frågestund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b="0" i="0" dirty="0"/>
              <a:t>Adobe </a:t>
            </a:r>
            <a:r>
              <a:rPr lang="sv-SE" b="0" i="0" dirty="0" err="1"/>
              <a:t>Connect</a:t>
            </a:r>
            <a:r>
              <a:rPr lang="sv-SE" b="0" i="0" dirty="0"/>
              <a:t>, den 22 juni 2016</a:t>
            </a:r>
          </a:p>
        </p:txBody>
      </p:sp>
    </p:spTree>
    <p:extLst>
      <p:ext uri="{BB962C8B-B14F-4D97-AF65-F5344CB8AC3E}">
        <p14:creationId xmlns:p14="http://schemas.microsoft.com/office/powerpoint/2010/main" val="290568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Huvuddragen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Riktat till slutanvändare:</a:t>
            </a:r>
          </a:p>
          <a:p>
            <a:pPr lvl="1"/>
            <a:r>
              <a:rPr lang="sv-SE" dirty="0"/>
              <a:t>E-</a:t>
            </a:r>
            <a:r>
              <a:rPr lang="sv-SE" dirty="0" err="1"/>
              <a:t>learningkurser</a:t>
            </a:r>
            <a:r>
              <a:rPr lang="sv-SE" dirty="0"/>
              <a:t> för webbutbildning</a:t>
            </a:r>
          </a:p>
          <a:p>
            <a:pPr lvl="1"/>
            <a:r>
              <a:rPr lang="sv-SE" dirty="0"/>
              <a:t>Powerpoint-presentationer för klassrumsundervisning</a:t>
            </a:r>
          </a:p>
          <a:p>
            <a:pPr lvl="1"/>
            <a:r>
              <a:rPr lang="sv-SE" dirty="0"/>
              <a:t>Filmer, lathundar och frågebatteri för övningar och test</a:t>
            </a:r>
          </a:p>
          <a:p>
            <a:r>
              <a:rPr lang="sv-SE" dirty="0"/>
              <a:t>Riktat till systemförvaltare, expertanvändare,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support </a:t>
            </a:r>
            <a:r>
              <a:rPr lang="sv-SE" dirty="0" err="1"/>
              <a:t>m.fl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Inspelade utbildningar via </a:t>
            </a:r>
            <a:r>
              <a:rPr lang="sv-SE" dirty="0" err="1"/>
              <a:t>connect</a:t>
            </a:r>
            <a:r>
              <a:rPr lang="sv-SE" dirty="0"/>
              <a:t>, med uppföljande frågestund</a:t>
            </a:r>
          </a:p>
          <a:p>
            <a:pPr lvl="1"/>
            <a:r>
              <a:rPr lang="sv-SE" dirty="0"/>
              <a:t>Workshops för att gemensamt ta fram ”best </a:t>
            </a:r>
            <a:r>
              <a:rPr lang="sv-SE" dirty="0" err="1"/>
              <a:t>practice</a:t>
            </a:r>
            <a:r>
              <a:rPr lang="sv-SE" dirty="0"/>
              <a:t>” kring vissa funktionsområden</a:t>
            </a:r>
          </a:p>
        </p:txBody>
      </p:sp>
    </p:spTree>
    <p:extLst>
      <p:ext uri="{BB962C8B-B14F-4D97-AF65-F5344CB8AC3E}">
        <p14:creationId xmlns:p14="http://schemas.microsoft.com/office/powerpoint/2010/main" val="37025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Detaljerna</a:t>
            </a:r>
          </a:p>
        </p:txBody>
      </p:sp>
    </p:spTree>
    <p:extLst>
      <p:ext uri="{BB962C8B-B14F-4D97-AF65-F5344CB8AC3E}">
        <p14:creationId xmlns:p14="http://schemas.microsoft.com/office/powerpoint/2010/main" val="174196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riktat till slutanvändare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E-</a:t>
            </a:r>
            <a:r>
              <a:rPr lang="sv-SE" dirty="0" err="1"/>
              <a:t>learningkurser</a:t>
            </a:r>
            <a:endParaRPr lang="sv-SE" dirty="0"/>
          </a:p>
          <a:p>
            <a:pPr lvl="1"/>
            <a:r>
              <a:rPr lang="sv-SE" dirty="0"/>
              <a:t>Kortare webbkurser med inflikade instuderingsfrågor</a:t>
            </a:r>
          </a:p>
          <a:p>
            <a:pPr lvl="1"/>
            <a:r>
              <a:rPr lang="sv-SE" dirty="0"/>
              <a:t>Om nya </a:t>
            </a:r>
            <a:r>
              <a:rPr lang="sv-SE" dirty="0" err="1"/>
              <a:t>Ladoks</a:t>
            </a:r>
            <a:r>
              <a:rPr lang="sv-SE" dirty="0"/>
              <a:t> funktionalitet och koncept</a:t>
            </a:r>
          </a:p>
          <a:p>
            <a:pPr lvl="1"/>
            <a:r>
              <a:rPr lang="sv-SE" dirty="0"/>
              <a:t>Hur man arbetar med webbsystem, grundflöde, nya begrepp</a:t>
            </a:r>
          </a:p>
          <a:p>
            <a:pPr lvl="1"/>
            <a:r>
              <a:rPr lang="sv-SE" dirty="0"/>
              <a:t>Mer flöde och tänk än ”klicka här”</a:t>
            </a:r>
          </a:p>
          <a:p>
            <a:pPr lvl="1"/>
            <a:r>
              <a:rPr lang="sv-SE" dirty="0"/>
              <a:t>Att använda enskilt eller i kombination med klassrumsundervisning</a:t>
            </a:r>
          </a:p>
          <a:p>
            <a:pPr lvl="1"/>
            <a:r>
              <a:rPr lang="sv-SE" dirty="0"/>
              <a:t>Även i formatet SCORM för installation i lokal </a:t>
            </a:r>
            <a:r>
              <a:rPr lang="sv-SE" dirty="0" err="1"/>
              <a:t>lärplattformar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50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riktat till slutanvändare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Filmer</a:t>
            </a:r>
          </a:p>
          <a:p>
            <a:pPr lvl="1"/>
            <a:r>
              <a:rPr lang="sv-SE" dirty="0"/>
              <a:t>Korta instruktionsfilmer</a:t>
            </a:r>
          </a:p>
          <a:p>
            <a:pPr lvl="1"/>
            <a:r>
              <a:rPr lang="sv-SE" dirty="0"/>
              <a:t>Ej redigerbara</a:t>
            </a:r>
          </a:p>
          <a:p>
            <a:r>
              <a:rPr lang="sv-SE" dirty="0"/>
              <a:t>Lathundar</a:t>
            </a:r>
          </a:p>
          <a:p>
            <a:pPr lvl="1"/>
            <a:r>
              <a:rPr lang="sv-SE" dirty="0"/>
              <a:t>Korta steg för steg-instruktioner som stöd vid arbetet efter man fått utbildning</a:t>
            </a:r>
          </a:p>
          <a:p>
            <a:r>
              <a:rPr lang="sv-SE" dirty="0"/>
              <a:t>Presentationer för klassrumsutbildning</a:t>
            </a:r>
          </a:p>
          <a:p>
            <a:pPr lvl="1"/>
            <a:r>
              <a:rPr lang="sv-SE" dirty="0"/>
              <a:t>Powerpoints, redigerbara för lokal anpassning</a:t>
            </a:r>
          </a:p>
          <a:p>
            <a:r>
              <a:rPr lang="sv-SE" dirty="0"/>
              <a:t>Frågebatterier</a:t>
            </a:r>
          </a:p>
          <a:p>
            <a:pPr lvl="1"/>
            <a:r>
              <a:rPr lang="sv-SE" dirty="0"/>
              <a:t>För övningar</a:t>
            </a:r>
          </a:p>
          <a:p>
            <a:pPr lvl="1"/>
            <a:r>
              <a:rPr lang="sv-SE" dirty="0"/>
              <a:t>För att testa kunskaper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90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för expertanvändarna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Utbildning via </a:t>
            </a:r>
            <a:r>
              <a:rPr lang="sv-SE" dirty="0" err="1"/>
              <a:t>connect</a:t>
            </a:r>
            <a:r>
              <a:rPr lang="sv-SE" dirty="0"/>
              <a:t> för förvaltare/utbildare</a:t>
            </a:r>
          </a:p>
          <a:p>
            <a:pPr lvl="1"/>
            <a:r>
              <a:rPr lang="sv-SE" dirty="0"/>
              <a:t>På avancerad nivå om övergripande flöden, specialfunktioner</a:t>
            </a:r>
          </a:p>
          <a:p>
            <a:pPr lvl="1"/>
            <a:r>
              <a:rPr lang="sv-SE" dirty="0"/>
              <a:t>Instruktioner inför produktionssättning</a:t>
            </a:r>
          </a:p>
          <a:p>
            <a:pPr lvl="1"/>
            <a:r>
              <a:rPr lang="sv-SE" dirty="0"/>
              <a:t>Samt allt av mer engångskaraktär </a:t>
            </a:r>
          </a:p>
          <a:p>
            <a:pPr lvl="1"/>
            <a:r>
              <a:rPr lang="sv-SE" dirty="0"/>
              <a:t>Spelas in och kan ses många gånger</a:t>
            </a:r>
          </a:p>
          <a:p>
            <a:pPr lvl="1"/>
            <a:r>
              <a:rPr lang="sv-SE" dirty="0"/>
              <a:t>Uppföljande frågetillfälle som också spelas in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78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Utbyte mellan lärosätena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Workshops inom specifika områden för områdesexperter</a:t>
            </a:r>
          </a:p>
          <a:p>
            <a:pPr lvl="1"/>
            <a:r>
              <a:rPr lang="sv-SE" dirty="0"/>
              <a:t>I syfte att ta fram olika ”best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pPr lvl="1"/>
            <a:r>
              <a:rPr lang="sv-SE" dirty="0"/>
              <a:t>Inte utbildning, deltagare förutsätts kunna grundfunktionalitet</a:t>
            </a:r>
          </a:p>
          <a:p>
            <a:pPr lvl="1"/>
            <a:r>
              <a:rPr lang="sv-SE" dirty="0"/>
              <a:t>Tänkta områden: Mallar i utbildningsutbud, programtillfällesstruktur, forskarutbildning, mallar för bevishantering, uppbyggnad av behörighetsprofiler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/>
              <a:t>Med början hösten 2016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96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Återkoppling och mer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Vill du återkoppla på det som presenteras i denna PPT maila </a:t>
            </a:r>
            <a:r>
              <a:rPr lang="sv-SE" dirty="0">
                <a:hlinkClick r:id="rId2"/>
              </a:rPr>
              <a:t>gun.wallius@gu.se</a:t>
            </a:r>
            <a:r>
              <a:rPr lang="sv-SE" dirty="0"/>
              <a:t> </a:t>
            </a:r>
          </a:p>
          <a:p>
            <a:r>
              <a:rPr lang="sv-SE" dirty="0"/>
              <a:t>Mer material publiceras på </a:t>
            </a:r>
            <a:r>
              <a:rPr lang="sv-SE" dirty="0">
                <a:hlinkClick r:id="rId3"/>
              </a:rPr>
              <a:t>http://www.ladok.se/ladok/aktiviteter-och-moten/utbildning/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26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Kravönskemål på nya Ladok</a:t>
            </a:r>
          </a:p>
        </p:txBody>
      </p:sp>
    </p:spTree>
    <p:extLst>
      <p:ext uri="{BB962C8B-B14F-4D97-AF65-F5344CB8AC3E}">
        <p14:creationId xmlns:p14="http://schemas.microsoft.com/office/powerpoint/2010/main" val="76674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Kravönskemål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Projektets fokus ligger på KKH, KMH &amp; </a:t>
            </a:r>
            <a:r>
              <a:rPr lang="sv-SE" dirty="0" err="1"/>
              <a:t>MaH</a:t>
            </a:r>
            <a:endParaRPr lang="sv-SE" dirty="0"/>
          </a:p>
          <a:p>
            <a:r>
              <a:rPr lang="sv-SE" dirty="0"/>
              <a:t>Totalt ca 400 öppna ärenden.</a:t>
            </a:r>
          </a:p>
          <a:p>
            <a:r>
              <a:rPr lang="sv-SE" dirty="0"/>
              <a:t>Gäller inte RV/IK och Resultathantering.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418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201921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Drift, support och miljöer</a:t>
            </a:r>
          </a:p>
          <a:p>
            <a:r>
              <a:rPr lang="sv-SE" dirty="0"/>
              <a:t>Utbildning i nya Ladok</a:t>
            </a:r>
          </a:p>
          <a:p>
            <a:r>
              <a:rPr lang="sv-SE" dirty="0"/>
              <a:t>Kravönskemål på nya Ladok</a:t>
            </a:r>
          </a:p>
          <a:p>
            <a:r>
              <a:rPr lang="sv-SE" dirty="0"/>
              <a:t>Övriga frågor</a:t>
            </a:r>
          </a:p>
        </p:txBody>
      </p:sp>
    </p:spTree>
    <p:extLst>
      <p:ext uri="{BB962C8B-B14F-4D97-AF65-F5344CB8AC3E}">
        <p14:creationId xmlns:p14="http://schemas.microsoft.com/office/powerpoint/2010/main" val="187843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253067" y="397933"/>
            <a:ext cx="672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>
                <a:solidFill>
                  <a:schemeClr val="bg1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GLAD SOMMAR</a:t>
            </a:r>
          </a:p>
        </p:txBody>
      </p:sp>
    </p:spTree>
    <p:extLst>
      <p:ext uri="{BB962C8B-B14F-4D97-AF65-F5344CB8AC3E}">
        <p14:creationId xmlns:p14="http://schemas.microsoft.com/office/powerpoint/2010/main" val="98675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Drift, support och miljöer</a:t>
            </a:r>
          </a:p>
        </p:txBody>
      </p:sp>
    </p:spTree>
    <p:extLst>
      <p:ext uri="{BB962C8B-B14F-4D97-AF65-F5344CB8AC3E}">
        <p14:creationId xmlns:p14="http://schemas.microsoft.com/office/powerpoint/2010/main" val="6570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Drift och support under sommaren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Resultatleveransen</a:t>
            </a:r>
          </a:p>
          <a:p>
            <a:pPr lvl="1"/>
            <a:r>
              <a:rPr lang="sv-SE" dirty="0"/>
              <a:t>Normal support och drift</a:t>
            </a:r>
          </a:p>
          <a:p>
            <a:r>
              <a:rPr lang="sv-SE" dirty="0"/>
              <a:t>MIT-demo </a:t>
            </a:r>
          </a:p>
          <a:p>
            <a:pPr lvl="1"/>
            <a:r>
              <a:rPr lang="sv-SE" dirty="0"/>
              <a:t>Ingen aktiv support eller drift, dvs fungerar det så är det bra</a:t>
            </a:r>
          </a:p>
          <a:p>
            <a:pPr lvl="1"/>
            <a:r>
              <a:rPr lang="sv-SE" dirty="0"/>
              <a:t>Återställningar görs automatiskt två gånger i veckan</a:t>
            </a:r>
          </a:p>
          <a:p>
            <a:r>
              <a:rPr lang="sv-SE" dirty="0"/>
              <a:t>MIT-IK: </a:t>
            </a:r>
          </a:p>
          <a:p>
            <a:pPr lvl="1"/>
            <a:r>
              <a:rPr lang="sv-SE" dirty="0"/>
              <a:t>Ingen aktiv support eller drift, dvs fungerar det så är det bra. </a:t>
            </a:r>
          </a:p>
          <a:p>
            <a:pPr lvl="1"/>
            <a:r>
              <a:rPr lang="sv-SE" dirty="0"/>
              <a:t>En sista körning görs veckan innan semester (start 28/6)</a:t>
            </a:r>
          </a:p>
          <a:p>
            <a:pPr lvl="1"/>
            <a:r>
              <a:rPr lang="sv-SE" dirty="0"/>
              <a:t>Ingen återställning/körning/övervakning under perioden 1/7 – 31/7</a:t>
            </a:r>
          </a:p>
          <a:p>
            <a:r>
              <a:rPr lang="sv-SE" u="sng" dirty="0">
                <a:hlinkClick r:id="rId2"/>
              </a:rPr>
              <a:t>http://www.ladok.se/ladok/driftsinformation/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79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Uppgraderingsloopen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MIT-IK: torsdag förmiddag kl. 9.00 ojämn vecka</a:t>
            </a:r>
          </a:p>
          <a:p>
            <a:r>
              <a:rPr lang="sv-SE" dirty="0"/>
              <a:t>MIT-demo: tisdag förmiddag kl. 9.00 jämn vecka</a:t>
            </a:r>
          </a:p>
          <a:p>
            <a:r>
              <a:rPr lang="sv-SE" dirty="0"/>
              <a:t>Driftsmeddelanden med mera:</a:t>
            </a:r>
            <a:r>
              <a:rPr lang="sv-SE" u="sng" dirty="0"/>
              <a:t> </a:t>
            </a:r>
            <a:r>
              <a:rPr lang="sv-SE" u="sng" dirty="0">
                <a:hlinkClick r:id="rId2"/>
              </a:rPr>
              <a:t>http://www.ladok.se/ladok/driftsinformation/</a:t>
            </a:r>
            <a:endParaRPr lang="sv-SE" u="sng" dirty="0"/>
          </a:p>
          <a:p>
            <a:r>
              <a:rPr lang="sv-SE" dirty="0"/>
              <a:t>Leveransinformation per sprint/release: </a:t>
            </a:r>
            <a:r>
              <a:rPr lang="sv-SE" dirty="0">
                <a:hlinkClick r:id="rId3"/>
              </a:rPr>
              <a:t>https://confluence.its.umu.se/confluence/x/MoDJCg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61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Uppföljningsleveransen tas 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Produktionsmiljön för Uppföljningsleveransen tas ner i augusti</a:t>
            </a:r>
          </a:p>
          <a:p>
            <a:r>
              <a:rPr lang="sv-SE" dirty="0"/>
              <a:t>För de lärosäten som klarat av registervården för Uppföljningsleveransen:</a:t>
            </a:r>
          </a:p>
          <a:p>
            <a:pPr lvl="1"/>
            <a:r>
              <a:rPr lang="sv-SE" dirty="0"/>
              <a:t>fortsätt jobba med registervård för nytillkomna delar, samt utvärdera uppföljningsdelarna i MIT-IK </a:t>
            </a:r>
          </a:p>
          <a:p>
            <a:r>
              <a:rPr lang="sv-SE" dirty="0"/>
              <a:t>För de lärosäten som </a:t>
            </a:r>
            <a:r>
              <a:rPr lang="sv-SE" b="1" u="sng" dirty="0"/>
              <a:t>inte</a:t>
            </a:r>
            <a:r>
              <a:rPr lang="sv-SE" u="sng" dirty="0"/>
              <a:t> klarat av registervården för Uppföljningsleveransen: </a:t>
            </a:r>
          </a:p>
          <a:p>
            <a:pPr lvl="1"/>
            <a:r>
              <a:rPr lang="sv-SE" dirty="0"/>
              <a:t>finns möjlighet att vara kvar i testmiljön</a:t>
            </a:r>
          </a:p>
        </p:txBody>
      </p:sp>
    </p:spTree>
    <p:extLst>
      <p:ext uri="{BB962C8B-B14F-4D97-AF65-F5344CB8AC3E}">
        <p14:creationId xmlns:p14="http://schemas.microsoft.com/office/powerpoint/2010/main" val="5210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MIT-Integrationer tillkommer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Testmiljö för integrationer mot Ladok</a:t>
            </a:r>
          </a:p>
          <a:p>
            <a:r>
              <a:rPr lang="sv-SE" dirty="0"/>
              <a:t>För de lärosäten som aktivt utvecklar integrationer mot nya Ladok</a:t>
            </a:r>
          </a:p>
          <a:p>
            <a:r>
              <a:rPr lang="sv-SE" dirty="0"/>
              <a:t>Mer stabil än MIT-IK = färre uppgraderingar</a:t>
            </a:r>
          </a:p>
          <a:p>
            <a:r>
              <a:rPr lang="sv-SE" dirty="0"/>
              <a:t>Ska ha lyckats med sina konverteringar motsvarande den version MIT-Integration innehåller</a:t>
            </a:r>
          </a:p>
        </p:txBody>
      </p:sp>
    </p:spTree>
    <p:extLst>
      <p:ext uri="{BB962C8B-B14F-4D97-AF65-F5344CB8AC3E}">
        <p14:creationId xmlns:p14="http://schemas.microsoft.com/office/powerpoint/2010/main" val="55942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i MIT-demo: ny lösning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Varje lärosätes MIT-miljö laddas en gång med central data</a:t>
            </a:r>
          </a:p>
          <a:p>
            <a:r>
              <a:rPr lang="sv-SE" dirty="0"/>
              <a:t>Därefter kan lärosätet fritt bygga på med egen data</a:t>
            </a:r>
          </a:p>
          <a:p>
            <a:r>
              <a:rPr lang="sv-SE" dirty="0"/>
              <a:t>Den lokalt skapade </a:t>
            </a:r>
            <a:r>
              <a:rPr lang="sv-SE" dirty="0" err="1"/>
              <a:t>datan</a:t>
            </a:r>
            <a:r>
              <a:rPr lang="sv-SE" dirty="0"/>
              <a:t> sparas och kan återanvändas i framtiden </a:t>
            </a:r>
          </a:p>
        </p:txBody>
      </p:sp>
    </p:spTree>
    <p:extLst>
      <p:ext uri="{BB962C8B-B14F-4D97-AF65-F5344CB8AC3E}">
        <p14:creationId xmlns:p14="http://schemas.microsoft.com/office/powerpoint/2010/main" val="178363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i nya Ladok</a:t>
            </a:r>
          </a:p>
        </p:txBody>
      </p:sp>
    </p:spTree>
    <p:extLst>
      <p:ext uri="{BB962C8B-B14F-4D97-AF65-F5344CB8AC3E}">
        <p14:creationId xmlns:p14="http://schemas.microsoft.com/office/powerpoint/2010/main" val="1929061082"/>
      </p:ext>
    </p:extLst>
  </p:cSld>
  <p:clrMapOvr>
    <a:masterClrMapping/>
  </p:clrMapOvr>
</p:sld>
</file>

<file path=ppt/theme/theme1.xml><?xml version="1.0" encoding="utf-8"?>
<a:theme xmlns:a="http://schemas.openxmlformats.org/drawingml/2006/main" name="Mall_Ladok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Ladok_version1</Template>
  <TotalTime>1291</TotalTime>
  <Words>634</Words>
  <Application>Microsoft Office PowerPoint</Application>
  <PresentationFormat>Bildspel på skärmen (4:3)</PresentationFormat>
  <Paragraphs>105</Paragraphs>
  <Slides>20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Handwriting - Dakota</vt:lpstr>
      <vt:lpstr>Impact</vt:lpstr>
      <vt:lpstr>Times New Roman</vt:lpstr>
      <vt:lpstr>Wingdings</vt:lpstr>
      <vt:lpstr>Mall_Ladok</vt:lpstr>
      <vt:lpstr>Öppen frågestund</vt:lpstr>
      <vt:lpstr>Dagens agenda</vt:lpstr>
      <vt:lpstr>Drift, support och miljöer</vt:lpstr>
      <vt:lpstr>Drift och support under sommaren</vt:lpstr>
      <vt:lpstr>Uppgraderingsloopen</vt:lpstr>
      <vt:lpstr>Uppföljningsleveransen tas ner</vt:lpstr>
      <vt:lpstr>MIT-Integrationer tillkommer</vt:lpstr>
      <vt:lpstr>Data i MIT-demo: ny lösning</vt:lpstr>
      <vt:lpstr>Utbildning i nya Ladok</vt:lpstr>
      <vt:lpstr>Huvuddragen</vt:lpstr>
      <vt:lpstr>Detaljerna</vt:lpstr>
      <vt:lpstr>Material riktat till slutanvändare</vt:lpstr>
      <vt:lpstr>Material riktat till slutanvändare</vt:lpstr>
      <vt:lpstr>Utbildning för expertanvändarna</vt:lpstr>
      <vt:lpstr>Utbyte mellan lärosätena</vt:lpstr>
      <vt:lpstr>Återkoppling och mer information</vt:lpstr>
      <vt:lpstr>Kravönskemål på nya Ladok</vt:lpstr>
      <vt:lpstr>Kravönskemål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Öppen frågestund</dc:title>
  <dc:creator>Microsoft Office-användare</dc:creator>
  <cp:lastModifiedBy>Ladok</cp:lastModifiedBy>
  <cp:revision>13</cp:revision>
  <dcterms:created xsi:type="dcterms:W3CDTF">2016-06-21T12:36:02Z</dcterms:created>
  <dcterms:modified xsi:type="dcterms:W3CDTF">2017-06-14T12:36:51Z</dcterms:modified>
</cp:coreProperties>
</file>