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355" r:id="rId2"/>
    <p:sldId id="356" r:id="rId3"/>
    <p:sldId id="339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373" r:id="rId15"/>
    <p:sldId id="389" r:id="rId16"/>
    <p:sldId id="390" r:id="rId17"/>
    <p:sldId id="375" r:id="rId18"/>
    <p:sldId id="380" r:id="rId19"/>
    <p:sldId id="381" r:id="rId20"/>
    <p:sldId id="382" r:id="rId21"/>
    <p:sldId id="383" r:id="rId22"/>
    <p:sldId id="384" r:id="rId23"/>
    <p:sldId id="385" r:id="rId24"/>
    <p:sldId id="378" r:id="rId25"/>
    <p:sldId id="386" r:id="rId26"/>
    <p:sldId id="387" r:id="rId27"/>
    <p:sldId id="391" r:id="rId28"/>
    <p:sldId id="392" r:id="rId29"/>
    <p:sldId id="393" r:id="rId30"/>
    <p:sldId id="394" r:id="rId31"/>
    <p:sldId id="395" r:id="rId32"/>
    <p:sldId id="396" r:id="rId33"/>
    <p:sldId id="397" r:id="rId34"/>
    <p:sldId id="369" r:id="rId35"/>
    <p:sldId id="370" r:id="rId3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3FA"/>
    <a:srgbClr val="FFF1C5"/>
    <a:srgbClr val="FFE38B"/>
    <a:srgbClr val="FFF3CD"/>
    <a:srgbClr val="FF99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8" autoAdjust="0"/>
    <p:restoredTop sz="73573" autoAdjust="0"/>
  </p:normalViewPr>
  <p:slideViewPr>
    <p:cSldViewPr snapToGrid="0" snapToObjects="1">
      <p:cViewPr varScale="1">
        <p:scale>
          <a:sx n="33" d="100"/>
          <a:sy n="33" d="100"/>
        </p:scale>
        <p:origin x="7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2017-06-14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2017-06-14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016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av versionsplanen (Catherine)</a:t>
            </a:r>
          </a:p>
          <a:p>
            <a:pPr lvl="0"/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om tidplan för produktionssättning  (Malin 5 min)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 genomgång av miljöer (MIT) och deras användning (Bo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min)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 supportingång (Bo 10 min)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Fördelning av HST över budgetår (LOK1 Och LOK2). Hans Persson, 10 min</a:t>
            </a:r>
          </a:p>
          <a:p>
            <a:pPr lvl="0"/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24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3504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501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50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Fördelning av HST över budgetår (LOK1 Och LOK2). Hans Persson, 10 min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501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791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0286B-FADE-FD49-A3A6-99A8E59D2B57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13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5494741"/>
            <a:ext cx="9144000" cy="1363259"/>
            <a:chOff x="0" y="5494741"/>
            <a:chExt cx="9144000" cy="1363259"/>
          </a:xfrm>
        </p:grpSpPr>
        <p:pic>
          <p:nvPicPr>
            <p:cNvPr id="18" name="Bildobjekt 17" descr="sidfot_pp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4741"/>
              <a:ext cx="9144000" cy="1363259"/>
            </a:xfrm>
            <a:prstGeom prst="rect">
              <a:avLst/>
            </a:prstGeom>
          </p:spPr>
        </p:pic>
        <p:pic>
          <p:nvPicPr>
            <p:cNvPr id="16" name="Bildobjekt 15" descr="Logo_Ladok_CMYK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3" y="5873653"/>
              <a:ext cx="2334312" cy="6571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20" name="Bildobjekt 19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21" name="Bildobjekt 20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18" name="Bildobjekt 17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19" name="Bildobjekt 18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7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none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-ik.ladok.se)/" TargetMode="External"/><Relationship Id="rId2" Type="http://schemas.openxmlformats.org/officeDocument/2006/relationships/hyperlink" Target="http://www.mit.ladok.se)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adok.se/ladok/nya-ladok/leveranser/versioner/mit-leveranser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Öppen frågestund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Den 26 oktober 2016</a:t>
            </a:r>
          </a:p>
        </p:txBody>
      </p:sp>
    </p:spTree>
    <p:extLst>
      <p:ext uri="{BB962C8B-B14F-4D97-AF65-F5344CB8AC3E}">
        <p14:creationId xmlns:p14="http://schemas.microsoft.com/office/powerpoint/2010/main" val="1911746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1740"/>
            <a:ext cx="9145856" cy="446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28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04" y="1326814"/>
            <a:ext cx="9157003" cy="15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41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480"/>
            <a:ext cx="9155430" cy="384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07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6854"/>
            <a:ext cx="9131743" cy="231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12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Information om tidplan för produktionssättning</a:t>
            </a:r>
            <a:br>
              <a:rPr lang="sv-SE" dirty="0"/>
            </a:br>
            <a:r>
              <a:rPr lang="sv-SE" dirty="0"/>
              <a:t>Malin Zingmark </a:t>
            </a:r>
          </a:p>
        </p:txBody>
      </p:sp>
    </p:spTree>
    <p:extLst>
      <p:ext uri="{BB962C8B-B14F-4D97-AF65-F5344CB8AC3E}">
        <p14:creationId xmlns:p14="http://schemas.microsoft.com/office/powerpoint/2010/main" val="3930269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Status produktionssättningar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KKH</a:t>
            </a:r>
          </a:p>
          <a:p>
            <a:pPr lvl="1"/>
            <a:r>
              <a:rPr lang="sv-SE" dirty="0"/>
              <a:t>Igång sedan slutet av augusti</a:t>
            </a:r>
          </a:p>
          <a:p>
            <a:pPr lvl="1"/>
            <a:r>
              <a:rPr lang="sv-SE" dirty="0"/>
              <a:t>Tar nya funktioner i bruk eftersom</a:t>
            </a:r>
          </a:p>
          <a:p>
            <a:r>
              <a:rPr lang="sv-SE" dirty="0"/>
              <a:t>KMH</a:t>
            </a:r>
          </a:p>
          <a:p>
            <a:pPr lvl="1"/>
            <a:r>
              <a:rPr lang="sv-SE" dirty="0"/>
              <a:t>Verifiering pågår för fullt!</a:t>
            </a:r>
          </a:p>
          <a:p>
            <a:pPr lvl="1"/>
            <a:r>
              <a:rPr lang="sv-SE" dirty="0"/>
              <a:t>Alla delar inte på plats ännu</a:t>
            </a:r>
          </a:p>
          <a:p>
            <a:pPr lvl="1"/>
            <a:r>
              <a:rPr lang="sv-SE" dirty="0"/>
              <a:t>Produktionssättning planeras till 12-16/12</a:t>
            </a:r>
          </a:p>
          <a:p>
            <a:r>
              <a:rPr lang="sv-SE" dirty="0"/>
              <a:t>MAH</a:t>
            </a:r>
          </a:p>
          <a:p>
            <a:pPr lvl="1"/>
            <a:r>
              <a:rPr lang="sv-SE" dirty="0"/>
              <a:t>Förberedelsefasen pågår </a:t>
            </a:r>
          </a:p>
          <a:p>
            <a:pPr lvl="1"/>
            <a:r>
              <a:rPr lang="sv-SE" dirty="0"/>
              <a:t>Verifiering påbörjas i januari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701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2960" y="80010"/>
            <a:ext cx="8423910" cy="548640"/>
          </a:xfrm>
        </p:spPr>
        <p:txBody>
          <a:bodyPr/>
          <a:lstStyle/>
          <a:p>
            <a:r>
              <a:rPr lang="sv-SE" dirty="0"/>
              <a:t>Lärosätenas </a:t>
            </a:r>
            <a:r>
              <a:rPr lang="sv-SE" dirty="0">
                <a:solidFill>
                  <a:srgbClr val="FF0000"/>
                </a:solidFill>
              </a:rPr>
              <a:t>preliminära </a:t>
            </a:r>
            <a:r>
              <a:rPr lang="sv-SE" dirty="0"/>
              <a:t>önskemål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05740" y="894887"/>
            <a:ext cx="2617470" cy="459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u="sng" dirty="0"/>
              <a:t>Period 1 – sommar 2017</a:t>
            </a: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Mälardalens högskola</a:t>
            </a: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i Gävle</a:t>
            </a:r>
          </a:p>
          <a:p>
            <a:pPr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Teologiska högskolan</a:t>
            </a:r>
            <a:endParaRPr lang="sv-SE" sz="1600" dirty="0"/>
          </a:p>
        </p:txBody>
      </p:sp>
      <p:sp>
        <p:nvSpPr>
          <p:cNvPr id="4" name="Platshållare för innehåll 2"/>
          <p:cNvSpPr txBox="1">
            <a:spLocks/>
          </p:cNvSpPr>
          <p:nvPr/>
        </p:nvSpPr>
        <p:spPr>
          <a:xfrm>
            <a:off x="2860723" y="894887"/>
            <a:ext cx="3482340" cy="47868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sv-SE" sz="1600" u="sng" dirty="0"/>
              <a:t>Period 2 - hösten 2017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i Borås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i Halmstad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Örebro universitet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Stockholms universitet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Väst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Gymnastik- och idrottshögskolan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Ersta Sköndals högskola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Dalarna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Sveriges Lantbruksuniversitet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Karlstads universitet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Karolinska Institutet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Stockholms konstnärliga högskola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Röda korsets högskola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Linnéuniversitetet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Kristianstad</a:t>
            </a:r>
          </a:p>
          <a:p>
            <a:pPr marL="0">
              <a:lnSpc>
                <a:spcPct val="110000"/>
              </a:lnSpc>
              <a:spcBef>
                <a:spcPts val="600"/>
              </a:spcBef>
            </a:pPr>
            <a:endParaRPr lang="sv-SE" sz="1600" dirty="0">
              <a:solidFill>
                <a:srgbClr val="0070C0"/>
              </a:solidFill>
            </a:endParaRPr>
          </a:p>
          <a:p>
            <a:pPr marL="0">
              <a:spcBef>
                <a:spcPts val="600"/>
              </a:spcBef>
            </a:pPr>
            <a:endParaRPr lang="sv-SE" sz="1600" dirty="0"/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6179820" y="894887"/>
            <a:ext cx="3067050" cy="44467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kern="1200">
                <a:solidFill>
                  <a:srgbClr val="000000"/>
                </a:solidFill>
                <a:latin typeface="Franklin Gothic Book"/>
                <a:ea typeface="+mn-ea"/>
                <a:cs typeface="Franklin Gothic Book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sv-SE" sz="1600" u="sng" dirty="0"/>
              <a:t>Period 3 – Q1Q2 2018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Blekinge tekniska högskola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Försvarshögskolan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i Jönköping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Högskolan i Skövde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Göteborgs universitet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Kungliga tekniska högskolan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Linköpings universitet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Uppsala universitet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Lunds universitet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Chalmers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Mittuniversitetet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Umeå universitet</a:t>
            </a:r>
          </a:p>
          <a:p>
            <a:pPr marL="0">
              <a:spcBef>
                <a:spcPts val="600"/>
              </a:spcBef>
            </a:pPr>
            <a:r>
              <a:rPr lang="sv-SE" sz="1600" dirty="0">
                <a:solidFill>
                  <a:srgbClr val="0070C0"/>
                </a:solidFill>
              </a:rPr>
              <a:t>Luleå tekniska universitet</a:t>
            </a:r>
          </a:p>
          <a:p>
            <a:pPr marL="0">
              <a:spcBef>
                <a:spcPts val="600"/>
              </a:spcBef>
            </a:pPr>
            <a:endParaRPr lang="sv-SE" sz="1600" dirty="0">
              <a:solidFill>
                <a:srgbClr val="0070C0"/>
              </a:solidFill>
            </a:endParaRPr>
          </a:p>
          <a:p>
            <a:pPr marL="0">
              <a:spcBef>
                <a:spcPts val="600"/>
              </a:spcBef>
            </a:pPr>
            <a:endParaRPr lang="sv-SE" sz="1600" dirty="0">
              <a:solidFill>
                <a:srgbClr val="0070C0"/>
              </a:solidFill>
            </a:endParaRPr>
          </a:p>
          <a:p>
            <a:pPr marL="0">
              <a:spcBef>
                <a:spcPts val="600"/>
              </a:spcBef>
            </a:pP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411480" y="4635086"/>
            <a:ext cx="1544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Inte svarat</a:t>
            </a:r>
          </a:p>
          <a:p>
            <a:r>
              <a:rPr lang="sv-SE" sz="1200" dirty="0">
                <a:solidFill>
                  <a:srgbClr val="0070C0"/>
                </a:solidFill>
              </a:rPr>
              <a:t>Sophiahemmet</a:t>
            </a:r>
          </a:p>
          <a:p>
            <a:r>
              <a:rPr lang="sv-SE" sz="1200" dirty="0">
                <a:solidFill>
                  <a:srgbClr val="0070C0"/>
                </a:solidFill>
              </a:rPr>
              <a:t>Södertörns högskola</a:t>
            </a:r>
          </a:p>
          <a:p>
            <a:r>
              <a:rPr lang="sv-SE" sz="1200" dirty="0">
                <a:solidFill>
                  <a:srgbClr val="0070C0"/>
                </a:solidFill>
              </a:rPr>
              <a:t>Konstfack</a:t>
            </a:r>
          </a:p>
          <a:p>
            <a:endParaRPr lang="sv-SE" sz="1200" dirty="0">
              <a:solidFill>
                <a:srgbClr val="0070C0"/>
              </a:solidFill>
            </a:endParaRPr>
          </a:p>
          <a:p>
            <a:endParaRPr lang="sv-SE" sz="1200" dirty="0"/>
          </a:p>
        </p:txBody>
      </p:sp>
      <p:sp>
        <p:nvSpPr>
          <p:cNvPr id="7" name="textruta 6"/>
          <p:cNvSpPr txBox="1"/>
          <p:nvPr/>
        </p:nvSpPr>
        <p:spPr>
          <a:xfrm>
            <a:off x="7797601" y="93782"/>
            <a:ext cx="134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2016-10-17</a:t>
            </a:r>
          </a:p>
        </p:txBody>
      </p:sp>
    </p:spTree>
    <p:extLst>
      <p:ext uri="{BB962C8B-B14F-4D97-AF65-F5344CB8AC3E}">
        <p14:creationId xmlns:p14="http://schemas.microsoft.com/office/powerpoint/2010/main" val="940209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MIT-Miljöer</a:t>
            </a:r>
            <a:br>
              <a:rPr lang="sv-SE" dirty="0"/>
            </a:br>
            <a:r>
              <a:rPr lang="sv-SE" dirty="0"/>
              <a:t>- Bo Sehlberg</a:t>
            </a:r>
          </a:p>
        </p:txBody>
      </p:sp>
    </p:spTree>
    <p:extLst>
      <p:ext uri="{BB962C8B-B14F-4D97-AF65-F5344CB8AC3E}">
        <p14:creationId xmlns:p14="http://schemas.microsoft.com/office/powerpoint/2010/main" val="2605194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MIT-miljöer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MIT-demo (</a:t>
            </a:r>
            <a:r>
              <a:rPr lang="sv-SE" dirty="0">
                <a:hlinkClick r:id="rId2"/>
              </a:rPr>
              <a:t>www.mit.ladok.se)</a:t>
            </a:r>
            <a:endParaRPr lang="sv-SE" dirty="0"/>
          </a:p>
          <a:p>
            <a:r>
              <a:rPr lang="sv-SE" dirty="0"/>
              <a:t>MIT-IK (</a:t>
            </a:r>
            <a:r>
              <a:rPr lang="sv-SE" dirty="0">
                <a:hlinkClick r:id="rId3"/>
              </a:rPr>
              <a:t>www.mit-ik.ladok.se)</a:t>
            </a:r>
            <a:endParaRPr lang="sv-SE" dirty="0"/>
          </a:p>
          <a:p>
            <a:r>
              <a:rPr lang="sv-SE" dirty="0"/>
              <a:t>MIT-Integration</a:t>
            </a:r>
          </a:p>
        </p:txBody>
      </p:sp>
    </p:spTree>
    <p:extLst>
      <p:ext uri="{BB962C8B-B14F-4D97-AF65-F5344CB8AC3E}">
        <p14:creationId xmlns:p14="http://schemas.microsoft.com/office/powerpoint/2010/main" val="1975635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MIT-demo - förändring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Från september uppgraderas MIT-demo och behåller test/demodata. Ingen återställning görs.</a:t>
            </a:r>
          </a:p>
          <a:p>
            <a:r>
              <a:rPr lang="sv-SE" dirty="0"/>
              <a:t>Nackdel</a:t>
            </a:r>
          </a:p>
          <a:p>
            <a:pPr lvl="1"/>
            <a:r>
              <a:rPr lang="sv-SE" dirty="0"/>
              <a:t>Inget nytt dataladdat test/demodata</a:t>
            </a:r>
          </a:p>
          <a:p>
            <a:pPr lvl="1"/>
            <a:r>
              <a:rPr lang="sv-SE" dirty="0"/>
              <a:t>Deltagande ”förbrukas” vid användning (registrering)</a:t>
            </a:r>
          </a:p>
          <a:p>
            <a:pPr lvl="1"/>
            <a:r>
              <a:rPr lang="sv-SE" dirty="0"/>
              <a:t>Perioder förbrukas alltefter tiden går</a:t>
            </a:r>
          </a:p>
          <a:p>
            <a:r>
              <a:rPr lang="sv-SE" dirty="0"/>
              <a:t>Fördel</a:t>
            </a:r>
          </a:p>
          <a:p>
            <a:pPr lvl="1"/>
            <a:r>
              <a:rPr lang="sv-SE" dirty="0"/>
              <a:t>Möjlighet att lägga in eget relevant demodata som behålls</a:t>
            </a:r>
          </a:p>
          <a:p>
            <a:pPr lvl="1"/>
            <a:r>
              <a:rPr lang="sv-SE" dirty="0"/>
              <a:t>Eget demodata mer relevant</a:t>
            </a:r>
          </a:p>
          <a:p>
            <a:r>
              <a:rPr lang="sv-SE" dirty="0"/>
              <a:t>Påhittade demostudenter och egen </a:t>
            </a:r>
            <a:r>
              <a:rPr lang="sv-SE" dirty="0" err="1"/>
              <a:t>IdP</a:t>
            </a:r>
            <a:r>
              <a:rPr lang="sv-SE" dirty="0"/>
              <a:t> för dessa. Ger möjlighet att agera student i studentgränssnittet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384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agenda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/>
              <a:t>Presentation av versionsplanen </a:t>
            </a:r>
          </a:p>
          <a:p>
            <a:pPr lvl="0"/>
            <a:r>
              <a:rPr lang="sv-SE" dirty="0"/>
              <a:t>Information om tidplan för produktionssättning </a:t>
            </a:r>
          </a:p>
          <a:p>
            <a:pPr lvl="0"/>
            <a:r>
              <a:rPr lang="sv-SE" dirty="0"/>
              <a:t>MIT miljöer</a:t>
            </a:r>
          </a:p>
          <a:p>
            <a:pPr lvl="0"/>
            <a:r>
              <a:rPr lang="sv-SE" dirty="0">
                <a:solidFill>
                  <a:schemeClr val="tx1"/>
                </a:solidFill>
              </a:rPr>
              <a:t>Ny supportingång </a:t>
            </a:r>
          </a:p>
          <a:p>
            <a:pPr lvl="0"/>
            <a:r>
              <a:rPr lang="sv-SE" dirty="0">
                <a:solidFill>
                  <a:schemeClr val="tx1"/>
                </a:solidFill>
              </a:rPr>
              <a:t>Fördelning av HST över budgetår </a:t>
            </a:r>
            <a:endParaRPr lang="sv-SE" b="1" dirty="0"/>
          </a:p>
          <a:p>
            <a:r>
              <a:rPr lang="sv-SE" dirty="0"/>
              <a:t>Övriga frågor</a:t>
            </a:r>
          </a:p>
          <a:p>
            <a:r>
              <a:rPr lang="sv-SE" dirty="0"/>
              <a:t>Nästa tillfälle</a:t>
            </a:r>
          </a:p>
        </p:txBody>
      </p:sp>
    </p:spTree>
    <p:extLst>
      <p:ext uri="{BB962C8B-B14F-4D97-AF65-F5344CB8AC3E}">
        <p14:creationId xmlns:p14="http://schemas.microsoft.com/office/powerpoint/2010/main" val="476595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MIT-demo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2960" y="909234"/>
            <a:ext cx="7520940" cy="420162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sv-SE" sz="1800" dirty="0"/>
              <a:t>Användning:</a:t>
            </a:r>
          </a:p>
          <a:p>
            <a:pPr lvl="1"/>
            <a:r>
              <a:rPr lang="sv-SE" sz="1600" dirty="0"/>
              <a:t>Utvärdera ny funktionalitet</a:t>
            </a:r>
          </a:p>
          <a:p>
            <a:pPr lvl="1"/>
            <a:r>
              <a:rPr lang="sv-SE" sz="1600" dirty="0"/>
              <a:t>Lokal demonstration och användartester</a:t>
            </a:r>
          </a:p>
          <a:p>
            <a:pPr>
              <a:spcBef>
                <a:spcPts val="600"/>
              </a:spcBef>
            </a:pPr>
            <a:r>
              <a:rPr lang="sv-SE" sz="1800" dirty="0"/>
              <a:t>Innehåll:</a:t>
            </a:r>
          </a:p>
          <a:p>
            <a:pPr lvl="1"/>
            <a:r>
              <a:rPr lang="sv-SE" sz="1600" dirty="0"/>
              <a:t>Från september uppgraderas MIT-demo och behåller test/demodata. Ingen återställning görs.</a:t>
            </a:r>
          </a:p>
          <a:p>
            <a:pPr lvl="1"/>
            <a:r>
              <a:rPr lang="sv-SE" sz="1600" dirty="0"/>
              <a:t>Nackdel</a:t>
            </a:r>
          </a:p>
          <a:p>
            <a:pPr lvl="2"/>
            <a:r>
              <a:rPr lang="sv-SE" sz="1400" dirty="0"/>
              <a:t>Inget nytt dataladdat test/demodata</a:t>
            </a:r>
          </a:p>
          <a:p>
            <a:pPr lvl="2"/>
            <a:r>
              <a:rPr lang="sv-SE" sz="1400" dirty="0"/>
              <a:t>Deltagande ”förbrukas” vid användning (registrering)</a:t>
            </a:r>
            <a:endParaRPr lang="sv-SE" sz="1600" dirty="0"/>
          </a:p>
          <a:p>
            <a:pPr lvl="1"/>
            <a:r>
              <a:rPr lang="sv-SE" sz="1600" dirty="0"/>
              <a:t>Fördel</a:t>
            </a:r>
          </a:p>
          <a:p>
            <a:pPr lvl="2"/>
            <a:r>
              <a:rPr lang="sv-SE" sz="1400" dirty="0"/>
              <a:t>Möjlighet att lägga in eget relevant demodata som behålls</a:t>
            </a:r>
          </a:p>
          <a:p>
            <a:pPr lvl="2"/>
            <a:r>
              <a:rPr lang="sv-SE" sz="1400" dirty="0"/>
              <a:t>Eget demodata mer relevant</a:t>
            </a:r>
          </a:p>
          <a:p>
            <a:pPr lvl="1"/>
            <a:r>
              <a:rPr lang="sv-SE" sz="1600" dirty="0"/>
              <a:t>Systemet uppgraderas varannan vecka</a:t>
            </a:r>
          </a:p>
          <a:p>
            <a:pPr marL="228600" lvl="1">
              <a:buClr>
                <a:schemeClr val="accent1"/>
              </a:buClr>
            </a:pPr>
            <a:r>
              <a:rPr lang="sv-SE" sz="1600" dirty="0"/>
              <a:t>Påhittade demostudenter och egen </a:t>
            </a:r>
            <a:r>
              <a:rPr lang="sv-SE" sz="1600" dirty="0" err="1"/>
              <a:t>IdP</a:t>
            </a:r>
            <a:r>
              <a:rPr lang="sv-SE" sz="1600" dirty="0"/>
              <a:t> för dessa. Ger möjlighet att agera student i studentgränssnittet</a:t>
            </a:r>
          </a:p>
        </p:txBody>
      </p:sp>
    </p:spTree>
    <p:extLst>
      <p:ext uri="{BB962C8B-B14F-4D97-AF65-F5344CB8AC3E}">
        <p14:creationId xmlns:p14="http://schemas.microsoft.com/office/powerpoint/2010/main" val="522650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MIT-IK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Användningsområde:</a:t>
            </a:r>
          </a:p>
          <a:p>
            <a:pPr lvl="1"/>
            <a:r>
              <a:rPr lang="sv-SE" dirty="0"/>
              <a:t>Registervård för konvertering (primärt)</a:t>
            </a:r>
          </a:p>
          <a:p>
            <a:pPr lvl="1"/>
            <a:r>
              <a:rPr lang="sv-SE" dirty="0"/>
              <a:t>Integration (sekundärt)</a:t>
            </a:r>
          </a:p>
          <a:p>
            <a:r>
              <a:rPr lang="sv-SE" dirty="0"/>
              <a:t>Innehåll:</a:t>
            </a:r>
          </a:p>
          <a:p>
            <a:pPr lvl="1"/>
            <a:r>
              <a:rPr lang="sv-SE" dirty="0"/>
              <a:t>Riktigt konverterat data</a:t>
            </a:r>
          </a:p>
          <a:p>
            <a:pPr lvl="1"/>
            <a:r>
              <a:rPr lang="sv-SE" dirty="0"/>
              <a:t>Riktiga studenter</a:t>
            </a:r>
          </a:p>
          <a:p>
            <a:pPr lvl="1"/>
            <a:r>
              <a:rPr lang="sv-SE" dirty="0"/>
              <a:t>Inloggning via eget lärosätes </a:t>
            </a:r>
            <a:r>
              <a:rPr lang="sv-SE" dirty="0" err="1"/>
              <a:t>IdP</a:t>
            </a:r>
            <a:endParaRPr lang="sv-SE" dirty="0"/>
          </a:p>
          <a:p>
            <a:pPr lvl="1"/>
            <a:r>
              <a:rPr lang="sv-SE" dirty="0"/>
              <a:t>Inget studentgränssnitt (endast </a:t>
            </a:r>
            <a:r>
              <a:rPr lang="sv-SE" dirty="0" err="1"/>
              <a:t>inkonverterade</a:t>
            </a:r>
            <a:r>
              <a:rPr lang="sv-SE" dirty="0"/>
              <a:t> riktiga studenter skulle ändå ha möjlighet att använda det).</a:t>
            </a:r>
          </a:p>
          <a:p>
            <a:pPr lvl="1"/>
            <a:r>
              <a:rPr lang="sv-SE" dirty="0"/>
              <a:t>Återställs varje helg med ny IK-körning.</a:t>
            </a:r>
          </a:p>
          <a:p>
            <a:pPr lvl="1"/>
            <a:r>
              <a:rPr lang="sv-SE" dirty="0"/>
              <a:t>Systemet uppgraderas varannan vecka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6799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MIT-Integration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Användningsområde:</a:t>
            </a:r>
          </a:p>
          <a:p>
            <a:pPr lvl="1"/>
            <a:r>
              <a:rPr lang="sv-SE" dirty="0"/>
              <a:t>Integrationsarbete</a:t>
            </a:r>
          </a:p>
          <a:p>
            <a:r>
              <a:rPr lang="sv-SE" dirty="0"/>
              <a:t>Innehåll:</a:t>
            </a:r>
          </a:p>
          <a:p>
            <a:pPr lvl="1"/>
            <a:r>
              <a:rPr lang="sv-SE" dirty="0"/>
              <a:t>Stabilt </a:t>
            </a:r>
            <a:r>
              <a:rPr lang="sv-SE" dirty="0" err="1"/>
              <a:t>inkonverterat</a:t>
            </a:r>
            <a:r>
              <a:rPr lang="sv-SE" dirty="0"/>
              <a:t> data (lyckad körning)</a:t>
            </a:r>
          </a:p>
          <a:p>
            <a:pPr lvl="1"/>
            <a:r>
              <a:rPr lang="sv-SE" dirty="0"/>
              <a:t>Senaste version av systemet / senaste API</a:t>
            </a:r>
          </a:p>
          <a:p>
            <a:pPr lvl="1"/>
            <a:r>
              <a:rPr lang="sv-SE" dirty="0"/>
              <a:t>Innehåll behålls vid uppgradering (</a:t>
            </a:r>
            <a:r>
              <a:rPr lang="sv-SE" dirty="0" err="1"/>
              <a:t>IKn</a:t>
            </a:r>
            <a:r>
              <a:rPr lang="sv-SE" dirty="0"/>
              <a:t> körs en gång)</a:t>
            </a:r>
          </a:p>
          <a:p>
            <a:pPr lvl="1"/>
            <a:r>
              <a:rPr lang="sv-SE" dirty="0"/>
              <a:t>Inget studentgränssnitt (endast </a:t>
            </a:r>
            <a:r>
              <a:rPr lang="sv-SE" dirty="0" err="1"/>
              <a:t>inkonverterade</a:t>
            </a:r>
            <a:r>
              <a:rPr lang="sv-SE" dirty="0"/>
              <a:t> riktiga studenter skulle ändå ha möjlighet att använda det).</a:t>
            </a:r>
          </a:p>
          <a:p>
            <a:pPr lvl="1"/>
            <a:r>
              <a:rPr lang="sv-SE" dirty="0"/>
              <a:t>Systemet uppgraderas varannan vecka</a:t>
            </a:r>
          </a:p>
        </p:txBody>
      </p:sp>
    </p:spTree>
    <p:extLst>
      <p:ext uri="{BB962C8B-B14F-4D97-AF65-F5344CB8AC3E}">
        <p14:creationId xmlns:p14="http://schemas.microsoft.com/office/powerpoint/2010/main" val="711300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Länkar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MIT-miljöer</a:t>
            </a:r>
          </a:p>
          <a:p>
            <a:pPr lvl="1"/>
            <a:r>
              <a:rPr lang="sv-SE" dirty="0">
                <a:hlinkClick r:id="rId2"/>
              </a:rPr>
              <a:t>http://www.ladok.se/ladok/nya-ladok/leveranser/versioner/mit-leveranser/</a:t>
            </a:r>
            <a:endParaRPr lang="sv-SE" dirty="0"/>
          </a:p>
          <a:p>
            <a:r>
              <a:rPr lang="sv-SE" dirty="0"/>
              <a:t>Studentgränssnittet:</a:t>
            </a:r>
          </a:p>
          <a:p>
            <a:pPr lvl="1"/>
            <a:r>
              <a:rPr lang="sv-SE" dirty="0"/>
              <a:t>http://</a:t>
            </a:r>
            <a:r>
              <a:rPr lang="sv-SE" dirty="0" err="1"/>
              <a:t>www.ladok.se</a:t>
            </a:r>
            <a:r>
              <a:rPr lang="sv-SE" dirty="0"/>
              <a:t>/</a:t>
            </a:r>
            <a:r>
              <a:rPr lang="sv-SE" dirty="0" err="1"/>
              <a:t>ladok</a:t>
            </a:r>
            <a:r>
              <a:rPr lang="sv-SE" dirty="0"/>
              <a:t>/nya-</a:t>
            </a:r>
            <a:r>
              <a:rPr lang="sv-SE" dirty="0" err="1"/>
              <a:t>ladok</a:t>
            </a:r>
            <a:r>
              <a:rPr lang="sv-SE" dirty="0"/>
              <a:t>/leveranser/versioner/studentgranssnittet/</a:t>
            </a:r>
          </a:p>
        </p:txBody>
      </p:sp>
    </p:spTree>
    <p:extLst>
      <p:ext uri="{BB962C8B-B14F-4D97-AF65-F5344CB8AC3E}">
        <p14:creationId xmlns:p14="http://schemas.microsoft.com/office/powerpoint/2010/main" val="3654205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Ny supportingång</a:t>
            </a:r>
            <a:br>
              <a:rPr lang="sv-SE" dirty="0"/>
            </a:br>
            <a:r>
              <a:rPr lang="sv-SE" dirty="0"/>
              <a:t>- Bo Sehlberg</a:t>
            </a:r>
          </a:p>
        </p:txBody>
      </p:sp>
    </p:spTree>
    <p:extLst>
      <p:ext uri="{BB962C8B-B14F-4D97-AF65-F5344CB8AC3E}">
        <p14:creationId xmlns:p14="http://schemas.microsoft.com/office/powerpoint/2010/main" val="265266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59" y="0"/>
            <a:ext cx="8083118" cy="685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084794" y="5652134"/>
            <a:ext cx="1784135" cy="851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>
                <a:solidFill>
                  <a:schemeClr val="tx1"/>
                </a:solidFill>
              </a:rPr>
              <a:t>Jira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3011804" y="5657850"/>
            <a:ext cx="1731645" cy="8458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>
                <a:solidFill>
                  <a:schemeClr val="tx1"/>
                </a:solidFill>
              </a:rPr>
              <a:t>SD+</a:t>
            </a:r>
          </a:p>
        </p:txBody>
      </p:sp>
      <p:sp>
        <p:nvSpPr>
          <p:cNvPr id="6" name="Rektangel 5"/>
          <p:cNvSpPr/>
          <p:nvPr/>
        </p:nvSpPr>
        <p:spPr>
          <a:xfrm>
            <a:off x="5029200" y="5652135"/>
            <a:ext cx="1851660" cy="85153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 err="1">
                <a:solidFill>
                  <a:schemeClr val="tx1"/>
                </a:solidFill>
              </a:rPr>
              <a:t>Jira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7" name="Bildobjekt 6" descr="Logo_Ladok_CMYK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13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sv-SE" dirty="0"/>
              <a:t>Fördelning av HST över budgetår </a:t>
            </a:r>
            <a:br>
              <a:rPr lang="sv-SE" dirty="0"/>
            </a:br>
            <a:r>
              <a:rPr lang="sv-SE" dirty="0"/>
              <a:t>- Hans Persson</a:t>
            </a:r>
          </a:p>
        </p:txBody>
      </p:sp>
    </p:spTree>
    <p:extLst>
      <p:ext uri="{BB962C8B-B14F-4D97-AF65-F5344CB8AC3E}">
        <p14:creationId xmlns:p14="http://schemas.microsoft.com/office/powerpoint/2010/main" val="4053808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Fördelning av HST över budgetår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LOKHST = fördelning av högskolepoäng på olika budgetår för de kurser som pågår över årsskifte</a:t>
            </a:r>
          </a:p>
          <a:p>
            <a:r>
              <a:rPr lang="sv-SE" b="1" dirty="0"/>
              <a:t>LOK1 – den del som faller på gamla budgetåret</a:t>
            </a:r>
          </a:p>
          <a:p>
            <a:r>
              <a:rPr lang="sv-SE" b="1" dirty="0"/>
              <a:t>LOK2 – den del som faller på nya budgetåret</a:t>
            </a:r>
          </a:p>
          <a:p>
            <a:r>
              <a:rPr lang="sv-SE" b="1" dirty="0"/>
              <a:t>Två olika sätt att hantera detta i nuvarande Ladok.</a:t>
            </a:r>
          </a:p>
          <a:p>
            <a:pPr>
              <a:buFontTx/>
              <a:buChar char="-"/>
            </a:pPr>
            <a:r>
              <a:rPr lang="sv-SE" b="1" i="1" dirty="0"/>
              <a:t>Schablonfördelning</a:t>
            </a:r>
          </a:p>
          <a:p>
            <a:pPr>
              <a:buFontTx/>
              <a:buChar char="-"/>
            </a:pPr>
            <a:r>
              <a:rPr lang="sv-SE" b="1" i="1" dirty="0"/>
              <a:t>Matematisk fördelning</a:t>
            </a:r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67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Schablonfördelning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Man utgår från en fördelning av kurs på 30 </a:t>
            </a:r>
            <a:r>
              <a:rPr lang="sv-SE" b="1" dirty="0" err="1"/>
              <a:t>hp</a:t>
            </a:r>
            <a:r>
              <a:rPr lang="sv-SE" b="1" dirty="0"/>
              <a:t> som går över hela terminen, t ex LOK1 = 26 och LOK2 = 4</a:t>
            </a:r>
          </a:p>
          <a:p>
            <a:r>
              <a:rPr lang="sv-SE" b="1" dirty="0"/>
              <a:t>Fördelningen anpassas sedan för deltidskurser, kurser som går del av terminen etc.</a:t>
            </a:r>
          </a:p>
          <a:p>
            <a:r>
              <a:rPr lang="sv-SE" b="1" i="1" dirty="0"/>
              <a:t>Fördel: </a:t>
            </a:r>
            <a:r>
              <a:rPr lang="sv-SE" b="1" dirty="0"/>
              <a:t>man får alltid jämförbara data mellan olika budgetår. </a:t>
            </a:r>
          </a:p>
          <a:p>
            <a:r>
              <a:rPr lang="sv-SE" b="1" i="1" dirty="0"/>
              <a:t>Nackdel</a:t>
            </a:r>
            <a:r>
              <a:rPr lang="sv-SE" b="1" dirty="0"/>
              <a:t>: Man tappar den matematiska exaktheten.</a:t>
            </a:r>
          </a:p>
        </p:txBody>
      </p:sp>
    </p:spTree>
    <p:extLst>
      <p:ext uri="{BB962C8B-B14F-4D97-AF65-F5344CB8AC3E}">
        <p14:creationId xmlns:p14="http://schemas.microsoft.com/office/powerpoint/2010/main" val="13917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b="1" i="1" dirty="0"/>
            </a:br>
            <a:r>
              <a:rPr lang="sv-SE" b="1" dirty="0"/>
              <a:t>Matematisk fördelning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Man utgår från den exakta fördelningen av dagar mellan budgetåren. Flera lärosäten använder Excelark för att räkna ut fördelningen</a:t>
            </a:r>
          </a:p>
          <a:p>
            <a:r>
              <a:rPr lang="sv-SE" b="1" i="1" dirty="0"/>
              <a:t>Fördel: </a:t>
            </a:r>
            <a:r>
              <a:rPr lang="sv-SE" b="1" dirty="0"/>
              <a:t>man får en matematiskt korrekt fördelning</a:t>
            </a:r>
          </a:p>
          <a:p>
            <a:r>
              <a:rPr lang="sv-SE" b="1" i="1" dirty="0"/>
              <a:t>Nackdel: </a:t>
            </a:r>
            <a:r>
              <a:rPr lang="sv-SE" b="1" dirty="0"/>
              <a:t>siffrorna blir inte helt jämförbara mellan olika år, eftersom det är olika antal dagar på det nya budgetåret. Det märks särskilt när startdatum för vårterminen flyttas fram 5-6 dagar, något som sker med jämna mellanrum</a:t>
            </a:r>
          </a:p>
        </p:txBody>
      </p:sp>
    </p:spTree>
    <p:extLst>
      <p:ext uri="{BB962C8B-B14F-4D97-AF65-F5344CB8AC3E}">
        <p14:creationId xmlns:p14="http://schemas.microsoft.com/office/powerpoint/2010/main" val="5991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Presentation av versionsplanen </a:t>
            </a:r>
            <a:br>
              <a:rPr lang="sv-SE" dirty="0"/>
            </a:br>
            <a:r>
              <a:rPr lang="sv-SE" dirty="0"/>
              <a:t>-Catherine </a:t>
            </a:r>
            <a:r>
              <a:rPr lang="en-US" dirty="0" err="1"/>
              <a:t>Zetterqvist</a:t>
            </a:r>
            <a:r>
              <a:rPr lang="en-US" dirty="0"/>
              <a:t> </a:t>
            </a:r>
            <a:br>
              <a:rPr lang="sv-SE" i="1" dirty="0"/>
            </a:b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63715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v-SE" b="1" dirty="0"/>
            </a:br>
            <a:r>
              <a:rPr lang="sv-SE" b="1" dirty="0"/>
              <a:t>Matematisk fördelning – konsekvenser	</a:t>
            </a:r>
            <a:br>
              <a:rPr lang="sv-SE" b="1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b="1" dirty="0"/>
              <a:t>Ett exempel som bygger på att man följer </a:t>
            </a:r>
            <a:r>
              <a:rPr lang="sv-SE" b="1" dirty="0" err="1"/>
              <a:t>SUHF:s</a:t>
            </a:r>
            <a:r>
              <a:rPr lang="sv-SE" b="1" dirty="0"/>
              <a:t> rekommendationer: </a:t>
            </a:r>
          </a:p>
          <a:p>
            <a:pPr marL="0" lvl="0" indent="0">
              <a:buNone/>
            </a:pPr>
            <a:r>
              <a:rPr lang="sv-SE" b="1" dirty="0"/>
              <a:t>- Vårterminen 2018 börjar den 15 januari, dvs 14 dagar av höstterminen 2017 tillhör budgetåret 2018</a:t>
            </a:r>
          </a:p>
          <a:p>
            <a:pPr marL="0" lvl="0" indent="0">
              <a:buNone/>
            </a:pPr>
            <a:r>
              <a:rPr lang="sv-SE" b="1" dirty="0"/>
              <a:t>- Vårterminen 2019 börjar den 21 januari, dvs 20 dagar av höstterminen 2018 tillhör budgetåret 2019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71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Ladok3/nya Ladok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Ladok3/nya Ladok kommer att använda den matematiska fördelningen</a:t>
            </a:r>
          </a:p>
          <a:p>
            <a:r>
              <a:rPr lang="sv-SE" b="1" dirty="0"/>
              <a:t>Kan innebära problem med avvikelse mot schablonfördelning</a:t>
            </a:r>
          </a:p>
          <a:p>
            <a:r>
              <a:rPr lang="sv-SE" b="1" dirty="0"/>
              <a:t>Exempel vid övergång till L3/nya Ladok under 2018:</a:t>
            </a:r>
          </a:p>
          <a:p>
            <a:pPr lvl="1"/>
            <a:r>
              <a:rPr lang="sv-SE" b="1" dirty="0"/>
              <a:t>Schablon 26 – 4 Ht 2017 – 26 </a:t>
            </a:r>
            <a:r>
              <a:rPr lang="sv-SE" b="1" dirty="0" err="1"/>
              <a:t>hp</a:t>
            </a:r>
            <a:r>
              <a:rPr lang="sv-SE" b="1" dirty="0"/>
              <a:t> faller ut vid slutkörning i  UB50 för 2017</a:t>
            </a:r>
          </a:p>
          <a:p>
            <a:pPr lvl="1"/>
            <a:r>
              <a:rPr lang="sv-SE" b="1" dirty="0"/>
              <a:t>Slutkörning  för 2018 i L3/nya Ladok: endast 14 dagar från ht 2017 tas med, dvs 3 </a:t>
            </a:r>
            <a:r>
              <a:rPr lang="sv-SE" b="1" dirty="0" err="1"/>
              <a:t>hp</a:t>
            </a:r>
            <a:r>
              <a:rPr lang="sv-SE" b="1" dirty="0"/>
              <a:t>. -&gt; man missar ersättning för 1 </a:t>
            </a:r>
            <a:r>
              <a:rPr lang="sv-SE" b="1" dirty="0" err="1"/>
              <a:t>hp</a:t>
            </a:r>
            <a:r>
              <a:rPr lang="sv-SE" b="1" dirty="0"/>
              <a:t>!</a:t>
            </a:r>
          </a:p>
          <a:p>
            <a:pPr lvl="1"/>
            <a:endParaRPr lang="sv-SE" dirty="0"/>
          </a:p>
          <a:p>
            <a:pPr marL="2286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16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Lösning: ändra schablonfördelning	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Använd schablonvärden som stämmer med matematisk fördelning:</a:t>
            </a:r>
          </a:p>
          <a:p>
            <a:pPr lvl="1"/>
            <a:r>
              <a:rPr lang="sv-SE" sz="2400" b="1" dirty="0"/>
              <a:t>Ht 2016: 15 dagar på budgetåret 2017: LOK1 = 26,8 </a:t>
            </a:r>
            <a:r>
              <a:rPr lang="sv-SE" sz="2400" b="1" dirty="0" err="1"/>
              <a:t>hp</a:t>
            </a:r>
            <a:r>
              <a:rPr lang="sv-SE" sz="2400" b="1" dirty="0"/>
              <a:t>  LOK2 = 3,2 </a:t>
            </a:r>
            <a:r>
              <a:rPr lang="sv-SE" sz="2400" b="1" dirty="0" err="1"/>
              <a:t>hp</a:t>
            </a:r>
            <a:endParaRPr lang="sv-SE" sz="2400" b="1" dirty="0"/>
          </a:p>
          <a:p>
            <a:pPr lvl="1"/>
            <a:r>
              <a:rPr lang="sv-SE" sz="2400" b="1" dirty="0"/>
              <a:t>Ht 2017: 14 dagar på budgetåret 2018: LOK1 = 27,0 </a:t>
            </a:r>
            <a:r>
              <a:rPr lang="sv-SE" sz="2400" b="1" dirty="0" err="1"/>
              <a:t>hp</a:t>
            </a:r>
            <a:r>
              <a:rPr lang="sv-SE" sz="2400" b="1" dirty="0"/>
              <a:t>  LOK2 = 3,0 </a:t>
            </a:r>
            <a:r>
              <a:rPr lang="sv-SE" sz="2400" b="1" dirty="0" err="1"/>
              <a:t>hp</a:t>
            </a:r>
            <a:endParaRPr lang="sv-SE" sz="2400" b="1" dirty="0"/>
          </a:p>
          <a:p>
            <a:pPr lvl="1"/>
            <a:r>
              <a:rPr lang="sv-SE" sz="2400" b="1" dirty="0"/>
              <a:t>Ht 2018: 20 dagar på budgetåret 2019: LOK1 = 25,7 </a:t>
            </a:r>
            <a:r>
              <a:rPr lang="sv-SE" sz="2400" b="1" dirty="0" err="1"/>
              <a:t>hp</a:t>
            </a:r>
            <a:r>
              <a:rPr lang="sv-SE" sz="2400" b="1" dirty="0"/>
              <a:t>  LOK2 = 4,3 </a:t>
            </a:r>
            <a:r>
              <a:rPr lang="sv-SE" sz="2400" b="1" dirty="0" err="1"/>
              <a:t>hp</a:t>
            </a:r>
            <a:r>
              <a:rPr lang="sv-SE" sz="2400" b="1" dirty="0"/>
              <a:t> (ska förhoppningsvis inte behöva användas)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2286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02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Ändra schablonfördelning – så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/>
              <a:t>Ändra schablonfördelning för höstterminen året innan det år man går över till Ladok3/nya Ladok för att inte få för lite helårsstudenter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sv-SE" sz="2400" b="1" dirty="0"/>
              <a:t>Om man går över under 2017 ska man ändra till LOK1 = 26,8 </a:t>
            </a:r>
            <a:r>
              <a:rPr lang="sv-SE" sz="2400" b="1" dirty="0" err="1"/>
              <a:t>hp</a:t>
            </a:r>
            <a:r>
              <a:rPr lang="sv-SE" sz="2400" b="1" dirty="0"/>
              <a:t>  LOK2 = 3,2 </a:t>
            </a:r>
            <a:r>
              <a:rPr lang="sv-SE" sz="2400" b="1" dirty="0" err="1"/>
              <a:t>hp</a:t>
            </a:r>
            <a:r>
              <a:rPr lang="sv-SE" sz="2400" b="1" dirty="0"/>
              <a:t> för ht 2016.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sv-SE" sz="2400" b="1" dirty="0"/>
              <a:t>Om man går över under 2018 ska man ändra till : LOK1 = 27,0 </a:t>
            </a:r>
            <a:r>
              <a:rPr lang="sv-SE" sz="2400" b="1" dirty="0" err="1"/>
              <a:t>hp</a:t>
            </a:r>
            <a:r>
              <a:rPr lang="sv-SE" sz="2400" b="1" dirty="0"/>
              <a:t>  LOK2 = 3,0 </a:t>
            </a:r>
            <a:r>
              <a:rPr lang="sv-SE" sz="2400" b="1" dirty="0" err="1"/>
              <a:t>hp</a:t>
            </a:r>
            <a:r>
              <a:rPr lang="sv-SE" sz="2400" b="1" dirty="0"/>
              <a:t> för ht 2017.</a:t>
            </a:r>
          </a:p>
          <a:p>
            <a:pPr marL="228600" lvl="1">
              <a:spcBef>
                <a:spcPts val="2000"/>
              </a:spcBef>
              <a:buClr>
                <a:schemeClr val="accent1"/>
              </a:buClr>
            </a:pPr>
            <a:r>
              <a:rPr lang="sv-SE" sz="2400" b="1" dirty="0"/>
              <a:t>Anpassa som tidigare för kurstakt, startvecka </a:t>
            </a:r>
            <a:r>
              <a:rPr lang="sv-SE" sz="2400" b="1" dirty="0" err="1"/>
              <a:t>etc</a:t>
            </a:r>
            <a:endParaRPr lang="sv-SE" sz="2400" b="1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96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</p:spTree>
    <p:extLst>
      <p:ext uri="{BB962C8B-B14F-4D97-AF65-F5344CB8AC3E}">
        <p14:creationId xmlns:p14="http://schemas.microsoft.com/office/powerpoint/2010/main" val="1783542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tillfälle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Onsdag den 30 november</a:t>
            </a:r>
          </a:p>
        </p:txBody>
      </p:sp>
    </p:spTree>
    <p:extLst>
      <p:ext uri="{BB962C8B-B14F-4D97-AF65-F5344CB8AC3E}">
        <p14:creationId xmlns:p14="http://schemas.microsoft.com/office/powerpoint/2010/main" val="1203908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0275"/>
            <a:ext cx="89916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924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57" y="1310640"/>
            <a:ext cx="9155314" cy="40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181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260"/>
            <a:ext cx="9137674" cy="372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3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74444"/>
            <a:ext cx="9135869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952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5" y="1054100"/>
            <a:ext cx="9149395" cy="478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817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4" y="1310640"/>
            <a:ext cx="9154628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31651"/>
      </p:ext>
    </p:extLst>
  </p:cSld>
  <p:clrMapOvr>
    <a:masterClrMapping/>
  </p:clrMapOvr>
</p:sld>
</file>

<file path=ppt/theme/theme1.xml><?xml version="1.0" encoding="utf-8"?>
<a:theme xmlns:a="http://schemas.openxmlformats.org/drawingml/2006/main" name="Mall_Ladok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Ladok_version1</Template>
  <TotalTime>0</TotalTime>
  <Words>1025</Words>
  <Application>Microsoft Office PowerPoint</Application>
  <PresentationFormat>Bildspel på skärmen (4:3)</PresentationFormat>
  <Paragraphs>177</Paragraphs>
  <Slides>35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Mall_Ladok</vt:lpstr>
      <vt:lpstr>Öppen frågestund</vt:lpstr>
      <vt:lpstr>Dagens agenda</vt:lpstr>
      <vt:lpstr>Presentation av versionsplanen  -Catherine Zetterqvist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Information om tidplan för produktionssättning Malin Zingmark </vt:lpstr>
      <vt:lpstr>Status produktionssättningar</vt:lpstr>
      <vt:lpstr>Lärosätenas preliminära önskemål</vt:lpstr>
      <vt:lpstr>MIT-Miljöer - Bo Sehlberg</vt:lpstr>
      <vt:lpstr>MIT-miljöer</vt:lpstr>
      <vt:lpstr>MIT-demo - förändring</vt:lpstr>
      <vt:lpstr>MIT-demo</vt:lpstr>
      <vt:lpstr>MIT-IK</vt:lpstr>
      <vt:lpstr>MIT-Integration</vt:lpstr>
      <vt:lpstr>Länkar</vt:lpstr>
      <vt:lpstr>Ny supportingång - Bo Sehlberg</vt:lpstr>
      <vt:lpstr>PowerPoint-presentation</vt:lpstr>
      <vt:lpstr>Fördelning av HST över budgetår  - Hans Persson</vt:lpstr>
      <vt:lpstr>Fördelning av HST över budgetår</vt:lpstr>
      <vt:lpstr>Schablonfördelning</vt:lpstr>
      <vt:lpstr> Matematisk fördelning </vt:lpstr>
      <vt:lpstr> Matematisk fördelning – konsekvenser  </vt:lpstr>
      <vt:lpstr>Ladok3/nya Ladok </vt:lpstr>
      <vt:lpstr>Lösning: ändra schablonfördelning </vt:lpstr>
      <vt:lpstr>Ändra schablonfördelning – så här</vt:lpstr>
      <vt:lpstr>Övriga frågor?</vt:lpstr>
      <vt:lpstr>Nästa tillfälle</vt:lpstr>
    </vt:vector>
  </TitlesOfParts>
  <Company>Örebro universitet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Öppen frågestund 16 september 2015</dc:title>
  <dc:creator>Daniel Erlandsson</dc:creator>
  <cp:lastModifiedBy>Ladok</cp:lastModifiedBy>
  <cp:revision>353</cp:revision>
  <dcterms:created xsi:type="dcterms:W3CDTF">2015-09-10T08:21:57Z</dcterms:created>
  <dcterms:modified xsi:type="dcterms:W3CDTF">2017-06-14T11:27:44Z</dcterms:modified>
</cp:coreProperties>
</file>