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2" r:id="rId3"/>
    <p:sldId id="301" r:id="rId4"/>
    <p:sldId id="286" r:id="rId5"/>
    <p:sldId id="287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288" r:id="rId14"/>
    <p:sldId id="289" r:id="rId15"/>
    <p:sldId id="290" r:id="rId16"/>
    <p:sldId id="291" r:id="rId17"/>
    <p:sldId id="285" r:id="rId1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89" autoAdjust="0"/>
    <p:restoredTop sz="50076" autoAdjust="0"/>
  </p:normalViewPr>
  <p:slideViewPr>
    <p:cSldViewPr snapToGrid="0" snapToObjects="1">
      <p:cViewPr varScale="1">
        <p:scale>
          <a:sx n="45" d="100"/>
          <a:sy n="45" d="100"/>
        </p:scale>
        <p:origin x="124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2017-06-21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2017-06-21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adok.se/drift-och-support/kontakta-supporten/ansoka-om-nationella-behorigheter-i-nya-lado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Öppen frågestund 21 juni 2017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/>
              <a:t>Adobe </a:t>
            </a:r>
            <a:r>
              <a:rPr lang="sv-SE" b="0" i="0" dirty="0" err="1"/>
              <a:t>Connect</a:t>
            </a:r>
            <a:endParaRPr lang="sv-SE" b="0" i="0" dirty="0"/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Beställa nationella behörigheter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>
                <a:hlinkClick r:id="rId2"/>
              </a:rPr>
              <a:t>https://ladok.se/drift-och-support/kontakta-supporten/ansoka-om-nationella-behorigheter-i-nya-ladok</a:t>
            </a:r>
            <a:endParaRPr lang="sv-SE" sz="1600" dirty="0"/>
          </a:p>
          <a:p>
            <a:r>
              <a:rPr lang="sv-SE" sz="1600" dirty="0"/>
              <a:t>Lokal kontaktperson gör ansökan via SD+</a:t>
            </a:r>
          </a:p>
          <a:p>
            <a:r>
              <a:rPr lang="sv-SE" sz="1600" dirty="0"/>
              <a:t>Konsortiets nationella administratörer godkänner</a:t>
            </a:r>
          </a:p>
          <a:p>
            <a:r>
              <a:rPr lang="sv-SE" sz="1600" dirty="0"/>
              <a:t>Supporten skickar elektroniskt en ansvarsförbindelse för underskrift – om inte sådan redan finns</a:t>
            </a:r>
          </a:p>
          <a:p>
            <a:r>
              <a:rPr lang="sv-SE" sz="1600" dirty="0"/>
              <a:t>Lärosätet skickar tillbaka en inskannad underskriven ansvarsförbindelse och behåller (och diarieför) originalet</a:t>
            </a:r>
          </a:p>
          <a:p>
            <a:r>
              <a:rPr lang="sv-SE" sz="1600" dirty="0"/>
              <a:t>Supporten lägger upp behörigheten i de miljöer som är beställda</a:t>
            </a:r>
          </a:p>
          <a:p>
            <a:r>
              <a:rPr lang="sv-SE" sz="1600" dirty="0"/>
              <a:t>Supporten tilldelar behörigheter och meddelar användaren och beställaren</a:t>
            </a:r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583638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Önskemål om nya nationella grunddata eller förändringar i nationella mallar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Lägg ärende i </a:t>
            </a:r>
            <a:r>
              <a:rPr lang="sv-SE" dirty="0" err="1"/>
              <a:t>Jira</a:t>
            </a:r>
            <a:r>
              <a:rPr lang="sv-SE" dirty="0"/>
              <a:t> LADOKSUPP</a:t>
            </a:r>
          </a:p>
          <a:p>
            <a:r>
              <a:rPr lang="sv-SE" dirty="0"/>
              <a:t>Använd ärendetypen ”Ändringsbehov”</a:t>
            </a:r>
          </a:p>
          <a:p>
            <a:r>
              <a:rPr lang="sv-SE" dirty="0"/>
              <a:t>Hanteras av konsortiets nationella administratörer</a:t>
            </a:r>
          </a:p>
        </p:txBody>
      </p:sp>
    </p:spTree>
    <p:extLst>
      <p:ext uri="{BB962C8B-B14F-4D97-AF65-F5344CB8AC3E}">
        <p14:creationId xmlns:p14="http://schemas.microsoft.com/office/powerpoint/2010/main" val="3697998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73468" y="4040372"/>
            <a:ext cx="6408320" cy="1473910"/>
          </a:xfrm>
        </p:spPr>
        <p:txBody>
          <a:bodyPr>
            <a:normAutofit/>
          </a:bodyPr>
          <a:lstStyle/>
          <a:p>
            <a:r>
              <a:rPr lang="sv-SE" dirty="0"/>
              <a:t>Statusrapport e-signering </a:t>
            </a:r>
            <a:br>
              <a:rPr lang="sv-SE" dirty="0"/>
            </a:br>
            <a:r>
              <a:rPr lang="sv-SE" dirty="0"/>
              <a:t>och underskrift i DS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/>
              <a:t>Catherine Zetterqvist</a:t>
            </a:r>
          </a:p>
          <a:p>
            <a:r>
              <a:rPr lang="sv-SE" b="0" i="0" dirty="0"/>
              <a:t>Öppen frågestund 2017-06-21</a:t>
            </a:r>
          </a:p>
        </p:txBody>
      </p:sp>
    </p:spTree>
    <p:extLst>
      <p:ext uri="{BB962C8B-B14F-4D97-AF65-F5344CB8AC3E}">
        <p14:creationId xmlns:p14="http://schemas.microsoft.com/office/powerpoint/2010/main" val="787103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 för underskrift i DS och e-signering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Vad behövs för ett elektroniskt flöde i </a:t>
            </a:r>
            <a:r>
              <a:rPr lang="sv-SE" dirty="0" err="1"/>
              <a:t>Ladok</a:t>
            </a:r>
            <a:r>
              <a:rPr lang="sv-SE" dirty="0"/>
              <a:t> med avseende på både examensbevis och </a:t>
            </a:r>
            <a:r>
              <a:rPr lang="sv-SE" dirty="0" err="1"/>
              <a:t>Diploma</a:t>
            </a:r>
            <a:r>
              <a:rPr lang="sv-SE" dirty="0"/>
              <a:t> Supplement?</a:t>
            </a:r>
          </a:p>
          <a:p>
            <a:r>
              <a:rPr lang="sv-SE" dirty="0"/>
              <a:t>Signaler om att inte använda e-signering för examensbevis</a:t>
            </a:r>
          </a:p>
          <a:p>
            <a:r>
              <a:rPr lang="sv-SE" dirty="0"/>
              <a:t>Vad krävs för punkten ”</a:t>
            </a:r>
            <a:r>
              <a:rPr lang="sv-SE" dirty="0" err="1"/>
              <a:t>Signature</a:t>
            </a:r>
            <a:r>
              <a:rPr lang="sv-SE" dirty="0"/>
              <a:t>” (7.2) i DS?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943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 för underskrift i DS och e-signering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Diploma</a:t>
            </a:r>
            <a:r>
              <a:rPr lang="sv-SE" dirty="0"/>
              <a:t> Supplements innehåll bygger på en internationell mall och måste förhålla sig till denna.</a:t>
            </a:r>
          </a:p>
          <a:p>
            <a:r>
              <a:rPr lang="sv-SE" dirty="0"/>
              <a:t>Punkten 7.2 syftar till att </a:t>
            </a:r>
            <a:r>
              <a:rPr lang="sv-SE" u="sng" dirty="0"/>
              <a:t>verifiera</a:t>
            </a:r>
            <a:r>
              <a:rPr lang="sv-SE" dirty="0"/>
              <a:t> dokumentets innehåll</a:t>
            </a:r>
          </a:p>
          <a:p>
            <a:pPr lvl="1"/>
            <a:r>
              <a:rPr lang="sv-SE" dirty="0"/>
              <a:t>Det handlar inte om ett beslut/utfärdande. Det går därför inte att hänvisa till attesten i </a:t>
            </a:r>
            <a:r>
              <a:rPr lang="sv-SE" dirty="0" err="1"/>
              <a:t>Ladok</a:t>
            </a:r>
            <a:r>
              <a:rPr lang="sv-SE" dirty="0"/>
              <a:t>.</a:t>
            </a:r>
          </a:p>
          <a:p>
            <a:pPr lvl="1"/>
            <a:r>
              <a:rPr lang="sv-SE" dirty="0"/>
              <a:t>Verifiering sker antingen genom en elektronisk signering eller en fysisk underskrift. </a:t>
            </a:r>
          </a:p>
        </p:txBody>
      </p:sp>
    </p:spTree>
    <p:extLst>
      <p:ext uri="{BB962C8B-B14F-4D97-AF65-F5344CB8AC3E}">
        <p14:creationId xmlns:p14="http://schemas.microsoft.com/office/powerpoint/2010/main" val="4265568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 för underskrift i DS och e-signering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22960" y="1298748"/>
            <a:ext cx="7520940" cy="4201622"/>
          </a:xfrm>
        </p:spPr>
        <p:txBody>
          <a:bodyPr>
            <a:normAutofit/>
          </a:bodyPr>
          <a:lstStyle/>
          <a:p>
            <a:r>
              <a:rPr lang="sv-SE" dirty="0"/>
              <a:t>Vad krävs för punkten ”</a:t>
            </a:r>
            <a:r>
              <a:rPr lang="sv-SE" dirty="0" err="1"/>
              <a:t>Official</a:t>
            </a:r>
            <a:r>
              <a:rPr lang="sv-SE" dirty="0"/>
              <a:t> stamp or </a:t>
            </a:r>
            <a:r>
              <a:rPr lang="sv-SE" dirty="0" err="1"/>
              <a:t>seal</a:t>
            </a:r>
            <a:r>
              <a:rPr lang="sv-SE" dirty="0"/>
              <a:t>” (7.4)?</a:t>
            </a:r>
          </a:p>
          <a:p>
            <a:pPr lvl="1"/>
            <a:r>
              <a:rPr lang="sv-SE" dirty="0"/>
              <a:t>Om </a:t>
            </a:r>
            <a:r>
              <a:rPr lang="sv-SE" dirty="0" err="1"/>
              <a:t>Diploma</a:t>
            </a:r>
            <a:r>
              <a:rPr lang="sv-SE" dirty="0"/>
              <a:t> Supplement är elektroniskt går det bra att inte ha någon stämpel.</a:t>
            </a:r>
          </a:p>
        </p:txBody>
      </p:sp>
    </p:spTree>
    <p:extLst>
      <p:ext uri="{BB962C8B-B14F-4D97-AF65-F5344CB8AC3E}">
        <p14:creationId xmlns:p14="http://schemas.microsoft.com/office/powerpoint/2010/main" val="3915008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går vi vidare?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Till hösten fortsätter vi diskussionerna med </a:t>
            </a:r>
            <a:r>
              <a:rPr lang="sv-SE" dirty="0">
                <a:solidFill>
                  <a:schemeClr val="tx1"/>
                </a:solidFill>
              </a:rPr>
              <a:t>UHR. Det är önskvärt med någon form av nationella rekommendationer när det gäller elektroniska examensbevis/DS.</a:t>
            </a:r>
          </a:p>
          <a:p>
            <a:r>
              <a:rPr lang="sv-SE" dirty="0">
                <a:solidFill>
                  <a:schemeClr val="tx1"/>
                </a:solidFill>
              </a:rPr>
              <a:t>UHR bedömer att omvärlden är redo för elektroniska examensbevis.</a:t>
            </a:r>
          </a:p>
          <a:p>
            <a:pPr lvl="1"/>
            <a:r>
              <a:rPr lang="sv-SE" dirty="0"/>
              <a:t>Daglig hantering från utländska lärosäten</a:t>
            </a:r>
          </a:p>
          <a:p>
            <a:pPr lvl="1"/>
            <a:r>
              <a:rPr lang="sv-SE" dirty="0"/>
              <a:t>Signering finns även om giltigheten gått ut</a:t>
            </a:r>
          </a:p>
          <a:p>
            <a:pPr lvl="1"/>
            <a:r>
              <a:rPr lang="sv-SE" dirty="0"/>
              <a:t>Möjlighet att förnya giltigheten</a:t>
            </a:r>
          </a:p>
        </p:txBody>
      </p:sp>
    </p:spTree>
    <p:extLst>
      <p:ext uri="{BB962C8B-B14F-4D97-AF65-F5344CB8AC3E}">
        <p14:creationId xmlns:p14="http://schemas.microsoft.com/office/powerpoint/2010/main" val="4139202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Övriga frågor</a:t>
            </a:r>
          </a:p>
        </p:txBody>
      </p:sp>
    </p:spTree>
    <p:extLst>
      <p:ext uri="{BB962C8B-B14F-4D97-AF65-F5344CB8AC3E}">
        <p14:creationId xmlns:p14="http://schemas.microsoft.com/office/powerpoint/2010/main" val="57185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/>
              <a:t>Kommande produktionssättningar </a:t>
            </a:r>
            <a:br>
              <a:rPr lang="sv-SE" b="1" dirty="0"/>
            </a:br>
            <a:r>
              <a:rPr lang="sv-SE" dirty="0"/>
              <a:t>Malin Zingmark</a:t>
            </a:r>
          </a:p>
          <a:p>
            <a:pPr marL="0" indent="0">
              <a:buNone/>
            </a:pPr>
            <a:r>
              <a:rPr lang="sv-SE" b="1" dirty="0"/>
              <a:t>Rutiner i gemensamma </a:t>
            </a:r>
            <a:r>
              <a:rPr lang="sv-SE" b="1" dirty="0" err="1"/>
              <a:t>Ladoksupporten</a:t>
            </a:r>
            <a:br>
              <a:rPr lang="sv-SE" b="1" dirty="0"/>
            </a:br>
            <a:r>
              <a:rPr lang="sv-SE" dirty="0"/>
              <a:t>Anna Åhnberg/Emma Wallmark</a:t>
            </a:r>
          </a:p>
          <a:p>
            <a:pPr lvl="0"/>
            <a:r>
              <a:rPr lang="sv-SE" dirty="0"/>
              <a:t>Svarstider och prioritering av ärenden i supporten</a:t>
            </a:r>
          </a:p>
          <a:p>
            <a:pPr lvl="0"/>
            <a:r>
              <a:rPr lang="sv-SE" dirty="0"/>
              <a:t>Hantering av nationella administratörer</a:t>
            </a:r>
          </a:p>
          <a:p>
            <a:pPr lvl="0"/>
            <a:r>
              <a:rPr lang="sv-SE" dirty="0"/>
              <a:t>Hur anmäla önskemål om nationella grunddata och mallar</a:t>
            </a:r>
          </a:p>
          <a:p>
            <a:pPr marL="0" indent="0">
              <a:buNone/>
            </a:pPr>
            <a:r>
              <a:rPr lang="sv-SE" b="1" dirty="0"/>
              <a:t>Statusrapport e-signering och underskrift i DS</a:t>
            </a:r>
            <a:br>
              <a:rPr lang="sv-SE" b="1" dirty="0"/>
            </a:br>
            <a:r>
              <a:rPr lang="sv-SE" dirty="0"/>
              <a:t>Catherine Zetterqvist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70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73468" y="4040372"/>
            <a:ext cx="6408320" cy="1473910"/>
          </a:xfrm>
        </p:spPr>
        <p:txBody>
          <a:bodyPr>
            <a:normAutofit/>
          </a:bodyPr>
          <a:lstStyle/>
          <a:p>
            <a:r>
              <a:rPr lang="sv-SE" dirty="0"/>
              <a:t>Kommande produktionssättningar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/>
              <a:t>Malin Zingmark</a:t>
            </a:r>
          </a:p>
          <a:p>
            <a:r>
              <a:rPr lang="sv-SE" b="0" i="0" dirty="0"/>
              <a:t>Öppen frågestund 2017-06-21</a:t>
            </a:r>
          </a:p>
        </p:txBody>
      </p:sp>
    </p:spTree>
    <p:extLst>
      <p:ext uri="{BB962C8B-B14F-4D97-AF65-F5344CB8AC3E}">
        <p14:creationId xmlns:p14="http://schemas.microsoft.com/office/powerpoint/2010/main" val="2806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Produktionssättning HIG och  MDH nästa vecka!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1100628"/>
            <a:ext cx="7931426" cy="4201622"/>
          </a:xfrm>
        </p:spPr>
        <p:txBody>
          <a:bodyPr>
            <a:normAutofit/>
          </a:bodyPr>
          <a:lstStyle/>
          <a:p>
            <a:r>
              <a:rPr lang="sv-SE" dirty="0"/>
              <a:t>Produktionssättningen sker tisdag 27/6 – torsdag 29/6 </a:t>
            </a:r>
          </a:p>
          <a:p>
            <a:r>
              <a:rPr lang="sv-SE" dirty="0"/>
              <a:t>Produktionsmiljön är nere onsdag från </a:t>
            </a:r>
            <a:r>
              <a:rPr lang="sv-SE" dirty="0" err="1"/>
              <a:t>kl</a:t>
            </a:r>
            <a:r>
              <a:rPr lang="sv-SE" dirty="0"/>
              <a:t> 16 till torsdag </a:t>
            </a:r>
            <a:r>
              <a:rPr lang="sv-SE" dirty="0" err="1"/>
              <a:t>kl</a:t>
            </a:r>
            <a:r>
              <a:rPr lang="sv-SE" dirty="0"/>
              <a:t> 8, sedan i </a:t>
            </a:r>
            <a:r>
              <a:rPr lang="sv-SE" dirty="0" err="1"/>
              <a:t>läsläge</a:t>
            </a:r>
            <a:r>
              <a:rPr lang="sv-SE" dirty="0"/>
              <a:t> till </a:t>
            </a:r>
            <a:r>
              <a:rPr lang="sv-SE" dirty="0" err="1"/>
              <a:t>kl</a:t>
            </a:r>
            <a:r>
              <a:rPr lang="sv-SE" dirty="0"/>
              <a:t> 11 och uppe igen </a:t>
            </a:r>
            <a:r>
              <a:rPr lang="sv-SE" dirty="0" err="1"/>
              <a:t>kl</a:t>
            </a:r>
            <a:r>
              <a:rPr lang="sv-SE" dirty="0"/>
              <a:t> 12 (om allt går enligt plan)</a:t>
            </a:r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924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Produktionssättningsplan 2018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1100628"/>
            <a:ext cx="7931426" cy="4201622"/>
          </a:xfrm>
        </p:spPr>
        <p:txBody>
          <a:bodyPr>
            <a:normAutofit/>
          </a:bodyPr>
          <a:lstStyle/>
          <a:p>
            <a:r>
              <a:rPr lang="sv-SE" dirty="0"/>
              <a:t>Planen för första halvan 2018 fastställs nästa vecka</a:t>
            </a:r>
          </a:p>
          <a:p>
            <a:r>
              <a:rPr lang="sv-SE" dirty="0">
                <a:solidFill>
                  <a:schemeClr val="tx1"/>
                </a:solidFill>
              </a:rPr>
              <a:t>Planen för andra halvan av 2018 fastställs senare i höst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256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Gemensam </a:t>
            </a:r>
            <a:r>
              <a:rPr lang="sv-SE" dirty="0" err="1"/>
              <a:t>Ladoksupport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/>
              <a:t>Anna Åhnberg</a:t>
            </a:r>
          </a:p>
          <a:p>
            <a:r>
              <a:rPr lang="sv-SE" b="0" i="0" dirty="0"/>
              <a:t>Öppen frågestund 2017-06-21</a:t>
            </a:r>
          </a:p>
        </p:txBody>
      </p:sp>
    </p:spTree>
    <p:extLst>
      <p:ext uri="{BB962C8B-B14F-4D97-AF65-F5344CB8AC3E}">
        <p14:creationId xmlns:p14="http://schemas.microsoft.com/office/powerpoint/2010/main" val="117020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Kontakta </a:t>
            </a:r>
            <a:r>
              <a:rPr lang="sv-SE" dirty="0" err="1"/>
              <a:t>Ladoksupport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dirty="0"/>
              <a:t>Ingångar:</a:t>
            </a:r>
          </a:p>
          <a:p>
            <a:r>
              <a:rPr lang="sv-SE" dirty="0" err="1"/>
              <a:t>Jira</a:t>
            </a:r>
            <a:r>
              <a:rPr lang="sv-SE" dirty="0"/>
              <a:t> – LADOKSUPPORT:</a:t>
            </a:r>
          </a:p>
          <a:p>
            <a:pPr lvl="1"/>
            <a:r>
              <a:rPr lang="sv-SE" dirty="0"/>
              <a:t>Frågor</a:t>
            </a:r>
          </a:p>
          <a:p>
            <a:pPr lvl="1"/>
            <a:r>
              <a:rPr lang="sv-SE" dirty="0"/>
              <a:t>Problem/Incidenter</a:t>
            </a:r>
          </a:p>
          <a:p>
            <a:pPr lvl="1"/>
            <a:r>
              <a:rPr lang="sv-SE" dirty="0"/>
              <a:t>Ändringsbehov på befintlig funktionalitet (endast </a:t>
            </a:r>
            <a:r>
              <a:rPr lang="sv-SE" dirty="0" err="1"/>
              <a:t>produktionssatta</a:t>
            </a:r>
            <a:r>
              <a:rPr lang="sv-SE" dirty="0"/>
              <a:t> lärosäten).</a:t>
            </a:r>
          </a:p>
          <a:p>
            <a:r>
              <a:rPr lang="sv-SE" dirty="0" err="1"/>
              <a:t>ServiceDeskPlus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Beställningar t ex certifikat, nationella behörigheter.</a:t>
            </a:r>
          </a:p>
          <a:p>
            <a:r>
              <a:rPr lang="sv-SE" dirty="0"/>
              <a:t>Alternativt ring 090-786 66 00 ( i 2:a hand).</a:t>
            </a:r>
          </a:p>
          <a:p>
            <a:endParaRPr lang="sv-SE" dirty="0"/>
          </a:p>
          <a:p>
            <a:r>
              <a:rPr lang="sv-SE" dirty="0"/>
              <a:t>(Kravönskemål rapporteras till L3SUPPORT (Dessa hanteras ej via supporten)) </a:t>
            </a:r>
          </a:p>
        </p:txBody>
      </p:sp>
    </p:spTree>
    <p:extLst>
      <p:ext uri="{BB962C8B-B14F-4D97-AF65-F5344CB8AC3E}">
        <p14:creationId xmlns:p14="http://schemas.microsoft.com/office/powerpoint/2010/main" val="181544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Våra öppettider är normalt </a:t>
            </a:r>
            <a:r>
              <a:rPr lang="sv-SE" dirty="0" err="1"/>
              <a:t>kl</a:t>
            </a:r>
            <a:r>
              <a:rPr lang="sv-SE" dirty="0"/>
              <a:t> 8-16.30 måndag till fredag.</a:t>
            </a:r>
          </a:p>
          <a:p>
            <a:r>
              <a:rPr lang="sv-SE" dirty="0"/>
              <a:t>Svars- och lösningstider påverkas av ärendets prioritet.</a:t>
            </a:r>
          </a:p>
          <a:p>
            <a:r>
              <a:rPr lang="sv-SE" dirty="0"/>
              <a:t>Frågor besvaras inom 4 arbetsdagar.</a:t>
            </a:r>
          </a:p>
          <a:p>
            <a:r>
              <a:rPr lang="sv-SE" dirty="0"/>
              <a:t>Incidenter med låg prioritet återkopplas inom 5 arbetsdagar. Lösningstiden kan variera beroende på komplexitet och övriga prioriteringar.</a:t>
            </a:r>
          </a:p>
          <a:p>
            <a:r>
              <a:rPr lang="sv-SE" dirty="0"/>
              <a:t>Incidenter med högre prioritet hanteras snarast möjligt med hänsyn till prioriteten. </a:t>
            </a:r>
          </a:p>
          <a:p>
            <a:r>
              <a:rPr lang="sv-SE" dirty="0"/>
              <a:t>Prioriteten avgörs av hur verksamheten vid lärosätet påverkas och hur många lärosäten som är drabbade. </a:t>
            </a:r>
          </a:p>
          <a:p>
            <a:r>
              <a:rPr lang="sv-SE" dirty="0"/>
              <a:t>Beställningar hanteras normalt inom 5 arbetsdagar.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Supporttider och SLA</a:t>
            </a:r>
          </a:p>
        </p:txBody>
      </p:sp>
    </p:spTree>
    <p:extLst>
      <p:ext uri="{BB962C8B-B14F-4D97-AF65-F5344CB8AC3E}">
        <p14:creationId xmlns:p14="http://schemas.microsoft.com/office/powerpoint/2010/main" val="3065667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822960" y="1100627"/>
            <a:ext cx="7520940" cy="4513363"/>
          </a:xfrm>
        </p:spPr>
        <p:txBody>
          <a:bodyPr>
            <a:normAutofit fontScale="62500" lnSpcReduction="20000"/>
          </a:bodyPr>
          <a:lstStyle/>
          <a:p>
            <a:r>
              <a:rPr lang="sv-SE" sz="2600" dirty="0"/>
              <a:t>Svar i ärenden i </a:t>
            </a:r>
            <a:r>
              <a:rPr lang="sv-SE" sz="2600" dirty="0" err="1"/>
              <a:t>Jira</a:t>
            </a:r>
            <a:r>
              <a:rPr lang="sv-SE" sz="2600" dirty="0"/>
              <a:t> och </a:t>
            </a:r>
            <a:r>
              <a:rPr lang="sv-SE" sz="2600" dirty="0" err="1"/>
              <a:t>ServicedeskPlus</a:t>
            </a:r>
            <a:r>
              <a:rPr lang="sv-SE" sz="2600" dirty="0"/>
              <a:t>.</a:t>
            </a:r>
          </a:p>
          <a:p>
            <a:r>
              <a:rPr lang="sv-SE" sz="2600" dirty="0"/>
              <a:t>Driftmeddelanden eller nyhet via Ladok.se</a:t>
            </a:r>
          </a:p>
          <a:p>
            <a:pPr lvl="1"/>
            <a:r>
              <a:rPr lang="sv-SE" sz="2600" dirty="0"/>
              <a:t>Driftsstörningar, planerade uppdateringar etc. </a:t>
            </a:r>
          </a:p>
          <a:p>
            <a:pPr lvl="1"/>
            <a:r>
              <a:rPr lang="sv-SE" sz="2600" dirty="0"/>
              <a:t>Prenumerera – både på driftmeddelanden och nyheter.</a:t>
            </a:r>
          </a:p>
          <a:p>
            <a:r>
              <a:rPr lang="sv-SE" sz="2600" dirty="0"/>
              <a:t>Information via maillistor:</a:t>
            </a:r>
          </a:p>
          <a:p>
            <a:pPr lvl="1"/>
            <a:r>
              <a:rPr lang="sv-SE" sz="2600" dirty="0"/>
              <a:t>T ex information om förändringar som påverkar integrationer.</a:t>
            </a:r>
          </a:p>
          <a:p>
            <a:pPr lvl="1"/>
            <a:r>
              <a:rPr lang="sv-SE" sz="2600" dirty="0"/>
              <a:t>Lokala kontaktpersoner (för </a:t>
            </a:r>
            <a:r>
              <a:rPr lang="sv-SE" sz="2600" dirty="0" err="1"/>
              <a:t>produktionssatta</a:t>
            </a:r>
            <a:r>
              <a:rPr lang="sv-SE" sz="2600" dirty="0"/>
              <a:t> lärosäten) </a:t>
            </a:r>
          </a:p>
          <a:p>
            <a:pPr lvl="1"/>
            <a:r>
              <a:rPr lang="sv-SE" sz="2600" dirty="0"/>
              <a:t>Lokala projektledare (för ej </a:t>
            </a:r>
            <a:r>
              <a:rPr lang="sv-SE" sz="2600" dirty="0" err="1"/>
              <a:t>produktionssatta</a:t>
            </a:r>
            <a:r>
              <a:rPr lang="sv-SE" sz="2600" dirty="0"/>
              <a:t> lärosäten)</a:t>
            </a:r>
          </a:p>
          <a:p>
            <a:r>
              <a:rPr lang="sv-SE" sz="2600" dirty="0"/>
              <a:t>Sidorna för Drift/Support på nya Ladok.se</a:t>
            </a:r>
          </a:p>
          <a:p>
            <a:pPr lvl="1"/>
            <a:r>
              <a:rPr lang="sv-SE" sz="2600" dirty="0"/>
              <a:t>Kontakta supporten</a:t>
            </a:r>
          </a:p>
          <a:p>
            <a:pPr lvl="1"/>
            <a:r>
              <a:rPr lang="sv-SE" sz="2600" dirty="0"/>
              <a:t>Uppgraderingskalender</a:t>
            </a:r>
          </a:p>
          <a:p>
            <a:pPr lvl="1"/>
            <a:r>
              <a:rPr lang="sv-SE" sz="2600" dirty="0"/>
              <a:t>Tekniska miljöer</a:t>
            </a:r>
          </a:p>
          <a:p>
            <a:pPr lvl="1"/>
            <a:r>
              <a:rPr lang="sv-SE" sz="2600" dirty="0"/>
              <a:t>Driftmeddelanden</a:t>
            </a:r>
          </a:p>
          <a:p>
            <a:pPr lvl="1"/>
            <a:r>
              <a:rPr lang="sv-SE" sz="2600" dirty="0"/>
              <a:t>Leveransinformation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från supporten</a:t>
            </a:r>
          </a:p>
        </p:txBody>
      </p:sp>
    </p:spTree>
    <p:extLst>
      <p:ext uri="{BB962C8B-B14F-4D97-AF65-F5344CB8AC3E}">
        <p14:creationId xmlns:p14="http://schemas.microsoft.com/office/powerpoint/2010/main" val="3806254053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Ladok_version1</Template>
  <TotalTime>3218</TotalTime>
  <Words>602</Words>
  <Application>Microsoft Office PowerPoint</Application>
  <PresentationFormat>Bildspel på skärmen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Öppen frågestund 21 juni 2017</vt:lpstr>
      <vt:lpstr>Agenda</vt:lpstr>
      <vt:lpstr>Kommande produktionssättningar</vt:lpstr>
      <vt:lpstr>Produktionssättning HIG och  MDH nästa vecka!</vt:lpstr>
      <vt:lpstr>Produktionssättningsplan 2018</vt:lpstr>
      <vt:lpstr>Gemensam Ladoksupport</vt:lpstr>
      <vt:lpstr>Kontakta Ladoksupport</vt:lpstr>
      <vt:lpstr>Supporttider och SLA</vt:lpstr>
      <vt:lpstr>Information från supporten</vt:lpstr>
      <vt:lpstr>Beställa nationella behörigheter</vt:lpstr>
      <vt:lpstr>Önskemål om nya nationella grunddata eller förändringar i nationella mallar</vt:lpstr>
      <vt:lpstr>Statusrapport e-signering  och underskrift i DS</vt:lpstr>
      <vt:lpstr>Status för underskrift i DS och e-signering</vt:lpstr>
      <vt:lpstr>Status för underskrift i DS och e-signering</vt:lpstr>
      <vt:lpstr>Status för underskrift i DS och e-signering</vt:lpstr>
      <vt:lpstr>Hur går vi vidare?</vt:lpstr>
      <vt:lpstr>Övriga frågor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Öppen frågestund 16 september 2015</dc:title>
  <dc:creator>Daniel Erlandsson</dc:creator>
  <cp:lastModifiedBy>Ladok</cp:lastModifiedBy>
  <cp:revision>117</cp:revision>
  <dcterms:created xsi:type="dcterms:W3CDTF">2015-09-10T08:21:57Z</dcterms:created>
  <dcterms:modified xsi:type="dcterms:W3CDTF">2017-06-21T10:33:55Z</dcterms:modified>
</cp:coreProperties>
</file>