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256" r:id="rId2"/>
    <p:sldId id="285" r:id="rId3"/>
    <p:sldId id="295" r:id="rId4"/>
    <p:sldId id="286" r:id="rId5"/>
    <p:sldId id="265" r:id="rId6"/>
    <p:sldId id="266" r:id="rId7"/>
    <p:sldId id="273" r:id="rId8"/>
    <p:sldId id="267" r:id="rId9"/>
    <p:sldId id="268" r:id="rId10"/>
    <p:sldId id="305" r:id="rId11"/>
    <p:sldId id="269" r:id="rId12"/>
    <p:sldId id="270" r:id="rId13"/>
    <p:sldId id="259" r:id="rId14"/>
    <p:sldId id="274" r:id="rId15"/>
    <p:sldId id="275" r:id="rId16"/>
    <p:sldId id="260" r:id="rId17"/>
    <p:sldId id="287" r:id="rId18"/>
    <p:sldId id="296" r:id="rId19"/>
    <p:sldId id="297" r:id="rId20"/>
    <p:sldId id="298" r:id="rId21"/>
    <p:sldId id="299" r:id="rId22"/>
    <p:sldId id="300" r:id="rId23"/>
    <p:sldId id="301" r:id="rId24"/>
    <p:sldId id="302" r:id="rId25"/>
    <p:sldId id="303" r:id="rId26"/>
    <p:sldId id="304" r:id="rId27"/>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941"/>
    <a:srgbClr val="97D7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81279" autoAdjust="0"/>
  </p:normalViewPr>
  <p:slideViewPr>
    <p:cSldViewPr snapToGrid="0" snapToObjects="1">
      <p:cViewPr>
        <p:scale>
          <a:sx n="66" d="100"/>
          <a:sy n="66" d="100"/>
        </p:scale>
        <p:origin x="2826"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B449AB-0B74-2649-9837-45F2FA18A09E}" type="datetimeFigureOut">
              <a:rPr lang="sv-SE" smtClean="0"/>
              <a:t>2019-11-21</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68AD9D-5E96-434C-9A64-4DFD35687BCB}" type="slidenum">
              <a:rPr lang="sv-SE" smtClean="0"/>
              <a:t>‹#›</a:t>
            </a:fld>
            <a:endParaRPr lang="sv-SE"/>
          </a:p>
        </p:txBody>
      </p:sp>
    </p:spTree>
    <p:extLst>
      <p:ext uri="{BB962C8B-B14F-4D97-AF65-F5344CB8AC3E}">
        <p14:creationId xmlns:p14="http://schemas.microsoft.com/office/powerpoint/2010/main" val="550902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DA081-9E17-8E4E-BFEC-AB74BD362301}" type="datetimeFigureOut">
              <a:rPr lang="sv-SE" smtClean="0"/>
              <a:t>2019-11-21</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0286B-FADE-FD49-A3A6-99A8E59D2B57}" type="slidenum">
              <a:rPr lang="sv-SE" smtClean="0"/>
              <a:t>‹#›</a:t>
            </a:fld>
            <a:endParaRPr lang="sv-SE"/>
          </a:p>
        </p:txBody>
      </p:sp>
    </p:spTree>
    <p:extLst>
      <p:ext uri="{BB962C8B-B14F-4D97-AF65-F5344CB8AC3E}">
        <p14:creationId xmlns:p14="http://schemas.microsoft.com/office/powerpoint/2010/main" val="9030333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detta material går vi igenom alla delar som har med ett kurstillfälle och dess inrapportering av resultat att göra</a:t>
            </a:r>
          </a:p>
        </p:txBody>
      </p:sp>
      <p:sp>
        <p:nvSpPr>
          <p:cNvPr id="4" name="Platshållare för bildnummer 3"/>
          <p:cNvSpPr>
            <a:spLocks noGrp="1"/>
          </p:cNvSpPr>
          <p:nvPr>
            <p:ph type="sldNum" sz="quarter" idx="10"/>
          </p:nvPr>
        </p:nvSpPr>
        <p:spPr/>
        <p:txBody>
          <a:bodyPr/>
          <a:lstStyle/>
          <a:p>
            <a:fld id="{5910286B-FADE-FD49-A3A6-99A8E59D2B57}" type="slidenum">
              <a:rPr lang="sv-SE" smtClean="0"/>
              <a:t>1</a:t>
            </a:fld>
            <a:endParaRPr lang="sv-SE"/>
          </a:p>
        </p:txBody>
      </p:sp>
    </p:spTree>
    <p:extLst>
      <p:ext uri="{BB962C8B-B14F-4D97-AF65-F5344CB8AC3E}">
        <p14:creationId xmlns:p14="http://schemas.microsoft.com/office/powerpoint/2010/main" val="854774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 I </a:t>
            </a:r>
            <a:r>
              <a:rPr lang="sv-SE" dirty="0"/>
              <a:t>fliken Deltagare visas</a:t>
            </a:r>
            <a:r>
              <a:rPr lang="sv-SE" baseline="0" dirty="0"/>
              <a:t> en sammanställning över kurstillfällets deltagare och deras status:</a:t>
            </a:r>
          </a:p>
          <a:p>
            <a:r>
              <a:rPr lang="sv-SE" baseline="0" dirty="0"/>
              <a:t>Förväntad deltagare (antagen), Registrerad, Avbrott, Avklarad, Läses inom (program).</a:t>
            </a:r>
          </a:p>
          <a:p>
            <a:r>
              <a:rPr lang="sv-SE" baseline="0" dirty="0"/>
              <a:t>Via vyn kan man gå in på enstaka student.</a:t>
            </a:r>
          </a:p>
          <a:p>
            <a:r>
              <a:rPr lang="sv-SE" dirty="0" smtClean="0"/>
              <a:t>2. </a:t>
            </a:r>
            <a:r>
              <a:rPr lang="sv-SE" baseline="0" dirty="0" smtClean="0"/>
              <a:t>Det går att skriva ut listan som den visas i Ladok, eller att hämta en adresslista för studenterna (öppnas i Excel).</a:t>
            </a:r>
          </a:p>
          <a:p>
            <a:r>
              <a:rPr lang="sv-SE" baseline="0" dirty="0" smtClean="0"/>
              <a:t>3. Studenter som har en omregistrering på ett annat kurstillfälle markeras med ett ”D” i listan. Klicka på symbolen för att se vilket kurstillfälle det är på.</a:t>
            </a:r>
          </a:p>
          <a:p>
            <a:endParaRPr lang="sv-SE" dirty="0"/>
          </a:p>
        </p:txBody>
      </p:sp>
      <p:sp>
        <p:nvSpPr>
          <p:cNvPr id="4" name="Platshållare för bildnummer 3"/>
          <p:cNvSpPr>
            <a:spLocks noGrp="1"/>
          </p:cNvSpPr>
          <p:nvPr>
            <p:ph type="sldNum" sz="quarter" idx="10"/>
          </p:nvPr>
        </p:nvSpPr>
        <p:spPr/>
        <p:txBody>
          <a:bodyPr/>
          <a:lstStyle/>
          <a:p>
            <a:fld id="{5910286B-FADE-FD49-A3A6-99A8E59D2B57}" type="slidenum">
              <a:rPr lang="sv-SE" smtClean="0"/>
              <a:t>12</a:t>
            </a:fld>
            <a:endParaRPr lang="sv-SE"/>
          </a:p>
        </p:txBody>
      </p:sp>
    </p:spTree>
    <p:extLst>
      <p:ext uri="{BB962C8B-B14F-4D97-AF65-F5344CB8AC3E}">
        <p14:creationId xmlns:p14="http://schemas.microsoft.com/office/powerpoint/2010/main" val="1552464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Klicka på ”ny resultatnotering” i</a:t>
            </a:r>
            <a:r>
              <a:rPr lang="sv-SE" baseline="0" dirty="0" smtClean="0"/>
              <a:t> raden för den del av kursen som resultatnoteringen ska skapas inom. </a:t>
            </a:r>
            <a:endParaRPr lang="sv-SE" dirty="0"/>
          </a:p>
        </p:txBody>
      </p:sp>
      <p:sp>
        <p:nvSpPr>
          <p:cNvPr id="4" name="Platshållare för bildnummer 3"/>
          <p:cNvSpPr>
            <a:spLocks noGrp="1"/>
          </p:cNvSpPr>
          <p:nvPr>
            <p:ph type="sldNum" sz="quarter" idx="10"/>
          </p:nvPr>
        </p:nvSpPr>
        <p:spPr/>
        <p:txBody>
          <a:bodyPr/>
          <a:lstStyle/>
          <a:p>
            <a:fld id="{5910286B-FADE-FD49-A3A6-99A8E59D2B57}" type="slidenum">
              <a:rPr lang="sv-SE" smtClean="0"/>
              <a:t>16</a:t>
            </a:fld>
            <a:endParaRPr lang="sv-SE"/>
          </a:p>
        </p:txBody>
      </p:sp>
    </p:spTree>
    <p:extLst>
      <p:ext uri="{BB962C8B-B14F-4D97-AF65-F5344CB8AC3E}">
        <p14:creationId xmlns:p14="http://schemas.microsoft.com/office/powerpoint/2010/main" val="177132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Noteringen ska ha både svensk</a:t>
            </a:r>
            <a:r>
              <a:rPr lang="sv-SE" baseline="0" dirty="0"/>
              <a:t> och engelsk benämning och det finns 4 noteringstyper att välja </a:t>
            </a:r>
            <a:r>
              <a:rPr lang="sv-SE" baseline="0" dirty="0" smtClean="0"/>
              <a:t>mellan. </a:t>
            </a:r>
          </a:p>
          <a:p>
            <a:r>
              <a:rPr lang="sv-SE" baseline="0" dirty="0" smtClean="0"/>
              <a:t>Du väljer nu om resultatnoteringen ska komma att bli synlig för studenten. Om den görs synlig visas den för studenten </a:t>
            </a:r>
            <a:r>
              <a:rPr lang="sv-SE" u="sng" baseline="0" dirty="0" smtClean="0"/>
              <a:t>efter hela resultatet på den aktuella modulen har attesterats</a:t>
            </a:r>
            <a:r>
              <a:rPr lang="sv-SE" u="none" baseline="0" dirty="0" smtClean="0"/>
              <a:t>.</a:t>
            </a:r>
            <a:endParaRPr lang="sv-SE" dirty="0"/>
          </a:p>
        </p:txBody>
      </p:sp>
      <p:sp>
        <p:nvSpPr>
          <p:cNvPr id="4" name="Platshållare för bildnummer 3"/>
          <p:cNvSpPr>
            <a:spLocks noGrp="1"/>
          </p:cNvSpPr>
          <p:nvPr>
            <p:ph type="sldNum" sz="quarter" idx="10"/>
          </p:nvPr>
        </p:nvSpPr>
        <p:spPr/>
        <p:txBody>
          <a:bodyPr/>
          <a:lstStyle/>
          <a:p>
            <a:fld id="{5910286B-FADE-FD49-A3A6-99A8E59D2B57}" type="slidenum">
              <a:rPr lang="sv-SE" smtClean="0"/>
              <a:t>17</a:t>
            </a:fld>
            <a:endParaRPr lang="sv-SE"/>
          </a:p>
        </p:txBody>
      </p:sp>
    </p:spTree>
    <p:extLst>
      <p:ext uri="{BB962C8B-B14F-4D97-AF65-F5344CB8AC3E}">
        <p14:creationId xmlns:p14="http://schemas.microsoft.com/office/powerpoint/2010/main" val="958647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 För att skapa en </a:t>
            </a:r>
            <a:r>
              <a:rPr lang="sv-SE" baseline="0" dirty="0" smtClean="0"/>
              <a:t>grupp kopplad till ett kurstillfälle väljs ingången ”Kurs”, för program väljs alternativet ”Kurspaketering”.</a:t>
            </a:r>
          </a:p>
          <a:p>
            <a:endParaRPr lang="sv-SE" baseline="0" dirty="0" smtClean="0"/>
          </a:p>
          <a:p>
            <a:r>
              <a:rPr lang="sv-SE" baseline="0" dirty="0" smtClean="0"/>
              <a:t>2. Fliken ”Grupp” används för att skapa grupper såväl som att titta på redan skapade grupper.</a:t>
            </a:r>
          </a:p>
        </p:txBody>
      </p:sp>
      <p:sp>
        <p:nvSpPr>
          <p:cNvPr id="4" name="Platshållare för bildnummer 3"/>
          <p:cNvSpPr>
            <a:spLocks noGrp="1"/>
          </p:cNvSpPr>
          <p:nvPr>
            <p:ph type="sldNum" sz="quarter" idx="10"/>
          </p:nvPr>
        </p:nvSpPr>
        <p:spPr/>
        <p:txBody>
          <a:bodyPr/>
          <a:lstStyle/>
          <a:p>
            <a:fld id="{5910286B-FADE-FD49-A3A6-99A8E59D2B57}" type="slidenum">
              <a:rPr lang="sv-SE" smtClean="0"/>
              <a:pPr/>
              <a:t>20</a:t>
            </a:fld>
            <a:endParaRPr lang="sv-SE"/>
          </a:p>
        </p:txBody>
      </p:sp>
    </p:spTree>
    <p:extLst>
      <p:ext uri="{BB962C8B-B14F-4D97-AF65-F5344CB8AC3E}">
        <p14:creationId xmlns:p14="http://schemas.microsoft.com/office/powerpoint/2010/main" val="1458222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Börja med att skapa ny grupp</a:t>
            </a:r>
          </a:p>
          <a:p>
            <a:r>
              <a:rPr lang="sv-SE" dirty="0" smtClean="0"/>
              <a:t>Observera</a:t>
            </a:r>
            <a:r>
              <a:rPr lang="sv-SE" baseline="0" dirty="0" smtClean="0"/>
              <a:t> att det är frivilligt att ange kod, däremot är benämning på svenska och engelska obligatoriskt.</a:t>
            </a:r>
          </a:p>
        </p:txBody>
      </p:sp>
      <p:sp>
        <p:nvSpPr>
          <p:cNvPr id="4" name="Platshållare för bildnummer 3"/>
          <p:cNvSpPr>
            <a:spLocks noGrp="1"/>
          </p:cNvSpPr>
          <p:nvPr>
            <p:ph type="sldNum" sz="quarter" idx="10"/>
          </p:nvPr>
        </p:nvSpPr>
        <p:spPr/>
        <p:txBody>
          <a:bodyPr/>
          <a:lstStyle/>
          <a:p>
            <a:fld id="{5910286B-FADE-FD49-A3A6-99A8E59D2B57}" type="slidenum">
              <a:rPr lang="sv-SE" smtClean="0"/>
              <a:pPr/>
              <a:t>21</a:t>
            </a:fld>
            <a:endParaRPr lang="sv-SE"/>
          </a:p>
        </p:txBody>
      </p:sp>
    </p:spTree>
    <p:extLst>
      <p:ext uri="{BB962C8B-B14F-4D97-AF65-F5344CB8AC3E}">
        <p14:creationId xmlns:p14="http://schemas.microsoft.com/office/powerpoint/2010/main" val="1094238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att fylla gruppen med studenter: markera önskad grupp för att aktivera </a:t>
            </a:r>
            <a:r>
              <a:rPr lang="sv-SE" i="1" dirty="0" smtClean="0"/>
              <a:t>Hantera</a:t>
            </a:r>
            <a:r>
              <a:rPr lang="sv-SE" i="1" baseline="0" dirty="0" smtClean="0"/>
              <a:t> deltagare i grupper</a:t>
            </a:r>
            <a:r>
              <a:rPr lang="sv-SE" i="0" baseline="0" dirty="0" smtClean="0"/>
              <a:t> och/eller </a:t>
            </a:r>
            <a:r>
              <a:rPr lang="sv-SE" i="1" baseline="0" dirty="0" smtClean="0"/>
              <a:t>Importera deltagare</a:t>
            </a:r>
          </a:p>
          <a:p>
            <a:r>
              <a:rPr lang="sv-SE" baseline="0" dirty="0" smtClean="0"/>
              <a:t>I bilden </a:t>
            </a:r>
            <a:r>
              <a:rPr lang="sv-SE" i="1" baseline="0" dirty="0" smtClean="0"/>
              <a:t>Hantera deltagare i grupp</a:t>
            </a:r>
            <a:r>
              <a:rPr lang="sv-SE" baseline="0" dirty="0" smtClean="0"/>
              <a:t> går det att lägga till studenter från flera kurs- respektive programtillfällen.</a:t>
            </a:r>
          </a:p>
        </p:txBody>
      </p:sp>
      <p:sp>
        <p:nvSpPr>
          <p:cNvPr id="4" name="Platshållare för bildnummer 3"/>
          <p:cNvSpPr>
            <a:spLocks noGrp="1"/>
          </p:cNvSpPr>
          <p:nvPr>
            <p:ph type="sldNum" sz="quarter" idx="10"/>
          </p:nvPr>
        </p:nvSpPr>
        <p:spPr/>
        <p:txBody>
          <a:bodyPr/>
          <a:lstStyle/>
          <a:p>
            <a:fld id="{5910286B-FADE-FD49-A3A6-99A8E59D2B57}" type="slidenum">
              <a:rPr lang="sv-SE" smtClean="0"/>
              <a:pPr/>
              <a:t>22</a:t>
            </a:fld>
            <a:endParaRPr lang="sv-SE"/>
          </a:p>
        </p:txBody>
      </p:sp>
    </p:spTree>
    <p:extLst>
      <p:ext uri="{BB962C8B-B14F-4D97-AF65-F5344CB8AC3E}">
        <p14:creationId xmlns:p14="http://schemas.microsoft.com/office/powerpoint/2010/main" val="769751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att importera deltagare från en fil följs instruktionerna i de olika stegen.</a:t>
            </a:r>
            <a:endParaRPr lang="sv-SE" dirty="0"/>
          </a:p>
        </p:txBody>
      </p:sp>
      <p:sp>
        <p:nvSpPr>
          <p:cNvPr id="4" name="Platshållare för bildnummer 3"/>
          <p:cNvSpPr>
            <a:spLocks noGrp="1"/>
          </p:cNvSpPr>
          <p:nvPr>
            <p:ph type="sldNum" sz="quarter" idx="10"/>
          </p:nvPr>
        </p:nvSpPr>
        <p:spPr/>
        <p:txBody>
          <a:bodyPr/>
          <a:lstStyle/>
          <a:p>
            <a:fld id="{5910286B-FADE-FD49-A3A6-99A8E59D2B57}" type="slidenum">
              <a:rPr lang="sv-SE" smtClean="0"/>
              <a:pPr/>
              <a:t>23</a:t>
            </a:fld>
            <a:endParaRPr lang="sv-SE"/>
          </a:p>
        </p:txBody>
      </p:sp>
    </p:spTree>
    <p:extLst>
      <p:ext uri="{BB962C8B-B14F-4D97-AF65-F5344CB8AC3E}">
        <p14:creationId xmlns:p14="http://schemas.microsoft.com/office/powerpoint/2010/main" val="900902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Visning</a:t>
            </a:r>
            <a:r>
              <a:rPr lang="sv-SE" baseline="0" dirty="0" smtClean="0"/>
              <a:t> och redigering görs i samma vy. </a:t>
            </a:r>
            <a:br>
              <a:rPr lang="sv-SE" baseline="0" dirty="0" smtClean="0"/>
            </a:br>
            <a:r>
              <a:rPr lang="sv-SE" baseline="0" dirty="0" smtClean="0"/>
              <a:t>Adresslista genererar en textfil med adresser för alla gruppdeltagare.</a:t>
            </a:r>
          </a:p>
          <a:p>
            <a:r>
              <a:rPr lang="sv-SE" baseline="0" dirty="0" smtClean="0"/>
              <a:t>Använd knapparna för att ta bort gruppen eller ändra gruppbenämning</a:t>
            </a:r>
            <a:endParaRPr lang="sv-SE" dirty="0"/>
          </a:p>
        </p:txBody>
      </p:sp>
      <p:sp>
        <p:nvSpPr>
          <p:cNvPr id="4" name="Platshållare för bildnummer 3"/>
          <p:cNvSpPr>
            <a:spLocks noGrp="1"/>
          </p:cNvSpPr>
          <p:nvPr>
            <p:ph type="sldNum" sz="quarter" idx="10"/>
          </p:nvPr>
        </p:nvSpPr>
        <p:spPr/>
        <p:txBody>
          <a:bodyPr/>
          <a:lstStyle/>
          <a:p>
            <a:fld id="{5910286B-FADE-FD49-A3A6-99A8E59D2B57}" type="slidenum">
              <a:rPr lang="sv-SE" smtClean="0"/>
              <a:pPr/>
              <a:t>24</a:t>
            </a:fld>
            <a:endParaRPr lang="sv-SE"/>
          </a:p>
        </p:txBody>
      </p:sp>
    </p:spTree>
    <p:extLst>
      <p:ext uri="{BB962C8B-B14F-4D97-AF65-F5344CB8AC3E}">
        <p14:creationId xmlns:p14="http://schemas.microsoft.com/office/powerpoint/2010/main" val="2063989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Vid rapportering av resultat kan man filtrera studentlistan på gruppdeltagande från en grupp</a:t>
            </a:r>
            <a:endParaRPr lang="sv-SE" dirty="0"/>
          </a:p>
        </p:txBody>
      </p:sp>
      <p:sp>
        <p:nvSpPr>
          <p:cNvPr id="4" name="Platshållare för bildnummer 3"/>
          <p:cNvSpPr>
            <a:spLocks noGrp="1"/>
          </p:cNvSpPr>
          <p:nvPr>
            <p:ph type="sldNum" sz="quarter" idx="10"/>
          </p:nvPr>
        </p:nvSpPr>
        <p:spPr/>
        <p:txBody>
          <a:bodyPr/>
          <a:lstStyle/>
          <a:p>
            <a:fld id="{5910286B-FADE-FD49-A3A6-99A8E59D2B57}" type="slidenum">
              <a:rPr lang="sv-SE" smtClean="0"/>
              <a:pPr/>
              <a:t>26</a:t>
            </a:fld>
            <a:endParaRPr lang="sv-SE"/>
          </a:p>
        </p:txBody>
      </p:sp>
    </p:spTree>
    <p:extLst>
      <p:ext uri="{BB962C8B-B14F-4D97-AF65-F5344CB8AC3E}">
        <p14:creationId xmlns:p14="http://schemas.microsoft.com/office/powerpoint/2010/main" val="360837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a:t>
            </a:r>
            <a:r>
              <a:rPr lang="sv-SE" baseline="0" dirty="0" smtClean="0"/>
              <a:t> finns två olika startsidor av Ladok. Detta är den ursprungliga startsidan.</a:t>
            </a:r>
          </a:p>
          <a:p>
            <a:endParaRPr lang="sv-SE" dirty="0" smtClean="0"/>
          </a:p>
          <a:p>
            <a:r>
              <a:rPr lang="sv-SE" dirty="0" smtClean="0"/>
              <a:t>1. I Ladok jobbar man antingen utifrån en enstaka student, eller utifrån ett</a:t>
            </a:r>
            <a:r>
              <a:rPr lang="sv-SE" baseline="0" dirty="0" smtClean="0"/>
              <a:t> utbildningstillfälle. På startsidan finns sökfunktioner för att söka fram student eller kurstillfälle.</a:t>
            </a:r>
          </a:p>
          <a:p>
            <a:r>
              <a:rPr lang="sv-SE" dirty="0" smtClean="0"/>
              <a:t>Utöver sökfunktionerna har </a:t>
            </a:r>
            <a:r>
              <a:rPr lang="sv-SE" baseline="0" dirty="0" smtClean="0"/>
              <a:t>man möjlighet att lägga in genvägar. </a:t>
            </a:r>
          </a:p>
          <a:p>
            <a:r>
              <a:rPr lang="sv-SE" baseline="0" dirty="0" smtClean="0"/>
              <a:t>2. Som rapportör hittar man dessa sina kurser under rubriken Mina kurser, här visas aktuellt kurstillfälle per automatik, men genom att välja annan termin går det att få upp både gamla och nya kurstillfällen som man lagt in genvägar till.</a:t>
            </a:r>
          </a:p>
          <a:p>
            <a:r>
              <a:rPr lang="sv-SE" baseline="0" dirty="0" smtClean="0"/>
              <a:t>3. Ska man attestera hittar man sina genvägar under rubriken Attesteringar, här hittar man alla de kurstillfällen där det just nu finns något resultat att </a:t>
            </a:r>
            <a:r>
              <a:rPr lang="sv-SE" baseline="0" dirty="0" err="1" smtClean="0"/>
              <a:t>attetsera</a:t>
            </a:r>
            <a:r>
              <a:rPr lang="sv-SE" baseline="0" dirty="0" smtClean="0"/>
              <a:t>.</a:t>
            </a:r>
            <a:endParaRPr lang="sv-SE" baseline="0" dirty="0"/>
          </a:p>
        </p:txBody>
      </p:sp>
      <p:sp>
        <p:nvSpPr>
          <p:cNvPr id="4" name="Platshållare för bildnummer 3"/>
          <p:cNvSpPr>
            <a:spLocks noGrp="1"/>
          </p:cNvSpPr>
          <p:nvPr>
            <p:ph type="sldNum" sz="quarter" idx="10"/>
          </p:nvPr>
        </p:nvSpPr>
        <p:spPr/>
        <p:txBody>
          <a:bodyPr/>
          <a:lstStyle/>
          <a:p>
            <a:fld id="{5910286B-FADE-FD49-A3A6-99A8E59D2B57}" type="slidenum">
              <a:rPr lang="sv-SE" smtClean="0"/>
              <a:t>3</a:t>
            </a:fld>
            <a:endParaRPr lang="sv-SE"/>
          </a:p>
        </p:txBody>
      </p:sp>
    </p:spTree>
    <p:extLst>
      <p:ext uri="{BB962C8B-B14F-4D97-AF65-F5344CB8AC3E}">
        <p14:creationId xmlns:p14="http://schemas.microsoft.com/office/powerpoint/2010/main" val="186977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a:t>
            </a:r>
            <a:r>
              <a:rPr lang="sv-SE" baseline="0" dirty="0" smtClean="0"/>
              <a:t> finns två olika startsidor av Ladok. Detta är betastartsidan.</a:t>
            </a:r>
          </a:p>
          <a:p>
            <a:endParaRPr lang="sv-SE" dirty="0" smtClean="0"/>
          </a:p>
          <a:p>
            <a:r>
              <a:rPr lang="sv-SE" dirty="0" smtClean="0"/>
              <a:t>1. I Ladok jobbar man antingen utifrån en enstaka student, eller utifrån ett</a:t>
            </a:r>
            <a:r>
              <a:rPr lang="sv-SE" baseline="0" dirty="0" smtClean="0"/>
              <a:t> utbildningstillfälle. På startsidan finns sökfunktioner för att söka fram student eller kurstillfälle.</a:t>
            </a:r>
          </a:p>
          <a:p>
            <a:r>
              <a:rPr lang="sv-SE" dirty="0" smtClean="0"/>
              <a:t>Utöver sökfunktionerna hittar man även</a:t>
            </a:r>
            <a:r>
              <a:rPr lang="sv-SE" baseline="0" dirty="0" smtClean="0"/>
              <a:t> sina kurser att rapportera eller attestera på. </a:t>
            </a:r>
          </a:p>
          <a:p>
            <a:r>
              <a:rPr lang="sv-SE" baseline="0" dirty="0" smtClean="0"/>
              <a:t>2. Listan på sidan visar alla kurser du kan rapportera eller attestera på. Listan visar kurser som pågår den innevarande terminen, men du kan ändra till en annan termin om du vill.</a:t>
            </a:r>
          </a:p>
          <a:p>
            <a:r>
              <a:rPr lang="sv-SE" baseline="0" dirty="0" smtClean="0"/>
              <a:t>3. När du valt en kurs ser du direkt vilka moduler som finns inom kursen. Där kan du välja vilken du vill rapportera eller attestera på.</a:t>
            </a:r>
            <a:endParaRPr lang="sv-SE" baseline="0" dirty="0"/>
          </a:p>
        </p:txBody>
      </p:sp>
      <p:sp>
        <p:nvSpPr>
          <p:cNvPr id="4" name="Platshållare för bildnummer 3"/>
          <p:cNvSpPr>
            <a:spLocks noGrp="1"/>
          </p:cNvSpPr>
          <p:nvPr>
            <p:ph type="sldNum" sz="quarter" idx="10"/>
          </p:nvPr>
        </p:nvSpPr>
        <p:spPr/>
        <p:txBody>
          <a:bodyPr/>
          <a:lstStyle/>
          <a:p>
            <a:fld id="{5910286B-FADE-FD49-A3A6-99A8E59D2B57}" type="slidenum">
              <a:rPr lang="sv-SE" smtClean="0"/>
              <a:t>4</a:t>
            </a:fld>
            <a:endParaRPr lang="sv-SE"/>
          </a:p>
        </p:txBody>
      </p:sp>
    </p:spTree>
    <p:extLst>
      <p:ext uri="{BB962C8B-B14F-4D97-AF65-F5344CB8AC3E}">
        <p14:creationId xmlns:p14="http://schemas.microsoft.com/office/powerpoint/2010/main" val="24367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Inläggning</a:t>
            </a:r>
            <a:r>
              <a:rPr lang="sv-SE" baseline="0" dirty="0"/>
              <a:t> av resultat på ett kurstillfälle hanteras i vyerna Rapportera och Attestera.</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5910286B-FADE-FD49-A3A6-99A8E59D2B57}" type="slidenum">
              <a:rPr lang="sv-SE" smtClean="0"/>
              <a:t>5</a:t>
            </a:fld>
            <a:endParaRPr lang="sv-SE"/>
          </a:p>
        </p:txBody>
      </p:sp>
    </p:spTree>
    <p:extLst>
      <p:ext uri="{BB962C8B-B14F-4D97-AF65-F5344CB8AC3E}">
        <p14:creationId xmlns:p14="http://schemas.microsoft.com/office/powerpoint/2010/main" val="2313074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Rapportering görs</a:t>
            </a:r>
            <a:r>
              <a:rPr lang="sv-SE" baseline="0" dirty="0"/>
              <a:t> via fliken Rapportering. Länkarna leder till olika studentlistor att rapportera på. </a:t>
            </a:r>
          </a:p>
          <a:p>
            <a:pPr marL="171450" indent="-171450">
              <a:buFontTx/>
              <a:buChar char="-"/>
            </a:pPr>
            <a:r>
              <a:rPr lang="sv-SE" baseline="0" dirty="0"/>
              <a:t>I den överordnade högerställda nivån hittar man studenter som är registrerade på kurstillfället (Tentament)</a:t>
            </a:r>
          </a:p>
          <a:p>
            <a:pPr marL="171450" indent="-171450">
              <a:buFontTx/>
              <a:buChar char="-"/>
            </a:pPr>
            <a:r>
              <a:rPr lang="sv-SE" baseline="0" dirty="0"/>
              <a:t>Den undre indragna nivån, med en kalendersymbol, visar inlagda aktivitetstillfällen, som t.ex. ett tentamenstillfälle, och listar studenter som finns inlagda på det specifika aktivitetstillfället, som t.ex. anmälda till tentamen.</a:t>
            </a:r>
          </a:p>
          <a:p>
            <a:pPr marL="0" indent="0">
              <a:buFontTx/>
              <a:buNone/>
            </a:pPr>
            <a:endParaRPr lang="sv-SE" baseline="0" dirty="0"/>
          </a:p>
          <a:p>
            <a:pPr marL="0" indent="0">
              <a:buFontTx/>
              <a:buNone/>
            </a:pPr>
            <a:r>
              <a:rPr lang="sv-SE" baseline="0" dirty="0"/>
              <a:t>I sammanställningen visas </a:t>
            </a:r>
          </a:p>
          <a:p>
            <a:pPr marL="171450" indent="-171450">
              <a:buFontTx/>
              <a:buChar char="-"/>
            </a:pPr>
            <a:r>
              <a:rPr lang="sv-SE" baseline="0" dirty="0"/>
              <a:t>Utkast: Hur många betyg som lagts in men inte skickats för attestering</a:t>
            </a:r>
          </a:p>
          <a:p>
            <a:pPr marL="171450" indent="-171450">
              <a:buFontTx/>
              <a:buChar char="-"/>
            </a:pPr>
            <a:r>
              <a:rPr lang="sv-SE" baseline="0" dirty="0"/>
              <a:t>Klarmarkerade: Hur många betyg som skickats för attestering men ännu inte blivit attesterade</a:t>
            </a:r>
          </a:p>
          <a:p>
            <a:pPr marL="171450" indent="-171450">
              <a:buFontTx/>
              <a:buChar char="-"/>
            </a:pPr>
            <a:r>
              <a:rPr lang="sv-SE" baseline="0" dirty="0"/>
              <a:t>Attesterade: Hur många betyg som blivit attesterade (obs, både underkända och godkända)</a:t>
            </a:r>
          </a:p>
          <a:p>
            <a:pPr marL="0" indent="0">
              <a:buFontTx/>
              <a:buNone/>
            </a:pPr>
            <a:r>
              <a:rPr lang="sv-SE" baseline="0" dirty="0"/>
              <a:t>I tabellen visas också vilka kurstillfällen som omfattas för ett aktivitetstillfälle.</a:t>
            </a:r>
          </a:p>
        </p:txBody>
      </p:sp>
      <p:sp>
        <p:nvSpPr>
          <p:cNvPr id="4" name="Platshållare för bildnummer 3"/>
          <p:cNvSpPr>
            <a:spLocks noGrp="1"/>
          </p:cNvSpPr>
          <p:nvPr>
            <p:ph type="sldNum" sz="quarter" idx="10"/>
          </p:nvPr>
        </p:nvSpPr>
        <p:spPr/>
        <p:txBody>
          <a:bodyPr/>
          <a:lstStyle/>
          <a:p>
            <a:fld id="{5910286B-FADE-FD49-A3A6-99A8E59D2B57}" type="slidenum">
              <a:rPr lang="sv-SE" smtClean="0"/>
              <a:t>6</a:t>
            </a:fld>
            <a:endParaRPr lang="sv-SE"/>
          </a:p>
        </p:txBody>
      </p:sp>
    </p:spTree>
    <p:extLst>
      <p:ext uri="{BB962C8B-B14F-4D97-AF65-F5344CB8AC3E}">
        <p14:creationId xmlns:p14="http://schemas.microsoft.com/office/powerpoint/2010/main" val="240098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a:t>I rapporteringsvyn finns möjlighet</a:t>
            </a:r>
            <a:r>
              <a:rPr lang="sv-SE" baseline="0" dirty="0"/>
              <a:t> att ändra listan med studenter. Det går att lägga till flera kurstillfällen så att även dessa studenter visas, eller filtrera på grupptillhörighet.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sv-SE" baseline="0" dirty="0"/>
              <a:t>Studenter med tidigare underkända resultat får en markering som man kan klicka på för mer information.</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sv-SE" dirty="0"/>
              <a:t>För att kunna klarmarkera måste det vara ifyllt betyg och datum och posten måste vara markerad. Systemet kontrollerar dock inte om eventuella resultatnoteringar är ifyllda. </a:t>
            </a:r>
            <a:br>
              <a:rPr lang="sv-SE" dirty="0"/>
            </a:br>
            <a:r>
              <a:rPr lang="sv-SE" dirty="0"/>
              <a:t>När</a:t>
            </a:r>
            <a:r>
              <a:rPr lang="sv-SE" baseline="0" dirty="0"/>
              <a:t> t.ex. ett betyg läggs in markeras posten per automatik och gör det möjligt att använda massinläggning av datum för markerade poster. Om sidan lämnas försvinner markeringarna.</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sv-SE" baseline="0" dirty="0"/>
              <a:t>Klarmarkera för att skicka uppgifterna till examinator för attestering.</a:t>
            </a:r>
          </a:p>
          <a:p>
            <a:endParaRPr lang="sv-SE" baseline="0" dirty="0"/>
          </a:p>
        </p:txBody>
      </p:sp>
      <p:sp>
        <p:nvSpPr>
          <p:cNvPr id="4" name="Platshållare för bildnummer 3"/>
          <p:cNvSpPr>
            <a:spLocks noGrp="1"/>
          </p:cNvSpPr>
          <p:nvPr>
            <p:ph type="sldNum" sz="quarter" idx="10"/>
          </p:nvPr>
        </p:nvSpPr>
        <p:spPr/>
        <p:txBody>
          <a:bodyPr/>
          <a:lstStyle/>
          <a:p>
            <a:fld id="{5910286B-FADE-FD49-A3A6-99A8E59D2B57}" type="slidenum">
              <a:rPr lang="sv-SE" smtClean="0"/>
              <a:t>7</a:t>
            </a:fld>
            <a:endParaRPr lang="sv-SE"/>
          </a:p>
        </p:txBody>
      </p:sp>
    </p:spTree>
    <p:extLst>
      <p:ext uri="{BB962C8B-B14F-4D97-AF65-F5344CB8AC3E}">
        <p14:creationId xmlns:p14="http://schemas.microsoft.com/office/powerpoint/2010/main" val="199846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betyg har rapporterats in och</a:t>
            </a:r>
            <a:r>
              <a:rPr lang="sv-SE" baseline="0" dirty="0"/>
              <a:t> aviserats till en examinator skickas ett noteringsmail till den som aviserats. Det är startskottet för nästa del i rapporteringsprocessen.</a:t>
            </a:r>
            <a:endParaRPr lang="sv-SE" dirty="0"/>
          </a:p>
        </p:txBody>
      </p:sp>
      <p:sp>
        <p:nvSpPr>
          <p:cNvPr id="4" name="Platshållare för bildnummer 3"/>
          <p:cNvSpPr>
            <a:spLocks noGrp="1"/>
          </p:cNvSpPr>
          <p:nvPr>
            <p:ph type="sldNum" sz="quarter" idx="10"/>
          </p:nvPr>
        </p:nvSpPr>
        <p:spPr/>
        <p:txBody>
          <a:bodyPr/>
          <a:lstStyle/>
          <a:p>
            <a:fld id="{5910286B-FADE-FD49-A3A6-99A8E59D2B57}" type="slidenum">
              <a:rPr lang="sv-SE" smtClean="0"/>
              <a:t>8</a:t>
            </a:fld>
            <a:endParaRPr lang="sv-SE"/>
          </a:p>
        </p:txBody>
      </p:sp>
    </p:spTree>
    <p:extLst>
      <p:ext uri="{BB962C8B-B14F-4D97-AF65-F5344CB8AC3E}">
        <p14:creationId xmlns:p14="http://schemas.microsoft.com/office/powerpoint/2010/main" val="66000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a:t>
            </a:r>
            <a:r>
              <a:rPr lang="sv-SE" baseline="0" dirty="0"/>
              <a:t> </a:t>
            </a:r>
            <a:r>
              <a:rPr lang="sv-SE" baseline="0" dirty="0" smtClean="0"/>
              <a:t>attestera-fliken </a:t>
            </a:r>
            <a:r>
              <a:rPr lang="sv-SE" baseline="0" dirty="0"/>
              <a:t>syns vilken modul det finns klarmarkerade poster </a:t>
            </a:r>
            <a:r>
              <a:rPr lang="sv-SE" baseline="0" dirty="0" smtClean="0"/>
              <a:t>i. Gå in på modulen med klarmarkerade resultat</a:t>
            </a:r>
            <a:endParaRPr lang="sv-SE" baseline="0" dirty="0"/>
          </a:p>
        </p:txBody>
      </p:sp>
      <p:sp>
        <p:nvSpPr>
          <p:cNvPr id="4" name="Platshållare för bildnummer 3"/>
          <p:cNvSpPr>
            <a:spLocks noGrp="1"/>
          </p:cNvSpPr>
          <p:nvPr>
            <p:ph type="sldNum" sz="quarter" idx="10"/>
          </p:nvPr>
        </p:nvSpPr>
        <p:spPr/>
        <p:txBody>
          <a:bodyPr/>
          <a:lstStyle/>
          <a:p>
            <a:fld id="{5910286B-FADE-FD49-A3A6-99A8E59D2B57}" type="slidenum">
              <a:rPr lang="sv-SE" smtClean="0"/>
              <a:t>9</a:t>
            </a:fld>
            <a:endParaRPr lang="sv-SE"/>
          </a:p>
        </p:txBody>
      </p:sp>
    </p:spTree>
    <p:extLst>
      <p:ext uri="{BB962C8B-B14F-4D97-AF65-F5344CB8AC3E}">
        <p14:creationId xmlns:p14="http://schemas.microsoft.com/office/powerpoint/2010/main" val="175121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Markera resultaten du ska attestera och klicka på ”Attestera”. </a:t>
            </a:r>
          </a:p>
          <a:p>
            <a:r>
              <a:rPr lang="sv-SE" baseline="0" dirty="0" smtClean="0"/>
              <a:t>För </a:t>
            </a:r>
            <a:r>
              <a:rPr lang="sv-SE" baseline="0" dirty="0"/>
              <a:t>att genomföra attesteringen krävs </a:t>
            </a:r>
            <a:r>
              <a:rPr lang="sv-SE" baseline="0" dirty="0" smtClean="0"/>
              <a:t>att </a:t>
            </a:r>
            <a:r>
              <a:rPr lang="sv-SE" baseline="0" dirty="0"/>
              <a:t>man loggar in på nytt.</a:t>
            </a:r>
            <a:endParaRPr lang="sv-SE" dirty="0"/>
          </a:p>
        </p:txBody>
      </p:sp>
      <p:sp>
        <p:nvSpPr>
          <p:cNvPr id="4" name="Platshållare för bildnummer 3"/>
          <p:cNvSpPr>
            <a:spLocks noGrp="1"/>
          </p:cNvSpPr>
          <p:nvPr>
            <p:ph type="sldNum" sz="quarter" idx="10"/>
          </p:nvPr>
        </p:nvSpPr>
        <p:spPr/>
        <p:txBody>
          <a:bodyPr/>
          <a:lstStyle/>
          <a:p>
            <a:fld id="{5910286B-FADE-FD49-A3A6-99A8E59D2B57}" type="slidenum">
              <a:rPr lang="sv-SE" smtClean="0"/>
              <a:t>10</a:t>
            </a:fld>
            <a:endParaRPr lang="sv-SE"/>
          </a:p>
        </p:txBody>
      </p:sp>
    </p:spTree>
    <p:extLst>
      <p:ext uri="{BB962C8B-B14F-4D97-AF65-F5344CB8AC3E}">
        <p14:creationId xmlns:p14="http://schemas.microsoft.com/office/powerpoint/2010/main" val="3771595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3468" y="4580832"/>
            <a:ext cx="6408320" cy="933450"/>
          </a:xfrm>
        </p:spPr>
        <p:txBody>
          <a:bodyPr>
            <a:normAutofit/>
          </a:bodyPr>
          <a:lstStyle>
            <a:lvl1pPr>
              <a:defRPr sz="3600" cap="small" baseline="0"/>
            </a:lvl1pPr>
          </a:lstStyle>
          <a:p>
            <a:r>
              <a:rPr lang="sv-SE" dirty="0"/>
              <a:t>presentationens namn</a:t>
            </a:r>
          </a:p>
        </p:txBody>
      </p:sp>
      <p:sp>
        <p:nvSpPr>
          <p:cNvPr id="3" name="Subtitle 2"/>
          <p:cNvSpPr>
            <a:spLocks noGrp="1"/>
          </p:cNvSpPr>
          <p:nvPr>
            <p:ph type="subTitle" idx="1" hasCustomPrompt="1"/>
          </p:nvPr>
        </p:nvSpPr>
        <p:spPr>
          <a:xfrm>
            <a:off x="273468" y="5518763"/>
            <a:ext cx="6408320" cy="1062650"/>
          </a:xfrm>
        </p:spPr>
        <p:txBody>
          <a:bodyPr>
            <a:normAutofit/>
          </a:bodyPr>
          <a:lstStyle>
            <a:lvl1pPr marL="0" indent="0" algn="l">
              <a:spcBef>
                <a:spcPts val="300"/>
              </a:spcBef>
              <a:buNone/>
              <a:defRPr sz="2000" b="1" i="1"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Ditt namn samt datum och plats</a:t>
            </a:r>
          </a:p>
        </p:txBody>
      </p:sp>
      <p:sp>
        <p:nvSpPr>
          <p:cNvPr id="14" name="Freeform 6"/>
          <p:cNvSpPr/>
          <p:nvPr userDrawn="1"/>
        </p:nvSpPr>
        <p:spPr>
          <a:xfrm>
            <a:off x="-2382" y="0"/>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7"/>
          <p:cNvSpPr/>
          <p:nvPr userDrawn="1"/>
        </p:nvSpPr>
        <p:spPr>
          <a:xfrm>
            <a:off x="-2380" y="659"/>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
          <p:cNvSpPr/>
          <p:nvPr userDrawn="1"/>
        </p:nvSpPr>
        <p:spPr>
          <a:xfrm rot="10800000">
            <a:off x="1" y="1807368"/>
            <a:ext cx="3574257" cy="179461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
          <p:cNvSpPr/>
          <p:nvPr userDrawn="1"/>
        </p:nvSpPr>
        <p:spPr>
          <a:xfrm rot="10800000">
            <a:off x="4" y="1807367"/>
            <a:ext cx="9146380" cy="179461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Bildobjekt 17"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9053" y="246950"/>
            <a:ext cx="2334312" cy="65711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139297"/>
            <a:ext cx="3657600" cy="361413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4" name="Content Placeholder 3"/>
          <p:cNvSpPr>
            <a:spLocks noGrp="1"/>
          </p:cNvSpPr>
          <p:nvPr>
            <p:ph sz="half" idx="2"/>
          </p:nvPr>
        </p:nvSpPr>
        <p:spPr>
          <a:xfrm>
            <a:off x="4724320" y="1139296"/>
            <a:ext cx="3657600" cy="361413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7" name="Freeform 6"/>
          <p:cNvSpPr/>
          <p:nvPr userDrawn="1"/>
        </p:nvSpPr>
        <p:spPr>
          <a:xfrm>
            <a:off x="0" y="5045299"/>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 y="5045958"/>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objekt 8"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1623" y="5992186"/>
            <a:ext cx="2334312" cy="657112"/>
          </a:xfrm>
          <a:prstGeom prst="rect">
            <a:avLst/>
          </a:prstGeom>
        </p:spPr>
      </p:pic>
      <p:sp>
        <p:nvSpPr>
          <p:cNvPr id="10"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sp>
        <p:nvSpPr>
          <p:cNvPr id="11" name="Slide Number Placeholder 5"/>
          <p:cNvSpPr txBox="1">
            <a:spLocks/>
          </p:cNvSpPr>
          <p:nvPr userDrawn="1"/>
        </p:nvSpPr>
        <p:spPr>
          <a:xfrm>
            <a:off x="145144" y="365760"/>
            <a:ext cx="502920" cy="502920"/>
          </a:xfrm>
          <a:prstGeom prst="ellipse">
            <a:avLst/>
          </a:prstGeom>
          <a:solidFill>
            <a:schemeClr val="accent2"/>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1983" y="1068224"/>
            <a:ext cx="3657600" cy="322729"/>
          </a:xfrm>
          <a:prstGeom prst="rect">
            <a:avLst/>
          </a:prstGeom>
          <a:solidFill>
            <a:srgbClr val="5316AC"/>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5" name="Text Placeholder 4"/>
          <p:cNvSpPr>
            <a:spLocks noGrp="1"/>
          </p:cNvSpPr>
          <p:nvPr>
            <p:ph type="body" sz="quarter" idx="3"/>
          </p:nvPr>
        </p:nvSpPr>
        <p:spPr>
          <a:xfrm>
            <a:off x="4724320" y="1068224"/>
            <a:ext cx="3657600" cy="322729"/>
          </a:xfrm>
          <a:prstGeom prst="rect">
            <a:avLst/>
          </a:prstGeom>
          <a:solidFill>
            <a:schemeClr val="bg2"/>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9" name="Freeform 6"/>
          <p:cNvSpPr/>
          <p:nvPr userDrawn="1"/>
        </p:nvSpPr>
        <p:spPr>
          <a:xfrm>
            <a:off x="0" y="5045299"/>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7"/>
          <p:cNvSpPr/>
          <p:nvPr userDrawn="1"/>
        </p:nvSpPr>
        <p:spPr>
          <a:xfrm>
            <a:off x="2" y="5033863"/>
            <a:ext cx="9146380" cy="1824137"/>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Bildobjekt 10"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1623" y="5980091"/>
            <a:ext cx="2334312" cy="657112"/>
          </a:xfrm>
          <a:prstGeom prst="rect">
            <a:avLst/>
          </a:prstGeom>
        </p:spPr>
      </p:pic>
      <p:sp>
        <p:nvSpPr>
          <p:cNvPr id="12" name="Content Placeholder 2"/>
          <p:cNvSpPr>
            <a:spLocks noGrp="1"/>
          </p:cNvSpPr>
          <p:nvPr>
            <p:ph sz="half" idx="10"/>
          </p:nvPr>
        </p:nvSpPr>
        <p:spPr>
          <a:xfrm>
            <a:off x="822960" y="1390953"/>
            <a:ext cx="3657600" cy="336247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3" name="Content Placeholder 3"/>
          <p:cNvSpPr>
            <a:spLocks noGrp="1"/>
          </p:cNvSpPr>
          <p:nvPr>
            <p:ph sz="half" idx="2"/>
          </p:nvPr>
        </p:nvSpPr>
        <p:spPr>
          <a:xfrm>
            <a:off x="4724320" y="1390952"/>
            <a:ext cx="3657600" cy="336247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4"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sp>
        <p:nvSpPr>
          <p:cNvPr id="15" name="Slide Number Placeholder 5"/>
          <p:cNvSpPr txBox="1">
            <a:spLocks/>
          </p:cNvSpPr>
          <p:nvPr userDrawn="1"/>
        </p:nvSpPr>
        <p:spPr>
          <a:xfrm>
            <a:off x="145144" y="365760"/>
            <a:ext cx="502920" cy="502920"/>
          </a:xfrm>
          <a:prstGeom prst="ellipse">
            <a:avLst/>
          </a:prstGeom>
          <a:solidFill>
            <a:schemeClr val="accent2"/>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Rubrikbi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3468" y="4580832"/>
            <a:ext cx="6408320" cy="933450"/>
          </a:xfrm>
        </p:spPr>
        <p:txBody>
          <a:bodyPr>
            <a:normAutofit/>
          </a:bodyPr>
          <a:lstStyle>
            <a:lvl1pPr>
              <a:defRPr sz="3600" baseline="0"/>
            </a:lvl1pPr>
          </a:lstStyle>
          <a:p>
            <a:r>
              <a:rPr lang="sv-SE" dirty="0"/>
              <a:t>Presentationens namn</a:t>
            </a:r>
            <a:endParaRPr dirty="0"/>
          </a:p>
        </p:txBody>
      </p:sp>
      <p:sp>
        <p:nvSpPr>
          <p:cNvPr id="3" name="Subtitle 2"/>
          <p:cNvSpPr>
            <a:spLocks noGrp="1"/>
          </p:cNvSpPr>
          <p:nvPr>
            <p:ph type="subTitle" idx="1" hasCustomPrompt="1"/>
          </p:nvPr>
        </p:nvSpPr>
        <p:spPr>
          <a:xfrm>
            <a:off x="273468" y="5518763"/>
            <a:ext cx="6408320" cy="1062650"/>
          </a:xfrm>
        </p:spPr>
        <p:txBody>
          <a:bodyPr>
            <a:normAutofit/>
          </a:bodyPr>
          <a:lstStyle>
            <a:lvl1pPr marL="0" indent="0" algn="l">
              <a:spcBef>
                <a:spcPts val="300"/>
              </a:spcBef>
              <a:buNone/>
              <a:defRPr sz="2000" b="1" i="1"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Ditt namn samt datum och plats</a:t>
            </a:r>
          </a:p>
        </p:txBody>
      </p:sp>
      <p:sp>
        <p:nvSpPr>
          <p:cNvPr id="14" name="Freeform 6"/>
          <p:cNvSpPr/>
          <p:nvPr userDrawn="1"/>
        </p:nvSpPr>
        <p:spPr>
          <a:xfrm>
            <a:off x="-2382" y="-1"/>
            <a:ext cx="3574257" cy="1807367"/>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7"/>
          <p:cNvSpPr/>
          <p:nvPr userDrawn="1"/>
        </p:nvSpPr>
        <p:spPr>
          <a:xfrm>
            <a:off x="-2380" y="659"/>
            <a:ext cx="9146380" cy="180670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
          <p:cNvSpPr/>
          <p:nvPr userDrawn="1"/>
        </p:nvSpPr>
        <p:spPr>
          <a:xfrm rot="10800000">
            <a:off x="-1" y="1807367"/>
            <a:ext cx="3574257" cy="181880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
          <p:cNvSpPr/>
          <p:nvPr userDrawn="1"/>
        </p:nvSpPr>
        <p:spPr>
          <a:xfrm rot="10800000">
            <a:off x="4" y="1807366"/>
            <a:ext cx="9146380" cy="181880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Bildobjekt 17"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1788" y="222759"/>
            <a:ext cx="2334312" cy="657112"/>
          </a:xfrm>
          <a:prstGeom prst="rect">
            <a:avLst/>
          </a:prstGeom>
        </p:spPr>
      </p:pic>
    </p:spTree>
    <p:extLst>
      <p:ext uri="{BB962C8B-B14F-4D97-AF65-F5344CB8AC3E}">
        <p14:creationId xmlns:p14="http://schemas.microsoft.com/office/powerpoint/2010/main" val="212788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sp>
        <p:nvSpPr>
          <p:cNvPr id="6" name="Content Placeholder 2"/>
          <p:cNvSpPr>
            <a:spLocks noGrp="1"/>
          </p:cNvSpPr>
          <p:nvPr>
            <p:ph idx="1"/>
          </p:nvPr>
        </p:nvSpPr>
        <p:spPr>
          <a:xfrm>
            <a:off x="822960" y="1100628"/>
            <a:ext cx="7520940" cy="3579849"/>
          </a:xfrm>
        </p:spPr>
        <p:txBody>
          <a:bodyPr>
            <a:normAutofit/>
          </a:bodyPr>
          <a:lstStyle>
            <a:lvl1pPr>
              <a:defRPr sz="2400">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3" name="Freeform 6"/>
          <p:cNvSpPr/>
          <p:nvPr userDrawn="1"/>
        </p:nvSpPr>
        <p:spPr>
          <a:xfrm>
            <a:off x="0" y="5045299"/>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7"/>
          <p:cNvSpPr/>
          <p:nvPr userDrawn="1"/>
        </p:nvSpPr>
        <p:spPr>
          <a:xfrm>
            <a:off x="2" y="5045958"/>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txBox="1">
            <a:spLocks/>
          </p:cNvSpPr>
          <p:nvPr userDrawn="1"/>
        </p:nvSpPr>
        <p:spPr>
          <a:xfrm>
            <a:off x="130276" y="390192"/>
            <a:ext cx="502920" cy="502920"/>
          </a:xfrm>
          <a:prstGeom prst="ellipse">
            <a:avLst/>
          </a:prstGeom>
          <a:solidFill>
            <a:schemeClr val="tx1"/>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pic>
        <p:nvPicPr>
          <p:cNvPr id="16" name="Bildobjekt 15"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1623" y="5992186"/>
            <a:ext cx="2334312" cy="657112"/>
          </a:xfrm>
          <a:prstGeom prst="rect">
            <a:avLst/>
          </a:prstGeom>
        </p:spPr>
      </p:pic>
    </p:spTree>
    <p:extLst>
      <p:ext uri="{BB962C8B-B14F-4D97-AF65-F5344CB8AC3E}">
        <p14:creationId xmlns:p14="http://schemas.microsoft.com/office/powerpoint/2010/main" val="3211748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5" name="Slide Number Placeholder 5"/>
          <p:cNvSpPr txBox="1">
            <a:spLocks/>
          </p:cNvSpPr>
          <p:nvPr userDrawn="1"/>
        </p:nvSpPr>
        <p:spPr>
          <a:xfrm>
            <a:off x="145144" y="365760"/>
            <a:ext cx="502920" cy="502920"/>
          </a:xfrm>
          <a:prstGeom prst="ellipse">
            <a:avLst/>
          </a:prstGeom>
          <a:solidFill>
            <a:srgbClr val="73C941"/>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sp>
        <p:nvSpPr>
          <p:cNvPr id="6"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pic>
        <p:nvPicPr>
          <p:cNvPr id="7" name="Bildobjekt 6"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4481" y="6266046"/>
            <a:ext cx="1361453" cy="383251"/>
          </a:xfrm>
          <a:prstGeom prst="rect">
            <a:avLst/>
          </a:prstGeom>
        </p:spPr>
      </p:pic>
    </p:spTree>
    <p:extLst>
      <p:ext uri="{BB962C8B-B14F-4D97-AF65-F5344CB8AC3E}">
        <p14:creationId xmlns:p14="http://schemas.microsoft.com/office/powerpoint/2010/main" val="13125894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5742" y="2443162"/>
            <a:ext cx="5638800" cy="1362075"/>
          </a:xfrm>
        </p:spPr>
        <p:txBody>
          <a:bodyPr anchor="t" anchorCtr="0">
            <a:normAutofit/>
          </a:bodyPr>
          <a:lstStyle>
            <a:lvl1pPr algn="ctr">
              <a:defRPr sz="4000" b="0" cap="none" baseline="0">
                <a:solidFill>
                  <a:schemeClr val="bg1"/>
                </a:solidFill>
              </a:defRPr>
            </a:lvl1pPr>
          </a:lstStyle>
          <a:p>
            <a:r>
              <a:rPr lang="sv-SE" dirty="0"/>
              <a:t>Avsnittets rubrik</a:t>
            </a:r>
            <a:endParaRPr dirty="0"/>
          </a:p>
        </p:txBody>
      </p:sp>
      <p:sp>
        <p:nvSpPr>
          <p:cNvPr id="10" name="textruta 9"/>
          <p:cNvSpPr txBox="1"/>
          <p:nvPr userDrawn="1"/>
        </p:nvSpPr>
        <p:spPr>
          <a:xfrm>
            <a:off x="7655036" y="6245647"/>
            <a:ext cx="184666" cy="369332"/>
          </a:xfrm>
          <a:prstGeom prst="rect">
            <a:avLst/>
          </a:prstGeom>
          <a:noFill/>
        </p:spPr>
        <p:txBody>
          <a:bodyPr wrap="none" rtlCol="0">
            <a:spAutoFit/>
          </a:bodyPr>
          <a:lstStyle/>
          <a:p>
            <a:endParaRPr lang="sv-S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vå innehållsdelar">
    <p:spTree>
      <p:nvGrpSpPr>
        <p:cNvPr id="1" name=""/>
        <p:cNvGrpSpPr/>
        <p:nvPr/>
      </p:nvGrpSpPr>
      <p:grpSpPr>
        <a:xfrm>
          <a:off x="0" y="0"/>
          <a:ext cx="0" cy="0"/>
          <a:chOff x="0" y="0"/>
          <a:chExt cx="0" cy="0"/>
        </a:xfrm>
      </p:grpSpPr>
      <p:sp>
        <p:nvSpPr>
          <p:cNvPr id="14" name="Freeform 6"/>
          <p:cNvSpPr/>
          <p:nvPr userDrawn="1"/>
        </p:nvSpPr>
        <p:spPr>
          <a:xfrm>
            <a:off x="0" y="5045299"/>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7"/>
          <p:cNvSpPr/>
          <p:nvPr userDrawn="1"/>
        </p:nvSpPr>
        <p:spPr>
          <a:xfrm>
            <a:off x="2" y="5045958"/>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txBox="1">
            <a:spLocks/>
          </p:cNvSpPr>
          <p:nvPr userDrawn="1"/>
        </p:nvSpPr>
        <p:spPr>
          <a:xfrm>
            <a:off x="130276" y="390192"/>
            <a:ext cx="502920" cy="502920"/>
          </a:xfrm>
          <a:prstGeom prst="ellipse">
            <a:avLst/>
          </a:prstGeom>
          <a:solidFill>
            <a:schemeClr val="tx1"/>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pic>
        <p:nvPicPr>
          <p:cNvPr id="9" name="Bildobjekt 8"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1623" y="5992186"/>
            <a:ext cx="2334312" cy="657112"/>
          </a:xfrm>
          <a:prstGeom prst="rect">
            <a:avLst/>
          </a:prstGeom>
        </p:spPr>
      </p:pic>
      <p:sp>
        <p:nvSpPr>
          <p:cNvPr id="11" name="Content Placeholder 2"/>
          <p:cNvSpPr>
            <a:spLocks noGrp="1"/>
          </p:cNvSpPr>
          <p:nvPr>
            <p:ph sz="half" idx="1"/>
          </p:nvPr>
        </p:nvSpPr>
        <p:spPr>
          <a:xfrm>
            <a:off x="822960" y="1139297"/>
            <a:ext cx="3657600" cy="361413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2" name="Content Placeholder 3"/>
          <p:cNvSpPr>
            <a:spLocks noGrp="1"/>
          </p:cNvSpPr>
          <p:nvPr>
            <p:ph sz="half" idx="2"/>
          </p:nvPr>
        </p:nvSpPr>
        <p:spPr>
          <a:xfrm>
            <a:off x="4724320" y="1139296"/>
            <a:ext cx="3657600" cy="361413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3"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spTree>
    <p:extLst>
      <p:ext uri="{BB962C8B-B14F-4D97-AF65-F5344CB8AC3E}">
        <p14:creationId xmlns:p14="http://schemas.microsoft.com/office/powerpoint/2010/main" val="1828133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Jämförelse">
    <p:spTree>
      <p:nvGrpSpPr>
        <p:cNvPr id="1" name=""/>
        <p:cNvGrpSpPr/>
        <p:nvPr/>
      </p:nvGrpSpPr>
      <p:grpSpPr>
        <a:xfrm>
          <a:off x="0" y="0"/>
          <a:ext cx="0" cy="0"/>
          <a:chOff x="0" y="0"/>
          <a:chExt cx="0" cy="0"/>
        </a:xfrm>
      </p:grpSpPr>
      <p:pic>
        <p:nvPicPr>
          <p:cNvPr id="11" name="Bildobjekt 10"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1623" y="5980091"/>
            <a:ext cx="2334312" cy="657112"/>
          </a:xfrm>
          <a:prstGeom prst="rect">
            <a:avLst/>
          </a:prstGeom>
        </p:spPr>
      </p:pic>
      <p:sp>
        <p:nvSpPr>
          <p:cNvPr id="13" name="Text Placeholder 2"/>
          <p:cNvSpPr>
            <a:spLocks noGrp="1"/>
          </p:cNvSpPr>
          <p:nvPr>
            <p:ph type="body" idx="1"/>
          </p:nvPr>
        </p:nvSpPr>
        <p:spPr>
          <a:xfrm>
            <a:off x="809888" y="1068224"/>
            <a:ext cx="3657600" cy="322729"/>
          </a:xfrm>
          <a:prstGeom prst="rect">
            <a:avLst/>
          </a:prstGeom>
          <a:solidFill>
            <a:srgbClr val="000000"/>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4" name="Text Placeholder 4"/>
          <p:cNvSpPr>
            <a:spLocks noGrp="1"/>
          </p:cNvSpPr>
          <p:nvPr>
            <p:ph type="body" sz="quarter" idx="3"/>
          </p:nvPr>
        </p:nvSpPr>
        <p:spPr>
          <a:xfrm>
            <a:off x="4712225" y="1068224"/>
            <a:ext cx="3657600" cy="322729"/>
          </a:xfrm>
          <a:prstGeom prst="rect">
            <a:avLst/>
          </a:prstGeom>
          <a:solidFill>
            <a:schemeClr val="bg1">
              <a:lumMod val="65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5" name="Content Placeholder 2"/>
          <p:cNvSpPr>
            <a:spLocks noGrp="1"/>
          </p:cNvSpPr>
          <p:nvPr>
            <p:ph sz="half" idx="10"/>
          </p:nvPr>
        </p:nvSpPr>
        <p:spPr>
          <a:xfrm>
            <a:off x="822960" y="1390953"/>
            <a:ext cx="3657600" cy="336247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6" name="Content Placeholder 3"/>
          <p:cNvSpPr>
            <a:spLocks noGrp="1"/>
          </p:cNvSpPr>
          <p:nvPr>
            <p:ph sz="half" idx="2"/>
          </p:nvPr>
        </p:nvSpPr>
        <p:spPr>
          <a:xfrm>
            <a:off x="4724320" y="1390952"/>
            <a:ext cx="3657600" cy="336247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7"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sp>
        <p:nvSpPr>
          <p:cNvPr id="18" name="Freeform 6"/>
          <p:cNvSpPr/>
          <p:nvPr userDrawn="1"/>
        </p:nvSpPr>
        <p:spPr>
          <a:xfrm>
            <a:off x="0" y="5045299"/>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7"/>
          <p:cNvSpPr/>
          <p:nvPr userDrawn="1"/>
        </p:nvSpPr>
        <p:spPr>
          <a:xfrm>
            <a:off x="2" y="5045958"/>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txBox="1">
            <a:spLocks/>
          </p:cNvSpPr>
          <p:nvPr userDrawn="1"/>
        </p:nvSpPr>
        <p:spPr>
          <a:xfrm>
            <a:off x="130276" y="390192"/>
            <a:ext cx="502920" cy="502920"/>
          </a:xfrm>
          <a:prstGeom prst="ellipse">
            <a:avLst/>
          </a:prstGeom>
          <a:solidFill>
            <a:schemeClr val="tx1"/>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307666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Endast rubrik">
    <p:spTree>
      <p:nvGrpSpPr>
        <p:cNvPr id="1" name=""/>
        <p:cNvGrpSpPr/>
        <p:nvPr/>
      </p:nvGrpSpPr>
      <p:grpSpPr>
        <a:xfrm>
          <a:off x="0" y="0"/>
          <a:ext cx="0" cy="0"/>
          <a:chOff x="0" y="0"/>
          <a:chExt cx="0" cy="0"/>
        </a:xfrm>
      </p:grpSpPr>
      <p:sp>
        <p:nvSpPr>
          <p:cNvPr id="5" name="Slide Number Placeholder 5"/>
          <p:cNvSpPr txBox="1">
            <a:spLocks/>
          </p:cNvSpPr>
          <p:nvPr userDrawn="1"/>
        </p:nvSpPr>
        <p:spPr>
          <a:xfrm>
            <a:off x="145144" y="365760"/>
            <a:ext cx="502920" cy="502920"/>
          </a:xfrm>
          <a:prstGeom prst="ellipse">
            <a:avLst/>
          </a:prstGeom>
          <a:solidFill>
            <a:schemeClr val="tx1"/>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sp>
        <p:nvSpPr>
          <p:cNvPr id="6"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pic>
        <p:nvPicPr>
          <p:cNvPr id="7" name="Bildobjekt 6"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1623" y="5992186"/>
            <a:ext cx="2334312" cy="657112"/>
          </a:xfrm>
          <a:prstGeom prst="rect">
            <a:avLst/>
          </a:prstGeom>
        </p:spPr>
      </p:pic>
    </p:spTree>
    <p:extLst>
      <p:ext uri="{BB962C8B-B14F-4D97-AF65-F5344CB8AC3E}">
        <p14:creationId xmlns:p14="http://schemas.microsoft.com/office/powerpoint/2010/main" val="2910251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pic>
        <p:nvPicPr>
          <p:cNvPr id="4" name="Bildobjekt 3"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1623" y="5992186"/>
            <a:ext cx="2334312" cy="6571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sp>
        <p:nvSpPr>
          <p:cNvPr id="6" name="Content Placeholder 2"/>
          <p:cNvSpPr>
            <a:spLocks noGrp="1"/>
          </p:cNvSpPr>
          <p:nvPr>
            <p:ph idx="1"/>
          </p:nvPr>
        </p:nvSpPr>
        <p:spPr>
          <a:xfrm>
            <a:off x="822960" y="1100628"/>
            <a:ext cx="7520940" cy="3579849"/>
          </a:xfrm>
        </p:spPr>
        <p:txBody>
          <a:bodyPr>
            <a:normAutofit/>
          </a:bodyPr>
          <a:lstStyle>
            <a:lvl1pPr>
              <a:defRPr sz="2400">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3" name="Freeform 6"/>
          <p:cNvSpPr/>
          <p:nvPr userDrawn="1"/>
        </p:nvSpPr>
        <p:spPr>
          <a:xfrm>
            <a:off x="0" y="5045299"/>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7"/>
          <p:cNvSpPr/>
          <p:nvPr userDrawn="1"/>
        </p:nvSpPr>
        <p:spPr>
          <a:xfrm>
            <a:off x="2" y="5045958"/>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txBox="1">
            <a:spLocks/>
          </p:cNvSpPr>
          <p:nvPr userDrawn="1"/>
        </p:nvSpPr>
        <p:spPr>
          <a:xfrm>
            <a:off x="130276" y="390192"/>
            <a:ext cx="502920" cy="502920"/>
          </a:xfrm>
          <a:prstGeom prst="ellipse">
            <a:avLst/>
          </a:prstGeom>
          <a:solidFill>
            <a:schemeClr val="tx2"/>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pic>
        <p:nvPicPr>
          <p:cNvPr id="16" name="Bildobjekt 15"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1623" y="5992186"/>
            <a:ext cx="2334312" cy="6571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vsnittsrubri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5742" y="2443162"/>
            <a:ext cx="5638800" cy="1362075"/>
          </a:xfrm>
        </p:spPr>
        <p:txBody>
          <a:bodyPr anchor="t" anchorCtr="0">
            <a:normAutofit/>
          </a:bodyPr>
          <a:lstStyle>
            <a:lvl1pPr algn="ctr">
              <a:defRPr sz="4000" b="0" cap="none" baseline="0">
                <a:solidFill>
                  <a:schemeClr val="bg1"/>
                </a:solidFill>
              </a:defRPr>
            </a:lvl1pPr>
          </a:lstStyle>
          <a:p>
            <a:r>
              <a:rPr lang="sv-SE" dirty="0"/>
              <a:t>AVSNITTETS RUBRIK</a:t>
            </a:r>
          </a:p>
        </p:txBody>
      </p:sp>
      <p:sp>
        <p:nvSpPr>
          <p:cNvPr id="10" name="textruta 9"/>
          <p:cNvSpPr txBox="1"/>
          <p:nvPr userDrawn="1"/>
        </p:nvSpPr>
        <p:spPr>
          <a:xfrm>
            <a:off x="7655036" y="6245647"/>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356627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7" name="Freeform 6"/>
          <p:cNvSpPr/>
          <p:nvPr userDrawn="1"/>
        </p:nvSpPr>
        <p:spPr>
          <a:xfrm>
            <a:off x="0" y="5045299"/>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 y="5045958"/>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objekt 8"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1623" y="5992186"/>
            <a:ext cx="2334312" cy="657112"/>
          </a:xfrm>
          <a:prstGeom prst="rect">
            <a:avLst/>
          </a:prstGeom>
        </p:spPr>
      </p:pic>
      <p:sp>
        <p:nvSpPr>
          <p:cNvPr id="10" name="Slide Number Placeholder 5"/>
          <p:cNvSpPr txBox="1">
            <a:spLocks/>
          </p:cNvSpPr>
          <p:nvPr userDrawn="1"/>
        </p:nvSpPr>
        <p:spPr>
          <a:xfrm>
            <a:off x="178659" y="365760"/>
            <a:ext cx="502920" cy="502920"/>
          </a:xfrm>
          <a:prstGeom prst="ellipse">
            <a:avLst/>
          </a:prstGeom>
          <a:solidFill>
            <a:schemeClr val="tx2"/>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sp>
        <p:nvSpPr>
          <p:cNvPr id="11" name="Content Placeholder 2"/>
          <p:cNvSpPr>
            <a:spLocks noGrp="1"/>
          </p:cNvSpPr>
          <p:nvPr>
            <p:ph sz="half" idx="1"/>
          </p:nvPr>
        </p:nvSpPr>
        <p:spPr>
          <a:xfrm>
            <a:off x="822960" y="1139297"/>
            <a:ext cx="3657600" cy="361413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2" name="Content Placeholder 3"/>
          <p:cNvSpPr>
            <a:spLocks noGrp="1"/>
          </p:cNvSpPr>
          <p:nvPr>
            <p:ph sz="half" idx="2"/>
          </p:nvPr>
        </p:nvSpPr>
        <p:spPr>
          <a:xfrm>
            <a:off x="4724320" y="1139296"/>
            <a:ext cx="3657600" cy="361413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3"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spTree>
    <p:extLst>
      <p:ext uri="{BB962C8B-B14F-4D97-AF65-F5344CB8AC3E}">
        <p14:creationId xmlns:p14="http://schemas.microsoft.com/office/powerpoint/2010/main" val="371441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Jämförelse">
    <p:spTree>
      <p:nvGrpSpPr>
        <p:cNvPr id="1" name=""/>
        <p:cNvGrpSpPr/>
        <p:nvPr/>
      </p:nvGrpSpPr>
      <p:grpSpPr>
        <a:xfrm>
          <a:off x="0" y="0"/>
          <a:ext cx="0" cy="0"/>
          <a:chOff x="0" y="0"/>
          <a:chExt cx="0" cy="0"/>
        </a:xfrm>
      </p:grpSpPr>
      <p:sp>
        <p:nvSpPr>
          <p:cNvPr id="9" name="Freeform 6"/>
          <p:cNvSpPr/>
          <p:nvPr userDrawn="1"/>
        </p:nvSpPr>
        <p:spPr>
          <a:xfrm>
            <a:off x="0" y="5045299"/>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7"/>
          <p:cNvSpPr/>
          <p:nvPr userDrawn="1"/>
        </p:nvSpPr>
        <p:spPr>
          <a:xfrm>
            <a:off x="2" y="503386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rgbClr val="B6D88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Bildobjekt 10"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1623" y="5980091"/>
            <a:ext cx="2334312" cy="657112"/>
          </a:xfrm>
          <a:prstGeom prst="rect">
            <a:avLst/>
          </a:prstGeom>
        </p:spPr>
      </p:pic>
      <p:sp>
        <p:nvSpPr>
          <p:cNvPr id="12" name="Slide Number Placeholder 5"/>
          <p:cNvSpPr txBox="1">
            <a:spLocks/>
          </p:cNvSpPr>
          <p:nvPr userDrawn="1"/>
        </p:nvSpPr>
        <p:spPr>
          <a:xfrm>
            <a:off x="145144" y="365760"/>
            <a:ext cx="502920" cy="502920"/>
          </a:xfrm>
          <a:prstGeom prst="ellipse">
            <a:avLst/>
          </a:prstGeom>
          <a:solidFill>
            <a:schemeClr val="tx2"/>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sp>
        <p:nvSpPr>
          <p:cNvPr id="13" name="Text Placeholder 2"/>
          <p:cNvSpPr>
            <a:spLocks noGrp="1"/>
          </p:cNvSpPr>
          <p:nvPr>
            <p:ph type="body" idx="1"/>
          </p:nvPr>
        </p:nvSpPr>
        <p:spPr>
          <a:xfrm>
            <a:off x="809888" y="1068224"/>
            <a:ext cx="3657600" cy="322729"/>
          </a:xfrm>
          <a:prstGeom prst="rect">
            <a:avLst/>
          </a:prstGeom>
          <a:solidFill>
            <a:schemeClr val="tx2"/>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4" name="Text Placeholder 4"/>
          <p:cNvSpPr>
            <a:spLocks noGrp="1"/>
          </p:cNvSpPr>
          <p:nvPr>
            <p:ph type="body" sz="quarter" idx="3"/>
          </p:nvPr>
        </p:nvSpPr>
        <p:spPr>
          <a:xfrm>
            <a:off x="4712225" y="1068224"/>
            <a:ext cx="3657600" cy="322729"/>
          </a:xfrm>
          <a:prstGeom prst="rect">
            <a:avLst/>
          </a:prstGeom>
          <a:solidFill>
            <a:schemeClr val="accent6"/>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5" name="Content Placeholder 2"/>
          <p:cNvSpPr>
            <a:spLocks noGrp="1"/>
          </p:cNvSpPr>
          <p:nvPr>
            <p:ph sz="half" idx="10"/>
          </p:nvPr>
        </p:nvSpPr>
        <p:spPr>
          <a:xfrm>
            <a:off x="822960" y="1390953"/>
            <a:ext cx="3657600" cy="336247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6" name="Content Placeholder 3"/>
          <p:cNvSpPr>
            <a:spLocks noGrp="1"/>
          </p:cNvSpPr>
          <p:nvPr>
            <p:ph sz="half" idx="2"/>
          </p:nvPr>
        </p:nvSpPr>
        <p:spPr>
          <a:xfrm>
            <a:off x="4724320" y="1390952"/>
            <a:ext cx="3657600" cy="336247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7"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spTree>
    <p:extLst>
      <p:ext uri="{BB962C8B-B14F-4D97-AF65-F5344CB8AC3E}">
        <p14:creationId xmlns:p14="http://schemas.microsoft.com/office/powerpoint/2010/main" val="180416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Slide Number Placeholder 5"/>
          <p:cNvSpPr txBox="1">
            <a:spLocks/>
          </p:cNvSpPr>
          <p:nvPr userDrawn="1"/>
        </p:nvSpPr>
        <p:spPr>
          <a:xfrm>
            <a:off x="145144" y="365760"/>
            <a:ext cx="502920" cy="502920"/>
          </a:xfrm>
          <a:prstGeom prst="ellipse">
            <a:avLst/>
          </a:prstGeom>
          <a:solidFill>
            <a:schemeClr val="tx2"/>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sp>
        <p:nvSpPr>
          <p:cNvPr id="6"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pic>
        <p:nvPicPr>
          <p:cNvPr id="7" name="Bildobjekt 6"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1623" y="5992186"/>
            <a:ext cx="2334312" cy="65711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3468" y="4580832"/>
            <a:ext cx="6408320" cy="933450"/>
          </a:xfrm>
        </p:spPr>
        <p:txBody>
          <a:bodyPr>
            <a:normAutofit/>
          </a:bodyPr>
          <a:lstStyle>
            <a:lvl1pPr>
              <a:defRPr sz="3600" baseline="0"/>
            </a:lvl1pPr>
          </a:lstStyle>
          <a:p>
            <a:r>
              <a:rPr lang="sv-SE" dirty="0"/>
              <a:t>PRESENTATIONENS NAMN</a:t>
            </a:r>
          </a:p>
        </p:txBody>
      </p:sp>
      <p:sp>
        <p:nvSpPr>
          <p:cNvPr id="3" name="Subtitle 2"/>
          <p:cNvSpPr>
            <a:spLocks noGrp="1"/>
          </p:cNvSpPr>
          <p:nvPr>
            <p:ph type="subTitle" idx="1" hasCustomPrompt="1"/>
          </p:nvPr>
        </p:nvSpPr>
        <p:spPr>
          <a:xfrm>
            <a:off x="273468" y="5518763"/>
            <a:ext cx="6408320" cy="1062650"/>
          </a:xfrm>
        </p:spPr>
        <p:txBody>
          <a:bodyPr>
            <a:normAutofit/>
          </a:bodyPr>
          <a:lstStyle>
            <a:lvl1pPr marL="0" indent="0" algn="l">
              <a:spcBef>
                <a:spcPts val="300"/>
              </a:spcBef>
              <a:buNone/>
              <a:defRPr sz="2000" b="1" i="1"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Ditt namn samt datum och plats</a:t>
            </a:r>
          </a:p>
        </p:txBody>
      </p:sp>
      <p:sp>
        <p:nvSpPr>
          <p:cNvPr id="14" name="Freeform 6"/>
          <p:cNvSpPr/>
          <p:nvPr userDrawn="1"/>
        </p:nvSpPr>
        <p:spPr>
          <a:xfrm>
            <a:off x="-2382" y="0"/>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7"/>
          <p:cNvSpPr/>
          <p:nvPr userDrawn="1"/>
        </p:nvSpPr>
        <p:spPr>
          <a:xfrm>
            <a:off x="-2380" y="659"/>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
          <p:cNvSpPr/>
          <p:nvPr userDrawn="1"/>
        </p:nvSpPr>
        <p:spPr>
          <a:xfrm rot="10800000">
            <a:off x="2" y="1806104"/>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
          <p:cNvSpPr/>
          <p:nvPr userDrawn="1"/>
        </p:nvSpPr>
        <p:spPr>
          <a:xfrm rot="10800000">
            <a:off x="4" y="1806104"/>
            <a:ext cx="9146380" cy="1820067"/>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rgbClr val="A483D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Bildobjekt 17"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1788" y="222759"/>
            <a:ext cx="2334312" cy="657112"/>
          </a:xfrm>
          <a:prstGeom prst="rect">
            <a:avLst/>
          </a:prstGeom>
        </p:spPr>
      </p:pic>
    </p:spTree>
    <p:extLst>
      <p:ext uri="{BB962C8B-B14F-4D97-AF65-F5344CB8AC3E}">
        <p14:creationId xmlns:p14="http://schemas.microsoft.com/office/powerpoint/2010/main" val="3334231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sp>
        <p:nvSpPr>
          <p:cNvPr id="6" name="Content Placeholder 2"/>
          <p:cNvSpPr>
            <a:spLocks noGrp="1"/>
          </p:cNvSpPr>
          <p:nvPr>
            <p:ph idx="1"/>
          </p:nvPr>
        </p:nvSpPr>
        <p:spPr>
          <a:xfrm>
            <a:off x="822960" y="1100628"/>
            <a:ext cx="7520940" cy="3579849"/>
          </a:xfrm>
        </p:spPr>
        <p:txBody>
          <a:bodyPr>
            <a:normAutofit/>
          </a:bodyPr>
          <a:lstStyle>
            <a:lvl1pPr>
              <a:defRPr sz="2400">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3" name="Freeform 6"/>
          <p:cNvSpPr/>
          <p:nvPr userDrawn="1"/>
        </p:nvSpPr>
        <p:spPr>
          <a:xfrm>
            <a:off x="0" y="5045299"/>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7"/>
          <p:cNvSpPr/>
          <p:nvPr userDrawn="1"/>
        </p:nvSpPr>
        <p:spPr>
          <a:xfrm>
            <a:off x="2" y="5045958"/>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txBox="1">
            <a:spLocks/>
          </p:cNvSpPr>
          <p:nvPr userDrawn="1"/>
        </p:nvSpPr>
        <p:spPr>
          <a:xfrm>
            <a:off x="130276" y="390192"/>
            <a:ext cx="502920" cy="502920"/>
          </a:xfrm>
          <a:prstGeom prst="ellipse">
            <a:avLst/>
          </a:prstGeom>
          <a:solidFill>
            <a:schemeClr val="accent2"/>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pic>
        <p:nvPicPr>
          <p:cNvPr id="16" name="Bildobjekt 15"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1623" y="5992186"/>
            <a:ext cx="2334312" cy="657112"/>
          </a:xfrm>
          <a:prstGeom prst="rect">
            <a:avLst/>
          </a:prstGeom>
        </p:spPr>
      </p:pic>
    </p:spTree>
    <p:extLst>
      <p:ext uri="{BB962C8B-B14F-4D97-AF65-F5344CB8AC3E}">
        <p14:creationId xmlns:p14="http://schemas.microsoft.com/office/powerpoint/2010/main" val="361913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vsnittsrubri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5742" y="2443162"/>
            <a:ext cx="5638800" cy="1362075"/>
          </a:xfrm>
        </p:spPr>
        <p:txBody>
          <a:bodyPr anchor="t" anchorCtr="0">
            <a:normAutofit/>
          </a:bodyPr>
          <a:lstStyle>
            <a:lvl1pPr algn="ctr">
              <a:defRPr sz="4000" b="0" cap="none" baseline="0">
                <a:solidFill>
                  <a:schemeClr val="bg1"/>
                </a:solidFill>
              </a:defRPr>
            </a:lvl1pPr>
          </a:lstStyle>
          <a:p>
            <a:r>
              <a:rPr lang="sv-SE" dirty="0"/>
              <a:t>AVSNITTETS RUBRIK</a:t>
            </a:r>
          </a:p>
        </p:txBody>
      </p:sp>
      <p:sp>
        <p:nvSpPr>
          <p:cNvPr id="10" name="textruta 9"/>
          <p:cNvSpPr txBox="1"/>
          <p:nvPr userDrawn="1"/>
        </p:nvSpPr>
        <p:spPr>
          <a:xfrm>
            <a:off x="7655036" y="6245647"/>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356627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ctr" anchorCtr="0">
            <a:noAutofit/>
          </a:bodyPr>
          <a:lstStyle/>
          <a:p>
            <a:r>
              <a:rPr lang="sv-SE" dirty="0"/>
              <a:t>KLICKA HÄR FÖR ATT ÄNDRA FORMAT</a:t>
            </a:r>
          </a:p>
        </p:txBody>
      </p:sp>
      <p:sp>
        <p:nvSpPr>
          <p:cNvPr id="3" name="Text Placeholder 2"/>
          <p:cNvSpPr>
            <a:spLocks noGrp="1"/>
          </p:cNvSpPr>
          <p:nvPr>
            <p:ph type="body" idx="1"/>
          </p:nvPr>
        </p:nvSpPr>
        <p:spPr>
          <a:xfrm>
            <a:off x="498474" y="1779486"/>
            <a:ext cx="7556313" cy="434667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8" name="textruta 7"/>
          <p:cNvSpPr txBox="1"/>
          <p:nvPr/>
        </p:nvSpPr>
        <p:spPr>
          <a:xfrm>
            <a:off x="-488471" y="2491281"/>
            <a:ext cx="184666" cy="369332"/>
          </a:xfrm>
          <a:prstGeom prst="rect">
            <a:avLst/>
          </a:prstGeom>
          <a:noFill/>
        </p:spPr>
        <p:txBody>
          <a:bodyPr wrap="none" rtlCol="0">
            <a:spAutoFit/>
          </a:bodyPr>
          <a:lstStyle/>
          <a:p>
            <a:endParaRPr lang="sv-SE" dirty="0"/>
          </a:p>
        </p:txBody>
      </p:sp>
      <p:sp>
        <p:nvSpPr>
          <p:cNvPr id="9" name="Platshållare för bildnummer 8"/>
          <p:cNvSpPr>
            <a:spLocks noGrp="1"/>
          </p:cNvSpPr>
          <p:nvPr>
            <p:ph type="sldNum" sz="quarter" idx="4"/>
          </p:nvPr>
        </p:nvSpPr>
        <p:spPr>
          <a:xfrm>
            <a:off x="498474" y="6356350"/>
            <a:ext cx="2133600" cy="365125"/>
          </a:xfrm>
          <a:prstGeom prst="rect">
            <a:avLst/>
          </a:prstGeom>
        </p:spPr>
        <p:txBody>
          <a:bodyPr vert="horz" lIns="91440" tIns="45720" rIns="91440" bIns="45720" rtlCol="0" anchor="ctr"/>
          <a:lstStyle>
            <a:lvl1pPr algn="l">
              <a:defRPr sz="1200" i="1">
                <a:solidFill>
                  <a:srgbClr val="000000"/>
                </a:solidFill>
                <a:latin typeface="Times New Roman"/>
                <a:cs typeface="Times New Roman"/>
              </a:defRPr>
            </a:lvl1pPr>
          </a:lstStyle>
          <a:p>
            <a:fld id="{C3624339-6E07-2B43-A0D3-62133557D843}"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0" r:id="rId3"/>
    <p:sldLayoutId id="2147483683" r:id="rId4"/>
    <p:sldLayoutId id="2147483693" r:id="rId5"/>
    <p:sldLayoutId id="2147483671" r:id="rId6"/>
    <p:sldLayoutId id="2147483685" r:id="rId7"/>
    <p:sldLayoutId id="2147483682" r:id="rId8"/>
    <p:sldLayoutId id="2147483681" r:id="rId9"/>
    <p:sldLayoutId id="2147483666" r:id="rId10"/>
    <p:sldLayoutId id="2147483667" r:id="rId11"/>
    <p:sldLayoutId id="2147483691" r:id="rId12"/>
    <p:sldLayoutId id="2147483687" r:id="rId13"/>
    <p:sldLayoutId id="2147483686" r:id="rId14"/>
    <p:sldLayoutId id="2147483665" r:id="rId15"/>
    <p:sldLayoutId id="2147483688" r:id="rId16"/>
    <p:sldLayoutId id="2147483689" r:id="rId17"/>
    <p:sldLayoutId id="2147483690" r:id="rId18"/>
    <p:sldLayoutId id="2147483672" r:id="rId19"/>
  </p:sldLayoutIdLst>
  <p:txStyles>
    <p:titleStyle>
      <a:lvl1pPr algn="l" defTabSz="914400" rtl="0" eaLnBrk="1" latinLnBrk="0" hangingPunct="1">
        <a:spcBef>
          <a:spcPct val="0"/>
        </a:spcBef>
        <a:buNone/>
        <a:defRPr sz="2800" b="0" i="0" kern="1200" cap="all" spc="0">
          <a:solidFill>
            <a:schemeClr val="tx1"/>
          </a:solidFill>
          <a:latin typeface="Impact"/>
          <a:ea typeface="+mj-ea"/>
          <a:cs typeface="Impact"/>
        </a:defRPr>
      </a:lvl1pPr>
    </p:titleStyle>
    <p:bodyStyle>
      <a:lvl1pPr marL="228600" indent="-228600" algn="l" defTabSz="914400" rtl="0" eaLnBrk="1" latinLnBrk="0" hangingPunct="1">
        <a:spcBef>
          <a:spcPts val="2000"/>
        </a:spcBef>
        <a:buClr>
          <a:schemeClr val="accent1"/>
        </a:buClr>
        <a:buSzPct val="100000"/>
        <a:buFont typeface="Arial"/>
        <a:buChar char="•"/>
        <a:defRPr sz="2400" b="0" i="0" kern="1200">
          <a:solidFill>
            <a:srgbClr val="000000"/>
          </a:solidFill>
          <a:latin typeface="Franklin Gothic Book"/>
          <a:ea typeface="+mn-ea"/>
          <a:cs typeface="Franklin Gothic Book"/>
        </a:defRPr>
      </a:lvl1pPr>
      <a:lvl2pPr marL="457200" indent="-228600" algn="l" defTabSz="914400" rtl="0" eaLnBrk="1" latinLnBrk="0" hangingPunct="1">
        <a:spcBef>
          <a:spcPts val="600"/>
        </a:spcBef>
        <a:buClr>
          <a:schemeClr val="accent1">
            <a:lumMod val="60000"/>
            <a:lumOff val="40000"/>
          </a:schemeClr>
        </a:buClr>
        <a:buSzPct val="100000"/>
        <a:buFont typeface="Arial"/>
        <a:buChar char="•"/>
        <a:defRPr sz="2400" b="0" i="0" kern="1200">
          <a:solidFill>
            <a:srgbClr val="000000"/>
          </a:solidFill>
          <a:latin typeface="Franklin Gothic Book"/>
          <a:ea typeface="+mn-ea"/>
          <a:cs typeface="Franklin Gothic Book"/>
        </a:defRPr>
      </a:lvl2pPr>
      <a:lvl3pPr marL="685800" indent="-228600" algn="l" defTabSz="914400" rtl="0" eaLnBrk="1" latinLnBrk="0" hangingPunct="1">
        <a:spcBef>
          <a:spcPts val="600"/>
        </a:spcBef>
        <a:buClr>
          <a:schemeClr val="accent1"/>
        </a:buClr>
        <a:buSzPct val="100000"/>
        <a:buFont typeface="Arial"/>
        <a:buChar char="•"/>
        <a:defRPr sz="2400" b="0" i="0" kern="1200">
          <a:solidFill>
            <a:srgbClr val="000000"/>
          </a:solidFill>
          <a:latin typeface="Franklin Gothic Book"/>
          <a:ea typeface="+mn-ea"/>
          <a:cs typeface="Franklin Gothic Book"/>
        </a:defRPr>
      </a:lvl3pPr>
      <a:lvl4pPr marL="914400" indent="-228600" algn="l" defTabSz="914400" rtl="0" eaLnBrk="1" latinLnBrk="0" hangingPunct="1">
        <a:spcBef>
          <a:spcPts val="600"/>
        </a:spcBef>
        <a:buClr>
          <a:schemeClr val="accent1">
            <a:lumMod val="60000"/>
            <a:lumOff val="40000"/>
          </a:schemeClr>
        </a:buClr>
        <a:buSzPct val="100000"/>
        <a:buFont typeface="Arial"/>
        <a:buChar char="•"/>
        <a:defRPr sz="2400" b="0" i="0" kern="1200">
          <a:solidFill>
            <a:srgbClr val="000000"/>
          </a:solidFill>
          <a:latin typeface="Franklin Gothic Book"/>
          <a:ea typeface="+mn-ea"/>
          <a:cs typeface="Franklin Gothic Book"/>
        </a:defRPr>
      </a:lvl4pPr>
      <a:lvl5pPr marL="1143000" indent="-228600" algn="l" defTabSz="914400" rtl="0" eaLnBrk="1" latinLnBrk="0" hangingPunct="1">
        <a:spcBef>
          <a:spcPts val="600"/>
        </a:spcBef>
        <a:buClr>
          <a:schemeClr val="accent1"/>
        </a:buClr>
        <a:buSzPct val="100000"/>
        <a:buFont typeface="Arial"/>
        <a:buChar char="•"/>
        <a:defRPr sz="2400" b="0" i="0" kern="1200">
          <a:solidFill>
            <a:srgbClr val="000000"/>
          </a:solidFill>
          <a:latin typeface="Franklin Gothic Book"/>
          <a:ea typeface="+mn-ea"/>
          <a:cs typeface="Franklin Gothic Book"/>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dirty="0"/>
              <a:t>Hantera kurstillfälle</a:t>
            </a:r>
          </a:p>
        </p:txBody>
      </p:sp>
    </p:spTree>
    <p:extLst>
      <p:ext uri="{BB962C8B-B14F-4D97-AF65-F5344CB8AC3E}">
        <p14:creationId xmlns:p14="http://schemas.microsoft.com/office/powerpoint/2010/main" val="290568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 </a:t>
            </a:r>
            <a:endParaRPr lang="sv-SE" dirty="0"/>
          </a:p>
        </p:txBody>
      </p:sp>
      <p:pic>
        <p:nvPicPr>
          <p:cNvPr id="2" name="Picture 1"/>
          <p:cNvPicPr>
            <a:picLocks noChangeAspect="1"/>
          </p:cNvPicPr>
          <p:nvPr/>
        </p:nvPicPr>
        <p:blipFill>
          <a:blip r:embed="rId3"/>
          <a:stretch>
            <a:fillRect/>
          </a:stretch>
        </p:blipFill>
        <p:spPr>
          <a:xfrm>
            <a:off x="53068" y="1558292"/>
            <a:ext cx="9037864" cy="3797252"/>
          </a:xfrm>
          <a:prstGeom prst="rect">
            <a:avLst/>
          </a:prstGeom>
        </p:spPr>
      </p:pic>
      <p:sp>
        <p:nvSpPr>
          <p:cNvPr id="6" name="Ellips 4"/>
          <p:cNvSpPr/>
          <p:nvPr/>
        </p:nvSpPr>
        <p:spPr>
          <a:xfrm>
            <a:off x="58056" y="3788229"/>
            <a:ext cx="580571" cy="1567315"/>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cxnSp>
        <p:nvCxnSpPr>
          <p:cNvPr id="7" name="Straight Arrow Connector 6"/>
          <p:cNvCxnSpPr>
            <a:stCxn id="6" idx="7"/>
          </p:cNvCxnSpPr>
          <p:nvPr/>
        </p:nvCxnSpPr>
        <p:spPr>
          <a:xfrm flipV="1">
            <a:off x="553604" y="3454401"/>
            <a:ext cx="694625" cy="5633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372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Deltagare</a:t>
            </a:r>
          </a:p>
        </p:txBody>
      </p:sp>
    </p:spTree>
    <p:extLst>
      <p:ext uri="{BB962C8B-B14F-4D97-AF65-F5344CB8AC3E}">
        <p14:creationId xmlns:p14="http://schemas.microsoft.com/office/powerpoint/2010/main" val="403535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0389" y="1370693"/>
            <a:ext cx="8963224" cy="4543603"/>
          </a:xfrm>
          <a:prstGeom prst="rect">
            <a:avLst/>
          </a:prstGeom>
        </p:spPr>
      </p:pic>
      <p:sp>
        <p:nvSpPr>
          <p:cNvPr id="3" name="Title 2"/>
          <p:cNvSpPr>
            <a:spLocks noGrp="1"/>
          </p:cNvSpPr>
          <p:nvPr>
            <p:ph type="title"/>
          </p:nvPr>
        </p:nvSpPr>
        <p:spPr/>
        <p:txBody>
          <a:bodyPr/>
          <a:lstStyle/>
          <a:p>
            <a:r>
              <a:rPr lang="sv-SE" dirty="0" smtClean="0"/>
              <a:t>Deltagar-fliken</a:t>
            </a:r>
            <a:endParaRPr lang="sv-SE" dirty="0"/>
          </a:p>
        </p:txBody>
      </p:sp>
      <p:sp>
        <p:nvSpPr>
          <p:cNvPr id="7" name="Ellips 4"/>
          <p:cNvSpPr/>
          <p:nvPr/>
        </p:nvSpPr>
        <p:spPr>
          <a:xfrm>
            <a:off x="4165598" y="1623581"/>
            <a:ext cx="1567893" cy="567738"/>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
        <p:nvSpPr>
          <p:cNvPr id="9" name="Rectangle 8"/>
          <p:cNvSpPr/>
          <p:nvPr/>
        </p:nvSpPr>
        <p:spPr>
          <a:xfrm>
            <a:off x="8058076" y="3642494"/>
            <a:ext cx="285824" cy="285824"/>
          </a:xfrm>
          <a:prstGeom prst="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smtClean="0">
                <a:solidFill>
                  <a:schemeClr val="tx1"/>
                </a:solidFill>
                <a:latin typeface="Arial" panose="020B0604020202020204" pitchFamily="34" charset="0"/>
                <a:cs typeface="Arial" panose="020B0604020202020204" pitchFamily="34" charset="0"/>
              </a:rPr>
              <a:t>1</a:t>
            </a:r>
            <a:endParaRPr lang="sv-SE" sz="1400" b="1"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1947562" y="3076436"/>
            <a:ext cx="285824" cy="285824"/>
          </a:xfrm>
          <a:prstGeom prst="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smtClean="0">
                <a:solidFill>
                  <a:schemeClr val="tx1"/>
                </a:solidFill>
                <a:latin typeface="Arial" panose="020B0604020202020204" pitchFamily="34" charset="0"/>
                <a:cs typeface="Arial" panose="020B0604020202020204" pitchFamily="34" charset="0"/>
              </a:rPr>
              <a:t>2</a:t>
            </a:r>
            <a:endParaRPr lang="sv-SE" sz="1400" b="1"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1149276" y="4194036"/>
            <a:ext cx="285824" cy="285824"/>
          </a:xfrm>
          <a:prstGeom prst="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smtClean="0">
                <a:solidFill>
                  <a:schemeClr val="tx1"/>
                </a:solidFill>
                <a:latin typeface="Arial" panose="020B0604020202020204" pitchFamily="34" charset="0"/>
                <a:cs typeface="Arial" panose="020B0604020202020204" pitchFamily="34" charset="0"/>
              </a:rPr>
              <a:t>3</a:t>
            </a:r>
            <a:endParaRPr lang="sv-SE"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352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Resultatnoteringar</a:t>
            </a:r>
          </a:p>
        </p:txBody>
      </p:sp>
    </p:spTree>
    <p:extLst>
      <p:ext uri="{BB962C8B-B14F-4D97-AF65-F5344CB8AC3E}">
        <p14:creationId xmlns:p14="http://schemas.microsoft.com/office/powerpoint/2010/main" val="3177405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Resultatnoteringar</a:t>
            </a:r>
          </a:p>
        </p:txBody>
      </p:sp>
      <p:sp>
        <p:nvSpPr>
          <p:cNvPr id="4" name="Platshållare för innehåll 3"/>
          <p:cNvSpPr>
            <a:spLocks noGrp="1"/>
          </p:cNvSpPr>
          <p:nvPr>
            <p:ph idx="1"/>
          </p:nvPr>
        </p:nvSpPr>
        <p:spPr>
          <a:xfrm>
            <a:off x="822960" y="1100628"/>
            <a:ext cx="7520940" cy="4037429"/>
          </a:xfrm>
        </p:spPr>
        <p:txBody>
          <a:bodyPr>
            <a:normAutofit fontScale="92500" lnSpcReduction="20000"/>
          </a:bodyPr>
          <a:lstStyle/>
          <a:p>
            <a:r>
              <a:rPr lang="sv-SE" dirty="0"/>
              <a:t>Är ett kursmoment/kursaktivitet som inte har någon omfattning (</a:t>
            </a:r>
            <a:r>
              <a:rPr lang="sv-SE" dirty="0" err="1"/>
              <a:t>hp</a:t>
            </a:r>
            <a:r>
              <a:rPr lang="sv-SE" dirty="0"/>
              <a:t>) och som inte betygssätts</a:t>
            </a:r>
          </a:p>
          <a:p>
            <a:r>
              <a:rPr lang="sv-SE" dirty="0"/>
              <a:t>Kan kopplas till olika delar i kursen och gör det möjligt att hålla reda på mindre, ej poängsatta, aktiviteter inom ett kurstillfälle</a:t>
            </a:r>
          </a:p>
          <a:p>
            <a:r>
              <a:rPr lang="sv-SE" dirty="0"/>
              <a:t>Läggs in per kurstillfälle</a:t>
            </a:r>
          </a:p>
          <a:p>
            <a:r>
              <a:rPr lang="sv-SE" dirty="0"/>
              <a:t>Vid rapportering </a:t>
            </a:r>
            <a:r>
              <a:rPr lang="sv-SE" i="1" dirty="0"/>
              <a:t>görs inga systemkontroller </a:t>
            </a:r>
            <a:r>
              <a:rPr lang="sv-SE" dirty="0"/>
              <a:t>på att resultatnoteringar är </a:t>
            </a:r>
            <a:r>
              <a:rPr lang="sv-SE" dirty="0" smtClean="0"/>
              <a:t>inlagda</a:t>
            </a:r>
          </a:p>
          <a:p>
            <a:r>
              <a:rPr lang="sv-SE" dirty="0" smtClean="0"/>
              <a:t>Det går att välja om resultatnoteringarna ska synas för studenter eller inte.</a:t>
            </a:r>
            <a:endParaRPr lang="sv-SE" dirty="0"/>
          </a:p>
          <a:p>
            <a:endParaRPr lang="sv-SE" dirty="0"/>
          </a:p>
        </p:txBody>
      </p:sp>
    </p:spTree>
    <p:extLst>
      <p:ext uri="{BB962C8B-B14F-4D97-AF65-F5344CB8AC3E}">
        <p14:creationId xmlns:p14="http://schemas.microsoft.com/office/powerpoint/2010/main" val="712630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Resultatnoteringar</a:t>
            </a:r>
          </a:p>
        </p:txBody>
      </p:sp>
      <p:sp>
        <p:nvSpPr>
          <p:cNvPr id="3" name="Platshållare för innehåll 2"/>
          <p:cNvSpPr>
            <a:spLocks noGrp="1"/>
          </p:cNvSpPr>
          <p:nvPr>
            <p:ph idx="1"/>
          </p:nvPr>
        </p:nvSpPr>
        <p:spPr/>
        <p:txBody>
          <a:bodyPr>
            <a:normAutofit fontScale="92500" lnSpcReduction="10000"/>
          </a:bodyPr>
          <a:lstStyle/>
          <a:p>
            <a:pPr marL="0" indent="0">
              <a:buNone/>
            </a:pPr>
            <a:r>
              <a:rPr lang="sv-SE" sz="2600" dirty="0"/>
              <a:t>Två typer av resultatnoteringar:</a:t>
            </a:r>
          </a:p>
          <a:p>
            <a:r>
              <a:rPr lang="sv-SE" sz="2600" dirty="0"/>
              <a:t>Resultatnotering</a:t>
            </a:r>
          </a:p>
          <a:p>
            <a:pPr lvl="1"/>
            <a:r>
              <a:rPr lang="sv-SE" sz="2200" dirty="0"/>
              <a:t>Rubriker och typ av innehåll bestäms av användaren </a:t>
            </a:r>
          </a:p>
          <a:p>
            <a:pPr lvl="1"/>
            <a:r>
              <a:rPr lang="sv-SE" sz="2200" dirty="0"/>
              <a:t>Möjligt med flera resultatnoteringar av denna typ per del i kursen</a:t>
            </a:r>
          </a:p>
          <a:p>
            <a:r>
              <a:rPr lang="sv-SE" sz="2600" dirty="0"/>
              <a:t>Resultatnotering - skrivningspoäng</a:t>
            </a:r>
          </a:p>
          <a:p>
            <a:pPr lvl="1"/>
            <a:r>
              <a:rPr lang="sv-SE" sz="2200" dirty="0"/>
              <a:t>Får endast innehålla numeriska värden</a:t>
            </a:r>
          </a:p>
          <a:p>
            <a:pPr lvl="1"/>
            <a:r>
              <a:rPr lang="sv-SE" sz="2200" dirty="0"/>
              <a:t>Endast möjligt att lägga in </a:t>
            </a:r>
            <a:r>
              <a:rPr lang="sv-SE" sz="2200" i="1" dirty="0"/>
              <a:t>en</a:t>
            </a:r>
            <a:r>
              <a:rPr lang="sv-SE" sz="2200" dirty="0"/>
              <a:t> resultatnotering av denna typ per del i kursen</a:t>
            </a:r>
          </a:p>
        </p:txBody>
      </p:sp>
    </p:spTree>
    <p:extLst>
      <p:ext uri="{BB962C8B-B14F-4D97-AF65-F5344CB8AC3E}">
        <p14:creationId xmlns:p14="http://schemas.microsoft.com/office/powerpoint/2010/main" val="2587815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962" y="1820183"/>
            <a:ext cx="9076076" cy="3332388"/>
          </a:xfrm>
          <a:prstGeom prst="rect">
            <a:avLst/>
          </a:prstGeom>
        </p:spPr>
      </p:pic>
      <p:sp>
        <p:nvSpPr>
          <p:cNvPr id="3" name="Title 2"/>
          <p:cNvSpPr>
            <a:spLocks noGrp="1"/>
          </p:cNvSpPr>
          <p:nvPr>
            <p:ph type="title"/>
          </p:nvPr>
        </p:nvSpPr>
        <p:spPr/>
        <p:txBody>
          <a:bodyPr/>
          <a:lstStyle/>
          <a:p>
            <a:r>
              <a:rPr lang="sv-SE" dirty="0" smtClean="0"/>
              <a:t>Resultatnoteringsfliken</a:t>
            </a:r>
            <a:endParaRPr lang="sv-SE" dirty="0"/>
          </a:p>
        </p:txBody>
      </p:sp>
      <p:sp>
        <p:nvSpPr>
          <p:cNvPr id="6" name="Ellips 4"/>
          <p:cNvSpPr/>
          <p:nvPr/>
        </p:nvSpPr>
        <p:spPr>
          <a:xfrm>
            <a:off x="7199085" y="2059009"/>
            <a:ext cx="1959429" cy="698705"/>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851440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0060" y="1448607"/>
            <a:ext cx="8075295" cy="4233736"/>
          </a:xfrm>
          <a:prstGeom prst="rect">
            <a:avLst/>
          </a:prstGeom>
        </p:spPr>
      </p:pic>
      <p:sp>
        <p:nvSpPr>
          <p:cNvPr id="3" name="Title 2"/>
          <p:cNvSpPr>
            <a:spLocks noGrp="1"/>
          </p:cNvSpPr>
          <p:nvPr>
            <p:ph type="title"/>
          </p:nvPr>
        </p:nvSpPr>
        <p:spPr/>
        <p:txBody>
          <a:bodyPr/>
          <a:lstStyle/>
          <a:p>
            <a:r>
              <a:rPr lang="sv-SE" dirty="0" smtClean="0"/>
              <a:t>Skapa ny resultatnotering</a:t>
            </a:r>
            <a:endParaRPr lang="sv-SE" dirty="0"/>
          </a:p>
        </p:txBody>
      </p:sp>
    </p:spTree>
    <p:extLst>
      <p:ext uri="{BB962C8B-B14F-4D97-AF65-F5344CB8AC3E}">
        <p14:creationId xmlns:p14="http://schemas.microsoft.com/office/powerpoint/2010/main" val="2590586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Grupper</a:t>
            </a:r>
            <a:endParaRPr lang="sv-SE" dirty="0"/>
          </a:p>
        </p:txBody>
      </p:sp>
    </p:spTree>
    <p:extLst>
      <p:ext uri="{BB962C8B-B14F-4D97-AF65-F5344CB8AC3E}">
        <p14:creationId xmlns:p14="http://schemas.microsoft.com/office/powerpoint/2010/main" val="1812763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GRUPPER</a:t>
            </a:r>
            <a:endParaRPr lang="sv-SE" dirty="0"/>
          </a:p>
        </p:txBody>
      </p:sp>
      <p:sp>
        <p:nvSpPr>
          <p:cNvPr id="3" name="Platshållare för innehåll 2"/>
          <p:cNvSpPr>
            <a:spLocks noGrp="1"/>
          </p:cNvSpPr>
          <p:nvPr>
            <p:ph idx="1"/>
          </p:nvPr>
        </p:nvSpPr>
        <p:spPr/>
        <p:txBody>
          <a:bodyPr>
            <a:normAutofit fontScale="92500" lnSpcReduction="10000"/>
          </a:bodyPr>
          <a:lstStyle/>
          <a:p>
            <a:r>
              <a:rPr lang="sv-SE" dirty="0" smtClean="0"/>
              <a:t>Funktionaliteten </a:t>
            </a:r>
            <a:r>
              <a:rPr lang="sv-SE" b="1" dirty="0" smtClean="0"/>
              <a:t>Grupper</a:t>
            </a:r>
            <a:r>
              <a:rPr lang="sv-SE" dirty="0" smtClean="0"/>
              <a:t> används för att hålla reda på delmängder av studenter</a:t>
            </a:r>
          </a:p>
          <a:p>
            <a:r>
              <a:rPr lang="sv-SE" dirty="0" smtClean="0"/>
              <a:t>Grupper kan användas i olika sammanhang, t.ex. vid resultatrapportering</a:t>
            </a:r>
          </a:p>
          <a:p>
            <a:r>
              <a:rPr lang="sv-SE" dirty="0" smtClean="0"/>
              <a:t>Grupper går att koppla till utbildningstyperna program och kurs</a:t>
            </a:r>
          </a:p>
          <a:p>
            <a:r>
              <a:rPr lang="sv-SE" dirty="0" smtClean="0"/>
              <a:t>Personnummer från en </a:t>
            </a:r>
            <a:r>
              <a:rPr lang="sv-SE" dirty="0"/>
              <a:t>E</a:t>
            </a:r>
            <a:r>
              <a:rPr lang="sv-SE" dirty="0" smtClean="0"/>
              <a:t>xcelfil kan importeras till en grupp</a:t>
            </a:r>
          </a:p>
          <a:p>
            <a:r>
              <a:rPr lang="sv-SE" dirty="0" smtClean="0"/>
              <a:t>Det går att få ut adresslista </a:t>
            </a:r>
            <a:r>
              <a:rPr lang="sv-SE" dirty="0"/>
              <a:t>som </a:t>
            </a:r>
            <a:r>
              <a:rPr lang="sv-SE" dirty="0" smtClean="0"/>
              <a:t>textfil för gruppdeltagarna</a:t>
            </a:r>
          </a:p>
        </p:txBody>
      </p:sp>
    </p:spTree>
    <p:extLst>
      <p:ext uri="{BB962C8B-B14F-4D97-AF65-F5344CB8AC3E}">
        <p14:creationId xmlns:p14="http://schemas.microsoft.com/office/powerpoint/2010/main" val="4029366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Startsidan</a:t>
            </a:r>
          </a:p>
        </p:txBody>
      </p:sp>
    </p:spTree>
    <p:extLst>
      <p:ext uri="{BB962C8B-B14F-4D97-AF65-F5344CB8AC3E}">
        <p14:creationId xmlns:p14="http://schemas.microsoft.com/office/powerpoint/2010/main" val="3827434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9430" y="1264796"/>
            <a:ext cx="8928000" cy="3947318"/>
          </a:xfrm>
          <a:prstGeom prst="rect">
            <a:avLst/>
          </a:prstGeom>
        </p:spPr>
      </p:pic>
      <p:sp>
        <p:nvSpPr>
          <p:cNvPr id="2" name="Rubrik 1"/>
          <p:cNvSpPr>
            <a:spLocks noGrp="1"/>
          </p:cNvSpPr>
          <p:nvPr>
            <p:ph type="title"/>
          </p:nvPr>
        </p:nvSpPr>
        <p:spPr/>
        <p:txBody>
          <a:bodyPr/>
          <a:lstStyle/>
          <a:p>
            <a:r>
              <a:rPr lang="sv-SE" dirty="0" smtClean="0"/>
              <a:t>Grupp kopplad till kurs-/</a:t>
            </a:r>
            <a:r>
              <a:rPr lang="sv-SE" dirty="0" err="1" smtClean="0"/>
              <a:t>programTillfälle</a:t>
            </a:r>
            <a:endParaRPr lang="sv-SE" dirty="0"/>
          </a:p>
        </p:txBody>
      </p:sp>
      <p:sp>
        <p:nvSpPr>
          <p:cNvPr id="6" name="Ellips 5"/>
          <p:cNvSpPr/>
          <p:nvPr/>
        </p:nvSpPr>
        <p:spPr>
          <a:xfrm>
            <a:off x="1533525" y="1321946"/>
            <a:ext cx="1714500" cy="584641"/>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
        <p:nvSpPr>
          <p:cNvPr id="7" name="Rectangle 6"/>
          <p:cNvSpPr/>
          <p:nvPr/>
        </p:nvSpPr>
        <p:spPr>
          <a:xfrm>
            <a:off x="1342362" y="1468614"/>
            <a:ext cx="253204" cy="253204"/>
          </a:xfrm>
          <a:prstGeom prst="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b="1" dirty="0" smtClean="0">
                <a:solidFill>
                  <a:schemeClr val="tx1"/>
                </a:solidFill>
                <a:latin typeface="Arial" panose="020B0604020202020204" pitchFamily="34" charset="0"/>
                <a:cs typeface="Arial" panose="020B0604020202020204" pitchFamily="34" charset="0"/>
              </a:rPr>
              <a:t>1</a:t>
            </a:r>
            <a:endParaRPr lang="sv-SE" sz="1200" b="1" dirty="0">
              <a:solidFill>
                <a:schemeClr val="tx1"/>
              </a:solidFill>
              <a:latin typeface="Arial" panose="020B0604020202020204" pitchFamily="34" charset="0"/>
              <a:cs typeface="Arial" panose="020B0604020202020204" pitchFamily="34" charset="0"/>
            </a:endParaRPr>
          </a:p>
        </p:txBody>
      </p:sp>
      <p:sp>
        <p:nvSpPr>
          <p:cNvPr id="10" name="Ellips 5"/>
          <p:cNvSpPr/>
          <p:nvPr/>
        </p:nvSpPr>
        <p:spPr>
          <a:xfrm>
            <a:off x="7905750" y="1935162"/>
            <a:ext cx="1028700" cy="584641"/>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
        <p:nvSpPr>
          <p:cNvPr id="11" name="Rectangle 10"/>
          <p:cNvSpPr/>
          <p:nvPr/>
        </p:nvSpPr>
        <p:spPr>
          <a:xfrm>
            <a:off x="7714587" y="2081830"/>
            <a:ext cx="253204" cy="253204"/>
          </a:xfrm>
          <a:prstGeom prst="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b="1" dirty="0">
                <a:solidFill>
                  <a:schemeClr val="tx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511125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Ny grupp</a:t>
            </a:r>
            <a:endParaRPr lang="sv-SE" dirty="0"/>
          </a:p>
        </p:txBody>
      </p:sp>
      <p:grpSp>
        <p:nvGrpSpPr>
          <p:cNvPr id="5" name="Group 4"/>
          <p:cNvGrpSpPr/>
          <p:nvPr/>
        </p:nvGrpSpPr>
        <p:grpSpPr>
          <a:xfrm>
            <a:off x="929554" y="1503444"/>
            <a:ext cx="7284893" cy="3505200"/>
            <a:chOff x="822960" y="1503444"/>
            <a:chExt cx="7284893" cy="3505200"/>
          </a:xfrm>
        </p:grpSpPr>
        <p:pic>
          <p:nvPicPr>
            <p:cNvPr id="3" name="Picture 2"/>
            <p:cNvPicPr>
              <a:picLocks noChangeAspect="1"/>
            </p:cNvPicPr>
            <p:nvPr/>
          </p:nvPicPr>
          <p:blipFill rotWithShape="1">
            <a:blip r:embed="rId3"/>
            <a:srcRect r="48534"/>
            <a:stretch/>
          </p:blipFill>
          <p:spPr>
            <a:xfrm>
              <a:off x="822960" y="1503444"/>
              <a:ext cx="5524677" cy="3505200"/>
            </a:xfrm>
            <a:prstGeom prst="rect">
              <a:avLst/>
            </a:prstGeom>
          </p:spPr>
        </p:pic>
        <p:pic>
          <p:nvPicPr>
            <p:cNvPr id="6" name="Picture 5"/>
            <p:cNvPicPr>
              <a:picLocks noChangeAspect="1"/>
            </p:cNvPicPr>
            <p:nvPr/>
          </p:nvPicPr>
          <p:blipFill rotWithShape="1">
            <a:blip r:embed="rId3"/>
            <a:srcRect l="71816"/>
            <a:stretch/>
          </p:blipFill>
          <p:spPr>
            <a:xfrm>
              <a:off x="5082363" y="1503444"/>
              <a:ext cx="3025490" cy="3505200"/>
            </a:xfrm>
            <a:prstGeom prst="rect">
              <a:avLst/>
            </a:prstGeom>
          </p:spPr>
        </p:pic>
      </p:grpSp>
    </p:spTree>
    <p:extLst>
      <p:ext uri="{BB962C8B-B14F-4D97-AF65-F5344CB8AC3E}">
        <p14:creationId xmlns:p14="http://schemas.microsoft.com/office/powerpoint/2010/main" val="3865357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574" y="986272"/>
            <a:ext cx="9092601" cy="3055061"/>
          </a:xfrm>
          <a:prstGeom prst="rect">
            <a:avLst/>
          </a:prstGeom>
        </p:spPr>
      </p:pic>
      <p:sp>
        <p:nvSpPr>
          <p:cNvPr id="2" name="Rubrik 1"/>
          <p:cNvSpPr>
            <a:spLocks noGrp="1"/>
          </p:cNvSpPr>
          <p:nvPr>
            <p:ph type="title"/>
          </p:nvPr>
        </p:nvSpPr>
        <p:spPr/>
        <p:txBody>
          <a:bodyPr/>
          <a:lstStyle/>
          <a:p>
            <a:r>
              <a:rPr lang="sv-SE" dirty="0" smtClean="0"/>
              <a:t>Hantera deltagare i grupp</a:t>
            </a:r>
            <a:endParaRPr lang="sv-SE" dirty="0"/>
          </a:p>
        </p:txBody>
      </p:sp>
      <p:sp>
        <p:nvSpPr>
          <p:cNvPr id="9" name="Ellips 5"/>
          <p:cNvSpPr/>
          <p:nvPr/>
        </p:nvSpPr>
        <p:spPr>
          <a:xfrm>
            <a:off x="3191480" y="2231384"/>
            <a:ext cx="1326632" cy="436510"/>
          </a:xfrm>
          <a:prstGeom prst="ellipse">
            <a:avLst/>
          </a:prstGeom>
          <a:noFill/>
          <a:ln w="1905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pic>
        <p:nvPicPr>
          <p:cNvPr id="8" name="Picture 7"/>
          <p:cNvPicPr>
            <a:picLocks noChangeAspect="1"/>
          </p:cNvPicPr>
          <p:nvPr/>
        </p:nvPicPr>
        <p:blipFill>
          <a:blip r:embed="rId4"/>
          <a:stretch>
            <a:fillRect/>
          </a:stretch>
        </p:blipFill>
        <p:spPr>
          <a:xfrm>
            <a:off x="3156628" y="3418610"/>
            <a:ext cx="5810727" cy="3365355"/>
          </a:xfrm>
          <a:prstGeom prst="rect">
            <a:avLst/>
          </a:prstGeom>
        </p:spPr>
      </p:pic>
      <p:cxnSp>
        <p:nvCxnSpPr>
          <p:cNvPr id="14" name="Straight Arrow Connector 13"/>
          <p:cNvCxnSpPr>
            <a:stCxn id="9" idx="4"/>
          </p:cNvCxnSpPr>
          <p:nvPr/>
        </p:nvCxnSpPr>
        <p:spPr>
          <a:xfrm>
            <a:off x="3854796" y="2667894"/>
            <a:ext cx="135313" cy="854624"/>
          </a:xfrm>
          <a:prstGeom prst="straightConnector1">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4745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a:t>Hantera deltagare i grupp</a:t>
            </a:r>
          </a:p>
        </p:txBody>
      </p:sp>
      <p:pic>
        <p:nvPicPr>
          <p:cNvPr id="5" name="Picture 4"/>
          <p:cNvPicPr>
            <a:picLocks noChangeAspect="1"/>
          </p:cNvPicPr>
          <p:nvPr/>
        </p:nvPicPr>
        <p:blipFill>
          <a:blip r:embed="rId3"/>
          <a:stretch>
            <a:fillRect/>
          </a:stretch>
        </p:blipFill>
        <p:spPr>
          <a:xfrm>
            <a:off x="20226" y="1236569"/>
            <a:ext cx="9092601" cy="3055061"/>
          </a:xfrm>
          <a:prstGeom prst="rect">
            <a:avLst/>
          </a:prstGeom>
        </p:spPr>
      </p:pic>
      <p:sp>
        <p:nvSpPr>
          <p:cNvPr id="6" name="Ellips 5"/>
          <p:cNvSpPr/>
          <p:nvPr/>
        </p:nvSpPr>
        <p:spPr>
          <a:xfrm>
            <a:off x="4282177" y="2492072"/>
            <a:ext cx="1326632" cy="436510"/>
          </a:xfrm>
          <a:prstGeom prst="ellipse">
            <a:avLst/>
          </a:prstGeom>
          <a:noFill/>
          <a:ln w="1905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pic>
        <p:nvPicPr>
          <p:cNvPr id="10" name="Picture 9"/>
          <p:cNvPicPr>
            <a:picLocks noChangeAspect="1"/>
          </p:cNvPicPr>
          <p:nvPr/>
        </p:nvPicPr>
        <p:blipFill rotWithShape="1">
          <a:blip r:embed="rId4"/>
          <a:srcRect b="18900"/>
          <a:stretch/>
        </p:blipFill>
        <p:spPr>
          <a:xfrm>
            <a:off x="4392776" y="3354701"/>
            <a:ext cx="4590701" cy="3357964"/>
          </a:xfrm>
          <a:prstGeom prst="rect">
            <a:avLst/>
          </a:prstGeom>
        </p:spPr>
      </p:pic>
      <p:cxnSp>
        <p:nvCxnSpPr>
          <p:cNvPr id="8" name="Straight Arrow Connector 7"/>
          <p:cNvCxnSpPr>
            <a:stCxn id="6" idx="4"/>
          </p:cNvCxnSpPr>
          <p:nvPr/>
        </p:nvCxnSpPr>
        <p:spPr>
          <a:xfrm>
            <a:off x="4945493" y="2928582"/>
            <a:ext cx="125271" cy="521200"/>
          </a:xfrm>
          <a:prstGeom prst="straightConnector1">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2329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 b="1872"/>
          <a:stretch/>
        </p:blipFill>
        <p:spPr>
          <a:xfrm>
            <a:off x="265936" y="1453861"/>
            <a:ext cx="8634988" cy="3684075"/>
          </a:xfrm>
          <a:prstGeom prst="rect">
            <a:avLst/>
          </a:prstGeom>
        </p:spPr>
      </p:pic>
      <p:sp>
        <p:nvSpPr>
          <p:cNvPr id="2" name="Rubrik 1"/>
          <p:cNvSpPr>
            <a:spLocks noGrp="1"/>
          </p:cNvSpPr>
          <p:nvPr>
            <p:ph type="title"/>
          </p:nvPr>
        </p:nvSpPr>
        <p:spPr/>
        <p:txBody>
          <a:bodyPr/>
          <a:lstStyle/>
          <a:p>
            <a:r>
              <a:rPr lang="sv-SE" dirty="0" smtClean="0"/>
              <a:t>Deltagare i grupper</a:t>
            </a:r>
            <a:endParaRPr lang="sv-SE" dirty="0"/>
          </a:p>
        </p:txBody>
      </p:sp>
      <p:sp>
        <p:nvSpPr>
          <p:cNvPr id="6" name="Ellips 5"/>
          <p:cNvSpPr/>
          <p:nvPr/>
        </p:nvSpPr>
        <p:spPr>
          <a:xfrm>
            <a:off x="6755212" y="2919846"/>
            <a:ext cx="2145711" cy="526719"/>
          </a:xfrm>
          <a:prstGeom prst="ellipse">
            <a:avLst/>
          </a:prstGeom>
          <a:noFill/>
          <a:ln w="1905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548509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Rapportera med hjälp av grupper</a:t>
            </a:r>
            <a:endParaRPr lang="sv-SE" dirty="0"/>
          </a:p>
        </p:txBody>
      </p:sp>
    </p:spTree>
    <p:extLst>
      <p:ext uri="{BB962C8B-B14F-4D97-AF65-F5344CB8AC3E}">
        <p14:creationId xmlns:p14="http://schemas.microsoft.com/office/powerpoint/2010/main" val="3156996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0925" y="1482687"/>
            <a:ext cx="8905009" cy="3790887"/>
          </a:xfrm>
          <a:prstGeom prst="rect">
            <a:avLst/>
          </a:prstGeom>
        </p:spPr>
      </p:pic>
      <p:sp>
        <p:nvSpPr>
          <p:cNvPr id="2" name="Rubrik 1"/>
          <p:cNvSpPr>
            <a:spLocks noGrp="1"/>
          </p:cNvSpPr>
          <p:nvPr>
            <p:ph type="title"/>
          </p:nvPr>
        </p:nvSpPr>
        <p:spPr/>
        <p:txBody>
          <a:bodyPr/>
          <a:lstStyle/>
          <a:p>
            <a:r>
              <a:rPr lang="sv-SE" dirty="0" smtClean="0"/>
              <a:t>Filtrera på grupp vid rapportering</a:t>
            </a:r>
            <a:endParaRPr lang="sv-SE" dirty="0"/>
          </a:p>
        </p:txBody>
      </p:sp>
      <p:sp>
        <p:nvSpPr>
          <p:cNvPr id="4" name="Rektangel med rundade hörn 3"/>
          <p:cNvSpPr/>
          <p:nvPr/>
        </p:nvSpPr>
        <p:spPr>
          <a:xfrm>
            <a:off x="7491845" y="2853603"/>
            <a:ext cx="1447800" cy="1126115"/>
          </a:xfrm>
          <a:prstGeom prst="roundRect">
            <a:avLst>
              <a:gd name="adj" fmla="val 34199"/>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981952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4775" y="1168399"/>
            <a:ext cx="9039226" cy="5124189"/>
          </a:xfrm>
          <a:prstGeom prst="rect">
            <a:avLst/>
          </a:prstGeom>
        </p:spPr>
      </p:pic>
      <p:sp>
        <p:nvSpPr>
          <p:cNvPr id="3" name="Title 2"/>
          <p:cNvSpPr>
            <a:spLocks noGrp="1"/>
          </p:cNvSpPr>
          <p:nvPr>
            <p:ph type="title"/>
          </p:nvPr>
        </p:nvSpPr>
        <p:spPr/>
        <p:txBody>
          <a:bodyPr/>
          <a:lstStyle/>
          <a:p>
            <a:r>
              <a:rPr lang="sv-SE" dirty="0" smtClean="0"/>
              <a:t>Ursprunglig startsida</a:t>
            </a:r>
            <a:endParaRPr lang="sv-SE" dirty="0"/>
          </a:p>
        </p:txBody>
      </p:sp>
      <p:sp>
        <p:nvSpPr>
          <p:cNvPr id="5" name="Ellips 4"/>
          <p:cNvSpPr/>
          <p:nvPr/>
        </p:nvSpPr>
        <p:spPr>
          <a:xfrm>
            <a:off x="137826" y="3603124"/>
            <a:ext cx="1504950" cy="453719"/>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
        <p:nvSpPr>
          <p:cNvPr id="17" name="Rectangle 16"/>
          <p:cNvSpPr/>
          <p:nvPr/>
        </p:nvSpPr>
        <p:spPr>
          <a:xfrm>
            <a:off x="54469" y="1575442"/>
            <a:ext cx="285824" cy="285824"/>
          </a:xfrm>
          <a:prstGeom prst="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smtClean="0">
                <a:solidFill>
                  <a:schemeClr val="tx1"/>
                </a:solidFill>
                <a:latin typeface="Arial" panose="020B0604020202020204" pitchFamily="34" charset="0"/>
                <a:cs typeface="Arial" panose="020B0604020202020204" pitchFamily="34" charset="0"/>
              </a:rPr>
              <a:t>1</a:t>
            </a:r>
            <a:endParaRPr lang="sv-SE" sz="14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54469" y="3356319"/>
            <a:ext cx="285824" cy="285824"/>
          </a:xfrm>
          <a:prstGeom prst="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smtClean="0">
                <a:solidFill>
                  <a:schemeClr val="tx1"/>
                </a:solidFill>
                <a:latin typeface="Arial" panose="020B0604020202020204" pitchFamily="34" charset="0"/>
                <a:cs typeface="Arial" panose="020B0604020202020204" pitchFamily="34" charset="0"/>
              </a:rPr>
              <a:t>2</a:t>
            </a:r>
            <a:endParaRPr lang="sv-SE" sz="1400" b="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54469" y="5030882"/>
            <a:ext cx="285824" cy="285824"/>
          </a:xfrm>
          <a:prstGeom prst="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smtClean="0">
                <a:solidFill>
                  <a:schemeClr val="tx1"/>
                </a:solidFill>
                <a:latin typeface="Arial" panose="020B0604020202020204" pitchFamily="34" charset="0"/>
                <a:cs typeface="Arial" panose="020B0604020202020204" pitchFamily="34" charset="0"/>
              </a:rPr>
              <a:t>3</a:t>
            </a:r>
            <a:endParaRPr lang="sv-SE" sz="1400" b="1" dirty="0">
              <a:solidFill>
                <a:schemeClr val="tx1"/>
              </a:solidFill>
              <a:latin typeface="Arial" panose="020B0604020202020204" pitchFamily="34" charset="0"/>
              <a:cs typeface="Arial" panose="020B0604020202020204" pitchFamily="34" charset="0"/>
            </a:endParaRPr>
          </a:p>
        </p:txBody>
      </p:sp>
      <p:sp>
        <p:nvSpPr>
          <p:cNvPr id="20" name="Ellips 4"/>
          <p:cNvSpPr/>
          <p:nvPr/>
        </p:nvSpPr>
        <p:spPr>
          <a:xfrm>
            <a:off x="7288692" y="1575442"/>
            <a:ext cx="1243414" cy="453719"/>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4245783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 y="1139903"/>
            <a:ext cx="9144000" cy="5137301"/>
          </a:xfrm>
          <a:prstGeom prst="rect">
            <a:avLst/>
          </a:prstGeom>
        </p:spPr>
      </p:pic>
      <p:sp>
        <p:nvSpPr>
          <p:cNvPr id="3" name="Title 2"/>
          <p:cNvSpPr>
            <a:spLocks noGrp="1"/>
          </p:cNvSpPr>
          <p:nvPr>
            <p:ph type="title"/>
          </p:nvPr>
        </p:nvSpPr>
        <p:spPr/>
        <p:txBody>
          <a:bodyPr/>
          <a:lstStyle/>
          <a:p>
            <a:r>
              <a:rPr lang="sv-SE" dirty="0" smtClean="0"/>
              <a:t>Ny betastartsida</a:t>
            </a:r>
            <a:endParaRPr lang="sv-SE" dirty="0"/>
          </a:p>
        </p:txBody>
      </p:sp>
      <p:sp>
        <p:nvSpPr>
          <p:cNvPr id="5" name="Ellips 4"/>
          <p:cNvSpPr/>
          <p:nvPr/>
        </p:nvSpPr>
        <p:spPr>
          <a:xfrm>
            <a:off x="70485" y="3067828"/>
            <a:ext cx="2507462" cy="453719"/>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
        <p:nvSpPr>
          <p:cNvPr id="17" name="Rectangle 16"/>
          <p:cNvSpPr/>
          <p:nvPr/>
        </p:nvSpPr>
        <p:spPr>
          <a:xfrm>
            <a:off x="54469" y="1872901"/>
            <a:ext cx="285824" cy="285824"/>
          </a:xfrm>
          <a:prstGeom prst="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smtClean="0">
                <a:solidFill>
                  <a:schemeClr val="tx1"/>
                </a:solidFill>
                <a:latin typeface="Arial" panose="020B0604020202020204" pitchFamily="34" charset="0"/>
                <a:cs typeface="Arial" panose="020B0604020202020204" pitchFamily="34" charset="0"/>
              </a:rPr>
              <a:t>1</a:t>
            </a:r>
            <a:endParaRPr lang="sv-SE" sz="14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54469" y="5185429"/>
            <a:ext cx="285824" cy="285824"/>
          </a:xfrm>
          <a:prstGeom prst="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smtClean="0">
                <a:solidFill>
                  <a:schemeClr val="tx1"/>
                </a:solidFill>
                <a:latin typeface="Arial" panose="020B0604020202020204" pitchFamily="34" charset="0"/>
                <a:cs typeface="Arial" panose="020B0604020202020204" pitchFamily="34" charset="0"/>
              </a:rPr>
              <a:t>2</a:t>
            </a:r>
            <a:endParaRPr lang="sv-SE" sz="1400" b="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7556956" y="4469025"/>
            <a:ext cx="285824" cy="285824"/>
          </a:xfrm>
          <a:prstGeom prst="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smtClean="0">
                <a:solidFill>
                  <a:schemeClr val="tx1"/>
                </a:solidFill>
                <a:latin typeface="Arial" panose="020B0604020202020204" pitchFamily="34" charset="0"/>
                <a:cs typeface="Arial" panose="020B0604020202020204" pitchFamily="34" charset="0"/>
              </a:rPr>
              <a:t>3</a:t>
            </a:r>
            <a:endParaRPr lang="sv-SE" sz="1400" b="1" dirty="0">
              <a:solidFill>
                <a:schemeClr val="tx1"/>
              </a:solidFill>
              <a:latin typeface="Arial" panose="020B0604020202020204" pitchFamily="34" charset="0"/>
              <a:cs typeface="Arial" panose="020B0604020202020204" pitchFamily="34" charset="0"/>
            </a:endParaRPr>
          </a:p>
        </p:txBody>
      </p:sp>
      <p:sp>
        <p:nvSpPr>
          <p:cNvPr id="20" name="Ellips 4"/>
          <p:cNvSpPr/>
          <p:nvPr/>
        </p:nvSpPr>
        <p:spPr>
          <a:xfrm>
            <a:off x="8196548" y="1550496"/>
            <a:ext cx="947451" cy="453719"/>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900979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Rapportera</a:t>
            </a:r>
          </a:p>
        </p:txBody>
      </p:sp>
    </p:spTree>
    <p:extLst>
      <p:ext uri="{BB962C8B-B14F-4D97-AF65-F5344CB8AC3E}">
        <p14:creationId xmlns:p14="http://schemas.microsoft.com/office/powerpoint/2010/main" val="1183342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200" y="1162050"/>
            <a:ext cx="8991600" cy="3803073"/>
          </a:xfrm>
          <a:prstGeom prst="rect">
            <a:avLst/>
          </a:prstGeom>
        </p:spPr>
      </p:pic>
      <p:sp>
        <p:nvSpPr>
          <p:cNvPr id="3" name="Title 2"/>
          <p:cNvSpPr>
            <a:spLocks noGrp="1"/>
          </p:cNvSpPr>
          <p:nvPr>
            <p:ph type="title"/>
          </p:nvPr>
        </p:nvSpPr>
        <p:spPr/>
        <p:txBody>
          <a:bodyPr/>
          <a:lstStyle/>
          <a:p>
            <a:r>
              <a:rPr lang="sv-SE" dirty="0" smtClean="0"/>
              <a:t>Rapportera i Rapportera-fliken</a:t>
            </a:r>
            <a:endParaRPr lang="sv-SE" dirty="0"/>
          </a:p>
        </p:txBody>
      </p:sp>
      <p:sp>
        <p:nvSpPr>
          <p:cNvPr id="4" name="Ellips 4"/>
          <p:cNvSpPr/>
          <p:nvPr/>
        </p:nvSpPr>
        <p:spPr>
          <a:xfrm>
            <a:off x="110168" y="2054276"/>
            <a:ext cx="1443210" cy="567738"/>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732424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82940" y="1176337"/>
            <a:ext cx="9000979" cy="4695287"/>
          </a:xfrm>
          <a:prstGeom prst="rect">
            <a:avLst/>
          </a:prstGeom>
        </p:spPr>
      </p:pic>
      <p:sp>
        <p:nvSpPr>
          <p:cNvPr id="3" name="Title 2"/>
          <p:cNvSpPr>
            <a:spLocks noGrp="1"/>
          </p:cNvSpPr>
          <p:nvPr>
            <p:ph type="title"/>
          </p:nvPr>
        </p:nvSpPr>
        <p:spPr/>
        <p:txBody>
          <a:bodyPr/>
          <a:lstStyle/>
          <a:p>
            <a:r>
              <a:rPr lang="sv-SE" dirty="0" smtClean="0"/>
              <a:t> </a:t>
            </a:r>
            <a:endParaRPr lang="sv-SE" dirty="0"/>
          </a:p>
        </p:txBody>
      </p:sp>
      <p:sp>
        <p:nvSpPr>
          <p:cNvPr id="11" name="Rectangle 10"/>
          <p:cNvSpPr/>
          <p:nvPr/>
        </p:nvSpPr>
        <p:spPr>
          <a:xfrm>
            <a:off x="4842369" y="2167746"/>
            <a:ext cx="285824" cy="285824"/>
          </a:xfrm>
          <a:prstGeom prst="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smtClean="0">
                <a:solidFill>
                  <a:schemeClr val="tx1"/>
                </a:solidFill>
                <a:latin typeface="Arial" panose="020B0604020202020204" pitchFamily="34" charset="0"/>
                <a:cs typeface="Arial" panose="020B0604020202020204" pitchFamily="34" charset="0"/>
              </a:rPr>
              <a:t>1</a:t>
            </a:r>
            <a:endParaRPr lang="sv-SE" sz="1400" b="1" dirty="0">
              <a:solidFill>
                <a:schemeClr val="tx1"/>
              </a:solidFill>
              <a:latin typeface="Arial" panose="020B0604020202020204" pitchFamily="34" charset="0"/>
              <a:cs typeface="Arial" panose="020B0604020202020204" pitchFamily="34" charset="0"/>
            </a:endParaRPr>
          </a:p>
        </p:txBody>
      </p:sp>
      <p:cxnSp>
        <p:nvCxnSpPr>
          <p:cNvPr id="6" name="Straight Arrow Connector 5"/>
          <p:cNvCxnSpPr>
            <a:stCxn id="11" idx="1"/>
          </p:cNvCxnSpPr>
          <p:nvPr/>
        </p:nvCxnSpPr>
        <p:spPr>
          <a:xfrm flipH="1">
            <a:off x="2984500" y="2310658"/>
            <a:ext cx="1857869" cy="142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11" idx="3"/>
          </p:cNvCxnSpPr>
          <p:nvPr/>
        </p:nvCxnSpPr>
        <p:spPr>
          <a:xfrm>
            <a:off x="5128193" y="2310658"/>
            <a:ext cx="27839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439636" y="2975520"/>
            <a:ext cx="285824" cy="285824"/>
          </a:xfrm>
          <a:prstGeom prst="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smtClean="0">
                <a:solidFill>
                  <a:schemeClr val="tx1"/>
                </a:solidFill>
                <a:latin typeface="Arial" panose="020B0604020202020204" pitchFamily="34" charset="0"/>
                <a:cs typeface="Arial" panose="020B0604020202020204" pitchFamily="34" charset="0"/>
              </a:rPr>
              <a:t>4</a:t>
            </a:r>
            <a:endParaRPr lang="sv-SE" sz="1400" b="1"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4842369" y="4171624"/>
            <a:ext cx="285824" cy="285824"/>
          </a:xfrm>
          <a:prstGeom prst="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smtClean="0">
                <a:solidFill>
                  <a:schemeClr val="tx1"/>
                </a:solidFill>
                <a:latin typeface="Arial" panose="020B0604020202020204" pitchFamily="34" charset="0"/>
                <a:cs typeface="Arial" panose="020B0604020202020204" pitchFamily="34" charset="0"/>
              </a:rPr>
              <a:t>3</a:t>
            </a:r>
            <a:endParaRPr lang="sv-SE" sz="1400" b="1"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1403178" y="4690989"/>
            <a:ext cx="285824" cy="285824"/>
          </a:xfrm>
          <a:prstGeom prst="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smtClean="0">
                <a:solidFill>
                  <a:schemeClr val="tx1"/>
                </a:solidFill>
                <a:latin typeface="Arial" panose="020B0604020202020204" pitchFamily="34" charset="0"/>
                <a:cs typeface="Arial" panose="020B0604020202020204" pitchFamily="34" charset="0"/>
              </a:rPr>
              <a:t>2</a:t>
            </a:r>
            <a:endParaRPr lang="sv-SE"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315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Attestera</a:t>
            </a:r>
          </a:p>
        </p:txBody>
      </p:sp>
    </p:spTree>
    <p:extLst>
      <p:ext uri="{BB962C8B-B14F-4D97-AF65-F5344CB8AC3E}">
        <p14:creationId xmlns:p14="http://schemas.microsoft.com/office/powerpoint/2010/main" val="1288941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575" y="1664152"/>
            <a:ext cx="9086850" cy="2840535"/>
          </a:xfrm>
          <a:prstGeom prst="rect">
            <a:avLst/>
          </a:prstGeom>
        </p:spPr>
      </p:pic>
      <p:sp>
        <p:nvSpPr>
          <p:cNvPr id="3" name="Title 2"/>
          <p:cNvSpPr>
            <a:spLocks noGrp="1"/>
          </p:cNvSpPr>
          <p:nvPr>
            <p:ph type="title"/>
          </p:nvPr>
        </p:nvSpPr>
        <p:spPr/>
        <p:txBody>
          <a:bodyPr/>
          <a:lstStyle/>
          <a:p>
            <a:r>
              <a:rPr lang="sv-SE" dirty="0" smtClean="0"/>
              <a:t>Attestera i Attestera-fliken</a:t>
            </a:r>
            <a:endParaRPr lang="sv-SE" dirty="0"/>
          </a:p>
        </p:txBody>
      </p:sp>
      <p:sp>
        <p:nvSpPr>
          <p:cNvPr id="7" name="Ellips 4"/>
          <p:cNvSpPr/>
          <p:nvPr/>
        </p:nvSpPr>
        <p:spPr>
          <a:xfrm>
            <a:off x="1213254" y="1915548"/>
            <a:ext cx="1443210" cy="567738"/>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
        <p:nvSpPr>
          <p:cNvPr id="8" name="Ellips 4"/>
          <p:cNvSpPr/>
          <p:nvPr/>
        </p:nvSpPr>
        <p:spPr>
          <a:xfrm>
            <a:off x="5785255" y="3149263"/>
            <a:ext cx="1443210" cy="1340910"/>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cxnSp>
        <p:nvCxnSpPr>
          <p:cNvPr id="6" name="Straight Arrow Connector 5"/>
          <p:cNvCxnSpPr/>
          <p:nvPr/>
        </p:nvCxnSpPr>
        <p:spPr>
          <a:xfrm flipH="1" flipV="1">
            <a:off x="972457" y="3599541"/>
            <a:ext cx="5878286" cy="145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6775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dokpresentation">
  <a:themeElements>
    <a:clrScheme name="Anpassad 4">
      <a:dk1>
        <a:srgbClr val="000000"/>
      </a:dk1>
      <a:lt1>
        <a:sysClr val="window" lastClr="FFFFFF"/>
      </a:lt1>
      <a:dk2>
        <a:srgbClr val="73B026"/>
      </a:dk2>
      <a:lt2>
        <a:srgbClr val="A483D5"/>
      </a:lt2>
      <a:accent1>
        <a:srgbClr val="73B026"/>
      </a:accent1>
      <a:accent2>
        <a:srgbClr val="5316AC"/>
      </a:accent2>
      <a:accent3>
        <a:srgbClr val="216B15"/>
      </a:accent3>
      <a:accent4>
        <a:srgbClr val="AA1871"/>
      </a:accent4>
      <a:accent5>
        <a:srgbClr val="2770AC"/>
      </a:accent5>
      <a:accent6>
        <a:srgbClr val="B6D887"/>
      </a:accent6>
      <a:hlink>
        <a:srgbClr val="5316AC"/>
      </a:hlink>
      <a:folHlink>
        <a:srgbClr val="935B96"/>
      </a:folHlink>
    </a:clrScheme>
    <a:fontScheme name="Rutnät">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Förmån">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Ladokpresentation</Template>
  <TotalTime>616</TotalTime>
  <Words>1061</Words>
  <Application>Microsoft Office PowerPoint</Application>
  <PresentationFormat>On-screen Show (4:3)</PresentationFormat>
  <Paragraphs>126</Paragraphs>
  <Slides>26</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Franklin Gothic Book</vt:lpstr>
      <vt:lpstr>Franklin Gothic Medium</vt:lpstr>
      <vt:lpstr>Impact</vt:lpstr>
      <vt:lpstr>Times New Roman</vt:lpstr>
      <vt:lpstr>Wingdings</vt:lpstr>
      <vt:lpstr>Ladokpresentation</vt:lpstr>
      <vt:lpstr>Hantera kurstillfälle</vt:lpstr>
      <vt:lpstr>Startsidan</vt:lpstr>
      <vt:lpstr>Ursprunglig startsida</vt:lpstr>
      <vt:lpstr>Ny betastartsida</vt:lpstr>
      <vt:lpstr>Rapportera</vt:lpstr>
      <vt:lpstr>Rapportera i Rapportera-fliken</vt:lpstr>
      <vt:lpstr> </vt:lpstr>
      <vt:lpstr>Attestera</vt:lpstr>
      <vt:lpstr>Attestera i Attestera-fliken</vt:lpstr>
      <vt:lpstr> </vt:lpstr>
      <vt:lpstr>Deltagare</vt:lpstr>
      <vt:lpstr>Deltagar-fliken</vt:lpstr>
      <vt:lpstr>Resultatnoteringar</vt:lpstr>
      <vt:lpstr>Resultatnoteringar</vt:lpstr>
      <vt:lpstr>Resultatnoteringar</vt:lpstr>
      <vt:lpstr>Resultatnoteringsfliken</vt:lpstr>
      <vt:lpstr>Skapa ny resultatnotering</vt:lpstr>
      <vt:lpstr>Grupper</vt:lpstr>
      <vt:lpstr>GRUPPER</vt:lpstr>
      <vt:lpstr>Grupp kopplad till kurs-/programTillfälle</vt:lpstr>
      <vt:lpstr>Ny grupp</vt:lpstr>
      <vt:lpstr>Hantera deltagare i grupp</vt:lpstr>
      <vt:lpstr>Hantera deltagare i grupp</vt:lpstr>
      <vt:lpstr>Deltagare i grupper</vt:lpstr>
      <vt:lpstr>Rapportera med hjälp av grupper</vt:lpstr>
      <vt:lpstr>Filtrera på grupp vid rapportering</vt:lpstr>
    </vt:vector>
  </TitlesOfParts>
  <Company>University of Gothenburg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Förbereda kurs</dc:title>
  <dc:creator>Gun Wallius</dc:creator>
  <cp:lastModifiedBy>Klara Nordström</cp:lastModifiedBy>
  <cp:revision>43</cp:revision>
  <dcterms:created xsi:type="dcterms:W3CDTF">2016-10-19T11:47:40Z</dcterms:created>
  <dcterms:modified xsi:type="dcterms:W3CDTF">2019-11-21T11:43:09Z</dcterms:modified>
</cp:coreProperties>
</file>