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307" r:id="rId4"/>
    <p:sldId id="288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284" r:id="rId14"/>
    <p:sldId id="318" r:id="rId15"/>
    <p:sldId id="261" r:id="rId16"/>
    <p:sldId id="316" r:id="rId17"/>
    <p:sldId id="317" r:id="rId18"/>
    <p:sldId id="268" r:id="rId19"/>
    <p:sldId id="295" r:id="rId20"/>
    <p:sldId id="266" r:id="rId21"/>
    <p:sldId id="287" r:id="rId22"/>
    <p:sldId id="298" r:id="rId23"/>
    <p:sldId id="299" r:id="rId24"/>
    <p:sldId id="300" r:id="rId25"/>
    <p:sldId id="269" r:id="rId26"/>
    <p:sldId id="302" r:id="rId27"/>
    <p:sldId id="270" r:id="rId28"/>
    <p:sldId id="267" r:id="rId29"/>
    <p:sldId id="271" r:id="rId30"/>
    <p:sldId id="303" r:id="rId31"/>
    <p:sldId id="274" r:id="rId32"/>
    <p:sldId id="275" r:id="rId33"/>
    <p:sldId id="276" r:id="rId34"/>
    <p:sldId id="278" r:id="rId35"/>
    <p:sldId id="279" r:id="rId36"/>
    <p:sldId id="272" r:id="rId37"/>
    <p:sldId id="258" r:id="rId38"/>
    <p:sldId id="319" r:id="rId39"/>
    <p:sldId id="259" r:id="rId40"/>
    <p:sldId id="263" r:id="rId41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6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405" autoAdjust="0"/>
  </p:normalViewPr>
  <p:slideViewPr>
    <p:cSldViewPr snapToGrid="0" snapToObjects="1">
      <p:cViewPr varScale="1">
        <p:scale>
          <a:sx n="41" d="100"/>
          <a:sy n="41" d="100"/>
        </p:scale>
        <p:origin x="134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71109E-CFD7-496C-A000-414BAA170E67}" type="datetimeFigureOut">
              <a:rPr lang="sv-SE"/>
              <a:pPr>
                <a:defRPr/>
              </a:pPr>
              <a:t>2017-05-12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72AEAB3-B63C-49D8-B7A9-CDE50950864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11965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D01EE2-6364-4C27-9374-B3D26B2EA9B5}" type="datetimeFigureOut">
              <a:rPr lang="sv-SE"/>
              <a:pPr>
                <a:defRPr/>
              </a:pPr>
              <a:t>2017-05-12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625FDB6-568D-4213-93EF-16A2109E567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2544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038728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</p:txBody>
      </p:sp>
      <p:sp>
        <p:nvSpPr>
          <p:cNvPr id="29699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7A8BAE-28A3-43A2-B743-F1C1F397B71D}" type="slidenum">
              <a:rPr lang="sv-SE" altLang="sv-SE">
                <a:latin typeface="Calibri" panose="020F0502020204030204" pitchFamily="34" charset="0"/>
              </a:rPr>
              <a:pPr eaLnBrk="1" hangingPunct="1"/>
              <a:t>10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85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dirty="0"/>
          </a:p>
        </p:txBody>
      </p:sp>
      <p:sp>
        <p:nvSpPr>
          <p:cNvPr id="31747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A7CAD7-B94F-4904-8D6A-5F2548971573}" type="slidenum">
              <a:rPr lang="sv-SE" altLang="sv-SE">
                <a:latin typeface="Calibri" panose="020F0502020204030204" pitchFamily="34" charset="0"/>
              </a:rPr>
              <a:pPr eaLnBrk="1" hangingPunct="1"/>
              <a:t>11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48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dirty="0"/>
          </a:p>
          <a:p>
            <a:endParaRPr lang="sv-SE" altLang="sv-SE" dirty="0"/>
          </a:p>
          <a:p>
            <a:pPr eaLnBrk="1" hangingPunct="1"/>
            <a:endParaRPr lang="sv-SE" altLang="sv-SE" dirty="0"/>
          </a:p>
        </p:txBody>
      </p:sp>
      <p:sp>
        <p:nvSpPr>
          <p:cNvPr id="33795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5C25CE-1D75-4D49-AE03-B939A948F973}" type="slidenum">
              <a:rPr lang="sv-SE" altLang="sv-SE">
                <a:latin typeface="Calibri" panose="020F0502020204030204" pitchFamily="34" charset="0"/>
              </a:rPr>
              <a:pPr eaLnBrk="1" hangingPunct="1"/>
              <a:t>12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48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</p:txBody>
      </p:sp>
      <p:sp>
        <p:nvSpPr>
          <p:cNvPr id="35843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1E6B00-9C0A-41EF-8DDE-E45FE0FBD55A}" type="slidenum">
              <a:rPr lang="sv-SE" altLang="sv-SE">
                <a:latin typeface="Calibri" panose="020F0502020204030204" pitchFamily="34" charset="0"/>
              </a:rPr>
              <a:pPr eaLnBrk="1" hangingPunct="1"/>
              <a:t>13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73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</p:txBody>
      </p:sp>
      <p:sp>
        <p:nvSpPr>
          <p:cNvPr id="37891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BFD124-9384-436E-BE12-6310E0F1725D}" type="slidenum">
              <a:rPr lang="sv-SE" altLang="sv-SE">
                <a:latin typeface="Calibri" panose="020F0502020204030204" pitchFamily="34" charset="0"/>
              </a:rPr>
              <a:pPr eaLnBrk="1" hangingPunct="1"/>
              <a:t>14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948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15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6026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  <a:p>
            <a:pPr eaLnBrk="1" hangingPunct="1"/>
            <a:endParaRPr lang="sv-SE" altLang="sv-SE" dirty="0"/>
          </a:p>
        </p:txBody>
      </p:sp>
      <p:sp>
        <p:nvSpPr>
          <p:cNvPr id="40963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221875-EF5D-4E53-B188-0E8ED967A98A}" type="slidenum">
              <a:rPr lang="sv-SE" altLang="sv-SE">
                <a:latin typeface="Calibri" panose="020F0502020204030204" pitchFamily="34" charset="0"/>
              </a:rPr>
              <a:pPr eaLnBrk="1" hangingPunct="1"/>
              <a:t>16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09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0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  <a:p>
            <a:pPr eaLnBrk="1" hangingPunct="1"/>
            <a:endParaRPr lang="sv-SE" altLang="sv-SE" dirty="0"/>
          </a:p>
        </p:txBody>
      </p:sp>
      <p:sp>
        <p:nvSpPr>
          <p:cNvPr id="43011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23B1C4-54B2-483D-AC46-43EEE2B4FEA0}" type="slidenum">
              <a:rPr lang="sv-SE" altLang="sv-SE">
                <a:latin typeface="Calibri" panose="020F0502020204030204" pitchFamily="34" charset="0"/>
              </a:rPr>
              <a:pPr eaLnBrk="1" hangingPunct="1"/>
              <a:t>17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595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</p:txBody>
      </p:sp>
      <p:sp>
        <p:nvSpPr>
          <p:cNvPr id="45059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613C89-56FB-410F-862E-E0C2BEA594AA}" type="slidenum">
              <a:rPr lang="sv-SE" altLang="sv-SE">
                <a:latin typeface="Calibri" panose="020F0502020204030204" pitchFamily="34" charset="0"/>
              </a:rPr>
              <a:pPr eaLnBrk="1" hangingPunct="1"/>
              <a:t>18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276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</p:txBody>
      </p:sp>
      <p:sp>
        <p:nvSpPr>
          <p:cNvPr id="47107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CCE16CD-81B4-4531-848F-44EA4327E5A5}" type="slidenum">
              <a:rPr lang="sv-SE" altLang="sv-SE">
                <a:latin typeface="Calibri" panose="020F0502020204030204" pitchFamily="34" charset="0"/>
              </a:rPr>
              <a:pPr eaLnBrk="1" hangingPunct="1"/>
              <a:t>19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42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4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</p:txBody>
      </p:sp>
      <p:sp>
        <p:nvSpPr>
          <p:cNvPr id="13315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3FAA8B-5E4C-4841-BDA7-CEC1C3736C7C}" type="slidenum">
              <a:rPr lang="sv-SE" altLang="sv-SE">
                <a:latin typeface="Calibri" panose="020F0502020204030204" pitchFamily="34" charset="0"/>
              </a:rPr>
              <a:pPr eaLnBrk="1" hangingPunct="1"/>
              <a:t>2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4643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20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8246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21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165515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</p:txBody>
      </p:sp>
      <p:sp>
        <p:nvSpPr>
          <p:cNvPr id="51203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7407932-413A-46C2-80BA-7682878DDD87}" type="slidenum">
              <a:rPr lang="sv-SE" altLang="sv-SE">
                <a:latin typeface="Calibri" panose="020F0502020204030204" pitchFamily="34" charset="0"/>
              </a:rPr>
              <a:pPr eaLnBrk="1" hangingPunct="1"/>
              <a:t>22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494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</p:txBody>
      </p:sp>
      <p:sp>
        <p:nvSpPr>
          <p:cNvPr id="53251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7A6CF0-F759-4011-ACC8-34F5260FC7AC}" type="slidenum">
              <a:rPr lang="sv-SE" altLang="sv-SE">
                <a:latin typeface="Calibri" panose="020F0502020204030204" pitchFamily="34" charset="0"/>
              </a:rPr>
              <a:pPr eaLnBrk="1" hangingPunct="1"/>
              <a:t>23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697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</p:txBody>
      </p:sp>
      <p:sp>
        <p:nvSpPr>
          <p:cNvPr id="55299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4C3BFA-CAAF-440C-8292-93DC751599EB}" type="slidenum">
              <a:rPr lang="sv-SE" altLang="sv-SE">
                <a:latin typeface="Calibri" panose="020F0502020204030204" pitchFamily="34" charset="0"/>
              </a:rPr>
              <a:pPr eaLnBrk="1" hangingPunct="1"/>
              <a:t>24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4245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25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124310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26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007581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27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096389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28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019297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29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07680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</p:txBody>
      </p:sp>
      <p:sp>
        <p:nvSpPr>
          <p:cNvPr id="15363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29B25C6-8734-4AB4-B219-EC8797551817}" type="slidenum">
              <a:rPr lang="sv-SE" altLang="sv-SE">
                <a:latin typeface="Calibri" panose="020F0502020204030204" pitchFamily="34" charset="0"/>
              </a:rPr>
              <a:pPr eaLnBrk="1" hangingPunct="1"/>
              <a:t>3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5252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30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622710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31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783366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32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017114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33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971834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34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637080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35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387187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8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dirty="0"/>
          </a:p>
        </p:txBody>
      </p:sp>
      <p:sp>
        <p:nvSpPr>
          <p:cNvPr id="70659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DA0E62-4018-4572-A395-8D23BA06B295}" type="slidenum">
              <a:rPr lang="sv-SE" altLang="sv-SE">
                <a:latin typeface="Calibri" panose="020F0502020204030204" pitchFamily="34" charset="0"/>
              </a:rPr>
              <a:pPr eaLnBrk="1" hangingPunct="1"/>
              <a:t>36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6867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37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4878151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FDB6-568D-4213-93EF-16A2109E5678}" type="slidenum">
              <a:rPr lang="sv-SE" altLang="sv-SE" smtClean="0"/>
              <a:pPr/>
              <a:t>38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487253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4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dirty="0"/>
          </a:p>
        </p:txBody>
      </p:sp>
      <p:sp>
        <p:nvSpPr>
          <p:cNvPr id="74755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23C89A-8003-4226-B993-E18CAE13910B}" type="slidenum">
              <a:rPr lang="sv-SE" altLang="sv-SE">
                <a:latin typeface="Calibri" panose="020F0502020204030204" pitchFamily="34" charset="0"/>
              </a:rPr>
              <a:pPr eaLnBrk="1" hangingPunct="1"/>
              <a:t>39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018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</p:txBody>
      </p:sp>
      <p:sp>
        <p:nvSpPr>
          <p:cNvPr id="17411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5E1CEC-DA40-40BC-BA26-49462F577BD3}" type="slidenum">
              <a:rPr lang="sv-SE" altLang="sv-SE">
                <a:latin typeface="Calibri" panose="020F0502020204030204" pitchFamily="34" charset="0"/>
              </a:rPr>
              <a:pPr eaLnBrk="1" hangingPunct="1"/>
              <a:t>4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672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</p:txBody>
      </p:sp>
      <p:sp>
        <p:nvSpPr>
          <p:cNvPr id="19459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B67658-EC5E-4E9E-BEB9-FA5FC82FEA77}" type="slidenum">
              <a:rPr lang="sv-SE" altLang="sv-SE">
                <a:latin typeface="Calibri" panose="020F0502020204030204" pitchFamily="34" charset="0"/>
              </a:rPr>
              <a:pPr eaLnBrk="1" hangingPunct="1"/>
              <a:t>5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132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</p:txBody>
      </p:sp>
      <p:sp>
        <p:nvSpPr>
          <p:cNvPr id="21507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01D397-51B0-45B0-9D7D-9277BC3B7392}" type="slidenum">
              <a:rPr lang="sv-SE" altLang="sv-SE">
                <a:latin typeface="Calibri" panose="020F0502020204030204" pitchFamily="34" charset="0"/>
              </a:rPr>
              <a:pPr eaLnBrk="1" hangingPunct="1"/>
              <a:t>6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147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  <a:p>
            <a:pPr eaLnBrk="1" hangingPunct="1"/>
            <a:endParaRPr lang="sv-SE" altLang="sv-SE" dirty="0"/>
          </a:p>
        </p:txBody>
      </p:sp>
      <p:sp>
        <p:nvSpPr>
          <p:cNvPr id="23555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D37E56-027C-4EFB-B440-B7D8CAB3F984}" type="slidenum">
              <a:rPr lang="sv-SE" altLang="sv-SE">
                <a:latin typeface="Calibri" panose="020F0502020204030204" pitchFamily="34" charset="0"/>
              </a:rPr>
              <a:pPr eaLnBrk="1" hangingPunct="1"/>
              <a:t>7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543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</p:txBody>
      </p:sp>
      <p:sp>
        <p:nvSpPr>
          <p:cNvPr id="25603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0C28D1-DC7D-4AC6-887D-93D577910FB2}" type="slidenum">
              <a:rPr lang="sv-SE" altLang="sv-SE">
                <a:latin typeface="Calibri" panose="020F0502020204030204" pitchFamily="34" charset="0"/>
              </a:rPr>
              <a:pPr eaLnBrk="1" hangingPunct="1"/>
              <a:t>8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845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  <a:p>
            <a:pPr eaLnBrk="1" hangingPunct="1"/>
            <a:endParaRPr lang="sv-SE" altLang="sv-SE" dirty="0"/>
          </a:p>
        </p:txBody>
      </p:sp>
      <p:sp>
        <p:nvSpPr>
          <p:cNvPr id="27651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8FEA04-5225-4882-A86C-2342F14DF255}" type="slidenum">
              <a:rPr lang="sv-SE" altLang="sv-SE">
                <a:latin typeface="Calibri" panose="020F0502020204030204" pitchFamily="34" charset="0"/>
              </a:rPr>
              <a:pPr eaLnBrk="1" hangingPunct="1"/>
              <a:t>9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71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 userDrawn="1"/>
        </p:nvSpPr>
        <p:spPr>
          <a:xfrm>
            <a:off x="-3175" y="0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 userDrawn="1"/>
        </p:nvSpPr>
        <p:spPr>
          <a:xfrm>
            <a:off x="-1588" y="0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6"/>
          <p:cNvSpPr/>
          <p:nvPr userDrawn="1"/>
        </p:nvSpPr>
        <p:spPr>
          <a:xfrm rot="10800000">
            <a:off x="0" y="1806575"/>
            <a:ext cx="3575050" cy="179546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7"/>
          <p:cNvSpPr/>
          <p:nvPr userDrawn="1"/>
        </p:nvSpPr>
        <p:spPr>
          <a:xfrm rot="10800000">
            <a:off x="0" y="1806575"/>
            <a:ext cx="9147175" cy="179546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247650"/>
            <a:ext cx="2335213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625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130175" y="390525"/>
            <a:ext cx="503238" cy="503238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lIns="9144" tIns="9144" rIns="9144" bIns="9144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hangingPunct="1"/>
            <a:fld id="{16E2CB3C-8137-4B5B-8151-397C2F0ACD13}" type="slidenum">
              <a:rPr lang="en-US" altLang="sv-SE" sz="1600">
                <a:solidFill>
                  <a:srgbClr val="FFFFFF"/>
                </a:solidFill>
                <a:latin typeface="Franklin Gothic Medium" panose="020B0603020102020204" pitchFamily="34" charset="0"/>
              </a:rPr>
              <a:pPr algn="ctr" defTabSz="914400" eaLnBrk="1" hangingPunct="1"/>
              <a:t>‹#›</a:t>
            </a:fld>
            <a:endParaRPr lang="en-US" altLang="sv-SE" sz="1600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7" name="Grupp 18"/>
          <p:cNvGrpSpPr>
            <a:grpSpLocks/>
          </p:cNvGrpSpPr>
          <p:nvPr userDrawn="1"/>
        </p:nvGrpSpPr>
        <p:grpSpPr bwMode="auto">
          <a:xfrm>
            <a:off x="0" y="5494338"/>
            <a:ext cx="9144000" cy="1363662"/>
            <a:chOff x="0" y="5494741"/>
            <a:chExt cx="9144000" cy="1363259"/>
          </a:xfrm>
        </p:grpSpPr>
        <p:pic>
          <p:nvPicPr>
            <p:cNvPr id="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494741"/>
              <a:ext cx="9144000" cy="1363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1623" y="5873653"/>
              <a:ext cx="2334312" cy="657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66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9"/>
          <p:cNvSpPr txBox="1">
            <a:spLocks noChangeArrowheads="1"/>
          </p:cNvSpPr>
          <p:nvPr userDrawn="1"/>
        </p:nvSpPr>
        <p:spPr bwMode="auto">
          <a:xfrm>
            <a:off x="7654925" y="6245225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sv-SE" altLang="sv-SE">
              <a:latin typeface="Franklin Gothic Medium" panose="020B06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742" y="2443162"/>
            <a:ext cx="5638800" cy="1362075"/>
          </a:xfrm>
        </p:spPr>
        <p:txBody>
          <a:bodyPr anchor="t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690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79388" y="365125"/>
            <a:ext cx="501650" cy="503238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lIns="9144" tIns="9144" rIns="9144" bIns="9144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hangingPunct="1"/>
            <a:fld id="{E01A7BBB-E6C8-4FC4-91D9-CDE61B62C18B}" type="slidenum">
              <a:rPr lang="en-US" altLang="sv-SE" sz="1600">
                <a:solidFill>
                  <a:srgbClr val="FFFFFF"/>
                </a:solidFill>
                <a:latin typeface="Franklin Gothic Medium" panose="020B0603020102020204" pitchFamily="34" charset="0"/>
              </a:rPr>
              <a:pPr algn="ctr" defTabSz="914400" eaLnBrk="1" hangingPunct="1"/>
              <a:t>‹#›</a:t>
            </a:fld>
            <a:endParaRPr lang="en-US" altLang="sv-SE" sz="1600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6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4338"/>
            <a:ext cx="91440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5873750"/>
            <a:ext cx="23336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9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44463" y="365125"/>
            <a:ext cx="503237" cy="503238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lIns="9144" tIns="9144" rIns="9144" bIns="9144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hangingPunct="1"/>
            <a:fld id="{2F7E9EEB-E7B0-475C-B27F-015EF680F6B9}" type="slidenum">
              <a:rPr lang="en-US" altLang="sv-SE" sz="1600">
                <a:solidFill>
                  <a:srgbClr val="FFFFFF"/>
                </a:solidFill>
                <a:latin typeface="Franklin Gothic Medium" panose="020B0603020102020204" pitchFamily="34" charset="0"/>
              </a:rPr>
              <a:pPr algn="ctr" defTabSz="914400" eaLnBrk="1" hangingPunct="1"/>
              <a:t>‹#›</a:t>
            </a:fld>
            <a:endParaRPr lang="en-US" altLang="sv-SE" sz="1600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4338"/>
            <a:ext cx="91440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5873750"/>
            <a:ext cx="23336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0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44463" y="365125"/>
            <a:ext cx="503237" cy="503238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lIns="9144" tIns="9144" rIns="9144" bIns="9144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hangingPunct="1"/>
            <a:fld id="{DFE9ACA0-9CDD-4A61-B6EE-0B40FA7D8680}" type="slidenum">
              <a:rPr lang="en-US" altLang="sv-SE" sz="1600">
                <a:solidFill>
                  <a:srgbClr val="FFFFFF"/>
                </a:solidFill>
                <a:latin typeface="Franklin Gothic Medium" panose="020B0603020102020204" pitchFamily="34" charset="0"/>
              </a:rPr>
              <a:pPr algn="ctr" defTabSz="914400" eaLnBrk="1" hangingPunct="1"/>
              <a:t>‹#›</a:t>
            </a:fld>
            <a:endParaRPr lang="en-US" altLang="sv-SE" sz="1600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5992813"/>
            <a:ext cx="23336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96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5992813"/>
            <a:ext cx="23336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15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779588"/>
            <a:ext cx="7556500" cy="434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textruta 7"/>
          <p:cNvSpPr txBox="1">
            <a:spLocks noChangeArrowheads="1"/>
          </p:cNvSpPr>
          <p:nvPr/>
        </p:nvSpPr>
        <p:spPr bwMode="auto">
          <a:xfrm>
            <a:off x="-488950" y="2490788"/>
            <a:ext cx="185737" cy="36988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sv-SE" altLang="sv-SE">
              <a:latin typeface="Franklin Gothic Medium" panose="020B0603020102020204" pitchFamily="34" charset="0"/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07AA480-BC29-497D-964A-E67002251FDD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Impact"/>
          <a:ea typeface="Impact" panose="020B0806030902050204" pitchFamily="34" charset="0"/>
          <a:cs typeface="Impac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Impact" panose="020B0806030902050204" pitchFamily="34" charset="0"/>
          <a:ea typeface="Impact" panose="020B0806030902050204" pitchFamily="34" charset="0"/>
          <a:cs typeface="Impact" panose="020B080603090205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Impact" panose="020B0806030902050204" pitchFamily="34" charset="0"/>
          <a:ea typeface="Impact" panose="020B0806030902050204" pitchFamily="34" charset="0"/>
          <a:cs typeface="Impact" panose="020B080603090205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Impact" panose="020B0806030902050204" pitchFamily="34" charset="0"/>
          <a:ea typeface="Impact" panose="020B0806030902050204" pitchFamily="34" charset="0"/>
          <a:cs typeface="Impact" panose="020B080603090205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Impact" panose="020B0806030902050204" pitchFamily="34" charset="0"/>
          <a:ea typeface="Impact" panose="020B0806030902050204" pitchFamily="34" charset="0"/>
          <a:cs typeface="Impact" panose="020B080603090205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Impact" panose="020B0806030902050204" pitchFamily="34" charset="0"/>
          <a:ea typeface="Impact" panose="020B0806030902050204" pitchFamily="34" charset="0"/>
          <a:cs typeface="Impact" panose="020B080603090205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Impact" panose="020B0806030902050204" pitchFamily="34" charset="0"/>
          <a:ea typeface="Impact" panose="020B0806030902050204" pitchFamily="34" charset="0"/>
          <a:cs typeface="Impact" panose="020B080603090205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Impact" panose="020B0806030902050204" pitchFamily="34" charset="0"/>
          <a:ea typeface="Impact" panose="020B0806030902050204" pitchFamily="34" charset="0"/>
          <a:cs typeface="Impact" panose="020B080603090205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Impact" panose="020B0806030902050204" pitchFamily="34" charset="0"/>
          <a:ea typeface="Impact" panose="020B0806030902050204" pitchFamily="34" charset="0"/>
          <a:cs typeface="Impact" panose="020B0806030902050204" pitchFamily="34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Franklin Gothic Book"/>
          <a:ea typeface="Franklin Gothic Book" panose="020B0503020102020204" pitchFamily="34" charset="0"/>
          <a:cs typeface="Franklin Gothic Book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ADDF6D"/>
        </a:buClr>
        <a:buSzPct val="100000"/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Franklin Gothic Book"/>
          <a:ea typeface="Franklin Gothic Book" panose="020B0503020102020204" pitchFamily="34" charset="0"/>
          <a:cs typeface="Franklin Gothic Book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Franklin Gothic Book"/>
          <a:ea typeface="Franklin Gothic Book" panose="020B0503020102020204" pitchFamily="34" charset="0"/>
          <a:cs typeface="Franklin Gothic Book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ADDF6D"/>
        </a:buClr>
        <a:buSzPct val="100000"/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Franklin Gothic Book"/>
          <a:ea typeface="Franklin Gothic Book" panose="020B0503020102020204" pitchFamily="34" charset="0"/>
          <a:cs typeface="Franklin Gothic Book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Franklin Gothic Book"/>
          <a:ea typeface="Franklin Gothic Book" panose="020B0503020102020204" pitchFamily="34" charset="0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73050" y="4581525"/>
            <a:ext cx="6408738" cy="933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/>
              <a:t>Informationsobjekt i uppföljningsdatabasen i Ladok3 </a:t>
            </a:r>
            <a:endParaRPr lang="sv-SE" dirty="0">
              <a:ea typeface="+mj-ea"/>
            </a:endParaRPr>
          </a:p>
        </p:txBody>
      </p:sp>
      <p:sp>
        <p:nvSpPr>
          <p:cNvPr id="11266" name="Underrubrik 2"/>
          <p:cNvSpPr>
            <a:spLocks noGrp="1"/>
          </p:cNvSpPr>
          <p:nvPr>
            <p:ph type="subTitle" idx="1"/>
          </p:nvPr>
        </p:nvSpPr>
        <p:spPr>
          <a:xfrm>
            <a:off x="273050" y="5518151"/>
            <a:ext cx="6408738" cy="9207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v-SE" altLang="sv-SE" b="0" i="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2017-03-10</a:t>
            </a:r>
          </a:p>
          <a:p>
            <a:pPr eaLnBrk="1" hangingPunct="1">
              <a:defRPr/>
            </a:pPr>
            <a:r>
              <a:rPr lang="sv-SE" altLang="sv-SE" b="0" i="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Katja </a:t>
            </a:r>
            <a:r>
              <a:rPr lang="sv-SE" altLang="sv-SE" b="0" i="0" dirty="0" err="1">
                <a:latin typeface="Franklin Gothic Book" panose="020B0503020102020204" pitchFamily="34" charset="0"/>
                <a:cs typeface="Franklin Gothic Book" panose="020B0503020102020204" pitchFamily="34" charset="0"/>
              </a:rPr>
              <a:t>Taavo</a:t>
            </a:r>
            <a:r>
              <a:rPr lang="sv-SE" altLang="sv-SE" b="0" i="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, Anders Lagerqvist och Mattias Sällström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r>
              <a:rPr lang="sv-SE" altLang="sv-SE">
                <a:latin typeface="Impact" panose="020B0806030902050204" pitchFamily="34" charset="0"/>
                <a:cs typeface="Impact" panose="020B0806030902050204" pitchFamily="34" charset="0"/>
              </a:rPr>
              <a:t>Infrastrukturen i Ladok3</a:t>
            </a:r>
          </a:p>
        </p:txBody>
      </p:sp>
      <p:sp>
        <p:nvSpPr>
          <p:cNvPr id="81" name="Rektangel med rundade hörn 80"/>
          <p:cNvSpPr/>
          <p:nvPr/>
        </p:nvSpPr>
        <p:spPr>
          <a:xfrm>
            <a:off x="482138" y="2869375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Kataloginformation</a:t>
            </a:r>
          </a:p>
        </p:txBody>
      </p:sp>
      <p:sp>
        <p:nvSpPr>
          <p:cNvPr id="82" name="Rektangel med rundade hörn 81"/>
          <p:cNvSpPr/>
          <p:nvPr/>
        </p:nvSpPr>
        <p:spPr>
          <a:xfrm>
            <a:off x="1311333" y="2869375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Studentinformation</a:t>
            </a:r>
          </a:p>
        </p:txBody>
      </p:sp>
      <p:sp>
        <p:nvSpPr>
          <p:cNvPr id="83" name="Rektangel med rundade hörn 82"/>
          <p:cNvSpPr/>
          <p:nvPr/>
        </p:nvSpPr>
        <p:spPr>
          <a:xfrm>
            <a:off x="2140527" y="2869375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Utbildnings-information</a:t>
            </a:r>
          </a:p>
        </p:txBody>
      </p:sp>
      <p:sp>
        <p:nvSpPr>
          <p:cNvPr id="84" name="Rektangel med rundade hörn 83"/>
          <p:cNvSpPr/>
          <p:nvPr/>
        </p:nvSpPr>
        <p:spPr>
          <a:xfrm>
            <a:off x="2969722" y="2869375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Studiedeltagande</a:t>
            </a:r>
          </a:p>
        </p:txBody>
      </p:sp>
      <p:sp>
        <p:nvSpPr>
          <p:cNvPr id="85" name="Rektangel med rundade hörn 84"/>
          <p:cNvSpPr/>
          <p:nvPr/>
        </p:nvSpPr>
        <p:spPr>
          <a:xfrm>
            <a:off x="3798917" y="2869375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Resultat</a:t>
            </a:r>
          </a:p>
        </p:txBody>
      </p:sp>
      <p:sp>
        <p:nvSpPr>
          <p:cNvPr id="86" name="Rektangel med rundade hörn 85"/>
          <p:cNvSpPr/>
          <p:nvPr/>
        </p:nvSpPr>
        <p:spPr>
          <a:xfrm>
            <a:off x="4628112" y="2869375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Examen</a:t>
            </a:r>
          </a:p>
        </p:txBody>
      </p:sp>
      <p:sp>
        <p:nvSpPr>
          <p:cNvPr id="87" name="Rektangel med rundade hörn 86"/>
          <p:cNvSpPr/>
          <p:nvPr/>
        </p:nvSpPr>
        <p:spPr>
          <a:xfrm>
            <a:off x="5457306" y="2869375"/>
            <a:ext cx="623455" cy="132172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Extern integration</a:t>
            </a:r>
          </a:p>
        </p:txBody>
      </p:sp>
      <p:sp>
        <p:nvSpPr>
          <p:cNvPr id="88" name="Rektangel med rundade hörn 87"/>
          <p:cNvSpPr/>
          <p:nvPr/>
        </p:nvSpPr>
        <p:spPr>
          <a:xfrm>
            <a:off x="2620963" y="1525588"/>
            <a:ext cx="922337" cy="3175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GUI</a:t>
            </a:r>
          </a:p>
        </p:txBody>
      </p:sp>
      <p:sp>
        <p:nvSpPr>
          <p:cNvPr id="89" name="Rektangel med rundade hörn 88"/>
          <p:cNvSpPr/>
          <p:nvPr/>
        </p:nvSpPr>
        <p:spPr>
          <a:xfrm>
            <a:off x="6480175" y="414338"/>
            <a:ext cx="922338" cy="31908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90" name="Rektangel med rundade hörn 89"/>
          <p:cNvSpPr/>
          <p:nvPr/>
        </p:nvSpPr>
        <p:spPr>
          <a:xfrm>
            <a:off x="6594475" y="528638"/>
            <a:ext cx="922338" cy="31908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91" name="Rektangel med rundade hörn 90"/>
          <p:cNvSpPr/>
          <p:nvPr/>
        </p:nvSpPr>
        <p:spPr>
          <a:xfrm>
            <a:off x="6708775" y="642938"/>
            <a:ext cx="922338" cy="31908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92" name="Rektangel med rundade hörn 91"/>
          <p:cNvSpPr/>
          <p:nvPr/>
        </p:nvSpPr>
        <p:spPr>
          <a:xfrm>
            <a:off x="6823075" y="757238"/>
            <a:ext cx="922338" cy="31908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93" name="Rektangel med rundade hörn 92"/>
          <p:cNvSpPr/>
          <p:nvPr/>
        </p:nvSpPr>
        <p:spPr>
          <a:xfrm>
            <a:off x="2735263" y="1639888"/>
            <a:ext cx="922337" cy="3175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GUI</a:t>
            </a:r>
          </a:p>
        </p:txBody>
      </p:sp>
      <p:cxnSp>
        <p:nvCxnSpPr>
          <p:cNvPr id="94" name="Rak pil 93"/>
          <p:cNvCxnSpPr>
            <a:stCxn id="93" idx="2"/>
            <a:endCxn id="81" idx="0"/>
          </p:cNvCxnSpPr>
          <p:nvPr/>
        </p:nvCxnSpPr>
        <p:spPr>
          <a:xfrm flipH="1">
            <a:off x="793750" y="1957388"/>
            <a:ext cx="2401888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pil 94"/>
          <p:cNvCxnSpPr>
            <a:stCxn id="93" idx="2"/>
            <a:endCxn id="82" idx="0"/>
          </p:cNvCxnSpPr>
          <p:nvPr/>
        </p:nvCxnSpPr>
        <p:spPr>
          <a:xfrm flipH="1">
            <a:off x="1622425" y="1957388"/>
            <a:ext cx="1573213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ak pil 95"/>
          <p:cNvCxnSpPr>
            <a:stCxn id="92" idx="2"/>
            <a:endCxn id="87" idx="0"/>
          </p:cNvCxnSpPr>
          <p:nvPr/>
        </p:nvCxnSpPr>
        <p:spPr>
          <a:xfrm flipH="1">
            <a:off x="5768975" y="1076325"/>
            <a:ext cx="1514475" cy="1792288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ak pil 96"/>
          <p:cNvCxnSpPr>
            <a:stCxn id="92" idx="2"/>
            <a:endCxn id="85" idx="0"/>
          </p:cNvCxnSpPr>
          <p:nvPr/>
        </p:nvCxnSpPr>
        <p:spPr>
          <a:xfrm flipH="1">
            <a:off x="4110038" y="1076325"/>
            <a:ext cx="3173412" cy="1792288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ak pil 97"/>
          <p:cNvCxnSpPr>
            <a:stCxn id="92" idx="2"/>
            <a:endCxn id="84" idx="0"/>
          </p:cNvCxnSpPr>
          <p:nvPr/>
        </p:nvCxnSpPr>
        <p:spPr>
          <a:xfrm flipH="1">
            <a:off x="3281363" y="1076325"/>
            <a:ext cx="4002087" cy="1792288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ak pil 98"/>
          <p:cNvCxnSpPr>
            <a:stCxn id="92" idx="2"/>
            <a:endCxn id="83" idx="0"/>
          </p:cNvCxnSpPr>
          <p:nvPr/>
        </p:nvCxnSpPr>
        <p:spPr>
          <a:xfrm flipH="1">
            <a:off x="2452688" y="1076325"/>
            <a:ext cx="4830762" cy="1792288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ak pil 99"/>
          <p:cNvCxnSpPr>
            <a:stCxn id="92" idx="2"/>
            <a:endCxn id="86" idx="0"/>
          </p:cNvCxnSpPr>
          <p:nvPr/>
        </p:nvCxnSpPr>
        <p:spPr>
          <a:xfrm flipH="1">
            <a:off x="4940300" y="1076325"/>
            <a:ext cx="2343150" cy="1792288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ak pil 100"/>
          <p:cNvCxnSpPr>
            <a:stCxn id="92" idx="2"/>
            <a:endCxn id="82" idx="0"/>
          </p:cNvCxnSpPr>
          <p:nvPr/>
        </p:nvCxnSpPr>
        <p:spPr>
          <a:xfrm flipH="1">
            <a:off x="1622425" y="1076325"/>
            <a:ext cx="5661025" cy="1792288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ak pil 101"/>
          <p:cNvCxnSpPr>
            <a:stCxn id="92" idx="2"/>
            <a:endCxn id="81" idx="0"/>
          </p:cNvCxnSpPr>
          <p:nvPr/>
        </p:nvCxnSpPr>
        <p:spPr>
          <a:xfrm flipH="1">
            <a:off x="793750" y="1076325"/>
            <a:ext cx="6489700" cy="1792288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ak pil 102"/>
          <p:cNvCxnSpPr>
            <a:stCxn id="93" idx="2"/>
            <a:endCxn id="83" idx="0"/>
          </p:cNvCxnSpPr>
          <p:nvPr/>
        </p:nvCxnSpPr>
        <p:spPr>
          <a:xfrm flipH="1">
            <a:off x="2452688" y="1957388"/>
            <a:ext cx="742950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ak pil 103"/>
          <p:cNvCxnSpPr>
            <a:stCxn id="93" idx="2"/>
            <a:endCxn id="84" idx="0"/>
          </p:cNvCxnSpPr>
          <p:nvPr/>
        </p:nvCxnSpPr>
        <p:spPr>
          <a:xfrm>
            <a:off x="3195638" y="1957388"/>
            <a:ext cx="85725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ak pil 104"/>
          <p:cNvCxnSpPr>
            <a:stCxn id="93" idx="2"/>
            <a:endCxn id="85" idx="0"/>
          </p:cNvCxnSpPr>
          <p:nvPr/>
        </p:nvCxnSpPr>
        <p:spPr>
          <a:xfrm>
            <a:off x="3195638" y="1957388"/>
            <a:ext cx="914400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ak pil 105"/>
          <p:cNvCxnSpPr>
            <a:stCxn id="93" idx="2"/>
            <a:endCxn id="86" idx="0"/>
          </p:cNvCxnSpPr>
          <p:nvPr/>
        </p:nvCxnSpPr>
        <p:spPr>
          <a:xfrm>
            <a:off x="3195638" y="1957388"/>
            <a:ext cx="1744662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ak pil 106"/>
          <p:cNvCxnSpPr>
            <a:stCxn id="93" idx="2"/>
            <a:endCxn id="87" idx="0"/>
          </p:cNvCxnSpPr>
          <p:nvPr/>
        </p:nvCxnSpPr>
        <p:spPr>
          <a:xfrm>
            <a:off x="3195638" y="1957388"/>
            <a:ext cx="2573337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ktangel med rundade hörn 107"/>
          <p:cNvSpPr/>
          <p:nvPr/>
        </p:nvSpPr>
        <p:spPr>
          <a:xfrm>
            <a:off x="7810500" y="2803525"/>
            <a:ext cx="922338" cy="3175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109" name="Rektangel med rundade hörn 108"/>
          <p:cNvSpPr/>
          <p:nvPr/>
        </p:nvSpPr>
        <p:spPr>
          <a:xfrm>
            <a:off x="7924800" y="2917825"/>
            <a:ext cx="922338" cy="3175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110" name="Rektangel med rundade hörn 109"/>
          <p:cNvSpPr/>
          <p:nvPr/>
        </p:nvSpPr>
        <p:spPr>
          <a:xfrm>
            <a:off x="8039100" y="3032125"/>
            <a:ext cx="922338" cy="3175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111" name="Rektangel med rundade hörn 110"/>
          <p:cNvSpPr/>
          <p:nvPr/>
        </p:nvSpPr>
        <p:spPr>
          <a:xfrm>
            <a:off x="8153400" y="3146425"/>
            <a:ext cx="922338" cy="3175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cxnSp>
        <p:nvCxnSpPr>
          <p:cNvPr id="112" name="Rak pil 111"/>
          <p:cNvCxnSpPr>
            <a:stCxn id="108" idx="1"/>
            <a:endCxn id="116" idx="3"/>
          </p:cNvCxnSpPr>
          <p:nvPr/>
        </p:nvCxnSpPr>
        <p:spPr>
          <a:xfrm flipH="1">
            <a:off x="6907213" y="2962275"/>
            <a:ext cx="903287" cy="568325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ak pil 112"/>
          <p:cNvCxnSpPr>
            <a:stCxn id="109" idx="1"/>
            <a:endCxn id="116" idx="3"/>
          </p:cNvCxnSpPr>
          <p:nvPr/>
        </p:nvCxnSpPr>
        <p:spPr>
          <a:xfrm flipH="1">
            <a:off x="6907213" y="3076575"/>
            <a:ext cx="1017587" cy="454025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Rak pil 113"/>
          <p:cNvCxnSpPr>
            <a:stCxn id="110" idx="1"/>
            <a:endCxn id="116" idx="3"/>
          </p:cNvCxnSpPr>
          <p:nvPr/>
        </p:nvCxnSpPr>
        <p:spPr>
          <a:xfrm flipH="1">
            <a:off x="6907213" y="3190875"/>
            <a:ext cx="1131887" cy="339725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ak pil 114"/>
          <p:cNvCxnSpPr>
            <a:stCxn id="111" idx="1"/>
            <a:endCxn id="116" idx="3"/>
          </p:cNvCxnSpPr>
          <p:nvPr/>
        </p:nvCxnSpPr>
        <p:spPr>
          <a:xfrm flipH="1">
            <a:off x="6907213" y="3305175"/>
            <a:ext cx="1246187" cy="225425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ktangel med rundade hörn 115"/>
          <p:cNvSpPr/>
          <p:nvPr/>
        </p:nvSpPr>
        <p:spPr>
          <a:xfrm>
            <a:off x="6284422" y="2869375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Uppföljning</a:t>
            </a:r>
          </a:p>
        </p:txBody>
      </p:sp>
      <p:sp>
        <p:nvSpPr>
          <p:cNvPr id="117" name="Rektangel 116"/>
          <p:cNvSpPr/>
          <p:nvPr/>
        </p:nvSpPr>
        <p:spPr>
          <a:xfrm>
            <a:off x="244475" y="1479550"/>
            <a:ext cx="6888163" cy="3235325"/>
          </a:xfrm>
          <a:prstGeom prst="rect">
            <a:avLst/>
          </a:prstGeom>
          <a:noFill/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>
              <a:solidFill>
                <a:prstClr val="white"/>
              </a:solidFill>
            </a:endParaRPr>
          </a:p>
        </p:txBody>
      </p:sp>
      <p:cxnSp>
        <p:nvCxnSpPr>
          <p:cNvPr id="118" name="Rak pil 117"/>
          <p:cNvCxnSpPr>
            <a:stCxn id="93" idx="2"/>
            <a:endCxn id="116" idx="0"/>
          </p:cNvCxnSpPr>
          <p:nvPr/>
        </p:nvCxnSpPr>
        <p:spPr>
          <a:xfrm>
            <a:off x="3195638" y="1957388"/>
            <a:ext cx="3400425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ktangel med rundade hörn 118"/>
          <p:cNvSpPr/>
          <p:nvPr/>
        </p:nvSpPr>
        <p:spPr>
          <a:xfrm>
            <a:off x="576263" y="4414838"/>
            <a:ext cx="6246812" cy="1143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>
              <a:solidFill>
                <a:prstClr val="white"/>
              </a:solidFill>
            </a:endParaRPr>
          </a:p>
        </p:txBody>
      </p:sp>
      <p:cxnSp>
        <p:nvCxnSpPr>
          <p:cNvPr id="120" name="Rak pil 119"/>
          <p:cNvCxnSpPr>
            <a:endCxn id="116" idx="2"/>
          </p:cNvCxnSpPr>
          <p:nvPr/>
        </p:nvCxnSpPr>
        <p:spPr>
          <a:xfrm flipV="1">
            <a:off x="6596063" y="4191000"/>
            <a:ext cx="0" cy="22383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Rak pil 120"/>
          <p:cNvCxnSpPr/>
          <p:nvPr/>
        </p:nvCxnSpPr>
        <p:spPr>
          <a:xfrm flipV="1">
            <a:off x="5894388" y="4189413"/>
            <a:ext cx="0" cy="2238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Rak pil 121"/>
          <p:cNvCxnSpPr/>
          <p:nvPr/>
        </p:nvCxnSpPr>
        <p:spPr>
          <a:xfrm flipV="1">
            <a:off x="4833938" y="4191000"/>
            <a:ext cx="0" cy="22383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Rak pil 122"/>
          <p:cNvCxnSpPr/>
          <p:nvPr/>
        </p:nvCxnSpPr>
        <p:spPr>
          <a:xfrm flipV="1">
            <a:off x="3983038" y="4191000"/>
            <a:ext cx="0" cy="22383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ak pil 123"/>
          <p:cNvCxnSpPr/>
          <p:nvPr/>
        </p:nvCxnSpPr>
        <p:spPr>
          <a:xfrm flipV="1">
            <a:off x="3181350" y="4191000"/>
            <a:ext cx="0" cy="22383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pil 124"/>
          <p:cNvCxnSpPr/>
          <p:nvPr/>
        </p:nvCxnSpPr>
        <p:spPr>
          <a:xfrm flipV="1">
            <a:off x="2309813" y="4191000"/>
            <a:ext cx="0" cy="22383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Rak pil 125"/>
          <p:cNvCxnSpPr/>
          <p:nvPr/>
        </p:nvCxnSpPr>
        <p:spPr>
          <a:xfrm flipV="1">
            <a:off x="682625" y="4191000"/>
            <a:ext cx="0" cy="22383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Rak pil 126"/>
          <p:cNvCxnSpPr/>
          <p:nvPr/>
        </p:nvCxnSpPr>
        <p:spPr>
          <a:xfrm rot="10800000" flipV="1">
            <a:off x="1484313" y="4192588"/>
            <a:ext cx="0" cy="2238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Rak pil 127"/>
          <p:cNvCxnSpPr/>
          <p:nvPr/>
        </p:nvCxnSpPr>
        <p:spPr>
          <a:xfrm rot="10800000" flipV="1">
            <a:off x="2522538" y="4191000"/>
            <a:ext cx="0" cy="22383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Rak pil 128"/>
          <p:cNvCxnSpPr/>
          <p:nvPr/>
        </p:nvCxnSpPr>
        <p:spPr>
          <a:xfrm rot="10800000" flipV="1">
            <a:off x="3382963" y="4191000"/>
            <a:ext cx="0" cy="22383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ak pil 129"/>
          <p:cNvCxnSpPr/>
          <p:nvPr/>
        </p:nvCxnSpPr>
        <p:spPr>
          <a:xfrm rot="10800000" flipV="1">
            <a:off x="4152900" y="4191000"/>
            <a:ext cx="0" cy="22383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Rak pil 130"/>
          <p:cNvCxnSpPr/>
          <p:nvPr/>
        </p:nvCxnSpPr>
        <p:spPr>
          <a:xfrm rot="10800000" flipV="1">
            <a:off x="4964113" y="4191000"/>
            <a:ext cx="0" cy="22383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ktangel med rundade hörn 131"/>
          <p:cNvSpPr/>
          <p:nvPr/>
        </p:nvSpPr>
        <p:spPr>
          <a:xfrm>
            <a:off x="6645275" y="4994275"/>
            <a:ext cx="922338" cy="3175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Migrations-verket</a:t>
            </a:r>
          </a:p>
        </p:txBody>
      </p:sp>
      <p:sp>
        <p:nvSpPr>
          <p:cNvPr id="133" name="Rektangel med rundade hörn 132"/>
          <p:cNvSpPr/>
          <p:nvPr/>
        </p:nvSpPr>
        <p:spPr>
          <a:xfrm>
            <a:off x="5502275" y="4994275"/>
            <a:ext cx="922338" cy="3175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CSN</a:t>
            </a:r>
          </a:p>
        </p:txBody>
      </p:sp>
      <p:sp>
        <p:nvSpPr>
          <p:cNvPr id="134" name="Rektangel med rundade hörn 133"/>
          <p:cNvSpPr/>
          <p:nvPr/>
        </p:nvSpPr>
        <p:spPr>
          <a:xfrm>
            <a:off x="4359275" y="4994275"/>
            <a:ext cx="923925" cy="3175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 err="1">
                <a:solidFill>
                  <a:prstClr val="white"/>
                </a:solidFill>
              </a:rPr>
              <a:t>NyA</a:t>
            </a:r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135" name="Rektangel med rundade hörn 134"/>
          <p:cNvSpPr/>
          <p:nvPr/>
        </p:nvSpPr>
        <p:spPr>
          <a:xfrm>
            <a:off x="3217863" y="4994275"/>
            <a:ext cx="922337" cy="3175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SCB</a:t>
            </a:r>
          </a:p>
        </p:txBody>
      </p:sp>
      <p:cxnSp>
        <p:nvCxnSpPr>
          <p:cNvPr id="136" name="Vinklad  135"/>
          <p:cNvCxnSpPr>
            <a:stCxn id="135" idx="0"/>
            <a:endCxn id="87" idx="2"/>
          </p:cNvCxnSpPr>
          <p:nvPr/>
        </p:nvCxnSpPr>
        <p:spPr>
          <a:xfrm rot="5400000" flipH="1" flipV="1">
            <a:off x="4321969" y="3547269"/>
            <a:ext cx="803275" cy="2090737"/>
          </a:xfrm>
          <a:prstGeom prst="bentConnector3">
            <a:avLst>
              <a:gd name="adj1" fmla="val 21540"/>
            </a:avLst>
          </a:prstGeom>
          <a:ln w="127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Vinklad  136"/>
          <p:cNvCxnSpPr>
            <a:stCxn id="134" idx="0"/>
            <a:endCxn id="87" idx="2"/>
          </p:cNvCxnSpPr>
          <p:nvPr/>
        </p:nvCxnSpPr>
        <p:spPr>
          <a:xfrm rot="5400000" flipH="1" flipV="1">
            <a:off x="4893469" y="4118769"/>
            <a:ext cx="803275" cy="947737"/>
          </a:xfrm>
          <a:prstGeom prst="bentConnector3">
            <a:avLst>
              <a:gd name="adj1" fmla="val 21540"/>
            </a:avLst>
          </a:prstGeom>
          <a:ln w="127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Vinklad  137"/>
          <p:cNvCxnSpPr>
            <a:stCxn id="133" idx="0"/>
            <a:endCxn id="87" idx="2"/>
          </p:cNvCxnSpPr>
          <p:nvPr/>
        </p:nvCxnSpPr>
        <p:spPr>
          <a:xfrm rot="16200000" flipV="1">
            <a:off x="5464969" y="4495006"/>
            <a:ext cx="803275" cy="195263"/>
          </a:xfrm>
          <a:prstGeom prst="bentConnector3">
            <a:avLst>
              <a:gd name="adj1" fmla="val 21540"/>
            </a:avLst>
          </a:prstGeom>
          <a:ln w="127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Vinklad  138"/>
          <p:cNvCxnSpPr>
            <a:stCxn id="132" idx="0"/>
            <a:endCxn id="87" idx="2"/>
          </p:cNvCxnSpPr>
          <p:nvPr/>
        </p:nvCxnSpPr>
        <p:spPr>
          <a:xfrm rot="16200000" flipV="1">
            <a:off x="6035675" y="3924300"/>
            <a:ext cx="803275" cy="1336675"/>
          </a:xfrm>
          <a:prstGeom prst="bentConnector3">
            <a:avLst>
              <a:gd name="adj1" fmla="val 21836"/>
            </a:avLst>
          </a:prstGeom>
          <a:ln w="127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ruta 139"/>
          <p:cNvSpPr txBox="1"/>
          <p:nvPr/>
        </p:nvSpPr>
        <p:spPr>
          <a:xfrm>
            <a:off x="242888" y="1479550"/>
            <a:ext cx="8715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b="1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  <a:cs typeface="+mn-cs"/>
              </a:rPr>
              <a:t>Ladok3</a:t>
            </a:r>
          </a:p>
        </p:txBody>
      </p:sp>
      <p:sp>
        <p:nvSpPr>
          <p:cNvPr id="141" name="textruta 140"/>
          <p:cNvSpPr txBox="1"/>
          <p:nvPr/>
        </p:nvSpPr>
        <p:spPr>
          <a:xfrm>
            <a:off x="5716588" y="1062038"/>
            <a:ext cx="6365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black"/>
                </a:solidFill>
                <a:latin typeface="Calibri" panose="020F0502020204030204"/>
                <a:cs typeface="+mn-cs"/>
              </a:rPr>
              <a:t>REST</a:t>
            </a:r>
          </a:p>
        </p:txBody>
      </p:sp>
      <p:sp>
        <p:nvSpPr>
          <p:cNvPr id="142" name="textruta 141"/>
          <p:cNvSpPr txBox="1"/>
          <p:nvPr/>
        </p:nvSpPr>
        <p:spPr>
          <a:xfrm>
            <a:off x="1931988" y="1974850"/>
            <a:ext cx="636587" cy="3698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black"/>
                </a:solidFill>
                <a:latin typeface="Calibri" panose="020F0502020204030204"/>
                <a:cs typeface="+mn-cs"/>
              </a:rPr>
              <a:t>REST</a:t>
            </a:r>
          </a:p>
        </p:txBody>
      </p:sp>
      <p:sp>
        <p:nvSpPr>
          <p:cNvPr id="143" name="textruta 142"/>
          <p:cNvSpPr txBox="1"/>
          <p:nvPr/>
        </p:nvSpPr>
        <p:spPr>
          <a:xfrm>
            <a:off x="677092" y="4084687"/>
            <a:ext cx="73025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Feeds</a:t>
            </a:r>
            <a:endParaRPr lang="sv-SE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44" name="textruta 143"/>
          <p:cNvSpPr txBox="1"/>
          <p:nvPr/>
        </p:nvSpPr>
        <p:spPr>
          <a:xfrm>
            <a:off x="7404100" y="4606925"/>
            <a:ext cx="9953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Feeds</a:t>
            </a:r>
            <a:r>
              <a:rPr lang="sv-SE" dirty="0">
                <a:solidFill>
                  <a:prstClr val="black"/>
                </a:solidFill>
                <a:latin typeface="Calibri" panose="020F0502020204030204"/>
                <a:cs typeface="+mn-cs"/>
              </a:rPr>
              <a:t>/fil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r>
              <a:rPr lang="sv-SE" altLang="sv-SE">
                <a:latin typeface="Impact" panose="020B0806030902050204" pitchFamily="34" charset="0"/>
                <a:cs typeface="Impact" panose="020B0806030902050204" pitchFamily="34" charset="0"/>
              </a:rPr>
              <a:t>Uppföljningsdatabasen och informationsobjekt</a:t>
            </a:r>
          </a:p>
        </p:txBody>
      </p:sp>
      <p:sp>
        <p:nvSpPr>
          <p:cNvPr id="5" name="Rektangel med rundade hörn 4"/>
          <p:cNvSpPr/>
          <p:nvPr/>
        </p:nvSpPr>
        <p:spPr>
          <a:xfrm>
            <a:off x="301625" y="1292225"/>
            <a:ext cx="2836863" cy="406082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1050" dirty="0">
              <a:solidFill>
                <a:prstClr val="white"/>
              </a:solidFill>
            </a:endParaRPr>
          </a:p>
        </p:txBody>
      </p:sp>
      <p:sp>
        <p:nvSpPr>
          <p:cNvPr id="6" name="Rektangel med rundade hörn 5"/>
          <p:cNvSpPr/>
          <p:nvPr/>
        </p:nvSpPr>
        <p:spPr>
          <a:xfrm>
            <a:off x="555625" y="1689100"/>
            <a:ext cx="2327275" cy="3381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API</a:t>
            </a:r>
          </a:p>
        </p:txBody>
      </p:sp>
      <p:sp>
        <p:nvSpPr>
          <p:cNvPr id="7" name="Rektangel med rundade hörn 6"/>
          <p:cNvSpPr/>
          <p:nvPr/>
        </p:nvSpPr>
        <p:spPr>
          <a:xfrm>
            <a:off x="555625" y="2165350"/>
            <a:ext cx="2327275" cy="330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Domän</a:t>
            </a:r>
          </a:p>
        </p:txBody>
      </p:sp>
      <p:sp>
        <p:nvSpPr>
          <p:cNvPr id="8" name="Cylinder 7"/>
          <p:cNvSpPr/>
          <p:nvPr/>
        </p:nvSpPr>
        <p:spPr>
          <a:xfrm>
            <a:off x="398463" y="34655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9" name="Cylinder 8"/>
          <p:cNvSpPr/>
          <p:nvPr/>
        </p:nvSpPr>
        <p:spPr>
          <a:xfrm>
            <a:off x="512763" y="35798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10" name="Cylinder 9"/>
          <p:cNvSpPr/>
          <p:nvPr/>
        </p:nvSpPr>
        <p:spPr>
          <a:xfrm>
            <a:off x="627063" y="36941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11" name="Cylinder 10"/>
          <p:cNvSpPr/>
          <p:nvPr/>
        </p:nvSpPr>
        <p:spPr>
          <a:xfrm>
            <a:off x="741363" y="38084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12" name="Cylinder 11"/>
          <p:cNvSpPr/>
          <p:nvPr/>
        </p:nvSpPr>
        <p:spPr>
          <a:xfrm>
            <a:off x="855663" y="39227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13" name="Cylinder 12"/>
          <p:cNvSpPr/>
          <p:nvPr/>
        </p:nvSpPr>
        <p:spPr>
          <a:xfrm>
            <a:off x="969963" y="40370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14" name="Cylinder 13"/>
          <p:cNvSpPr/>
          <p:nvPr/>
        </p:nvSpPr>
        <p:spPr>
          <a:xfrm>
            <a:off x="1084263" y="41513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15" name="Cylinder 14"/>
          <p:cNvSpPr/>
          <p:nvPr/>
        </p:nvSpPr>
        <p:spPr>
          <a:xfrm>
            <a:off x="1198563" y="42656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16" name="Cylinder 15"/>
          <p:cNvSpPr/>
          <p:nvPr/>
        </p:nvSpPr>
        <p:spPr>
          <a:xfrm>
            <a:off x="1312863" y="43799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17" name="Cylinder 16"/>
          <p:cNvSpPr/>
          <p:nvPr/>
        </p:nvSpPr>
        <p:spPr>
          <a:xfrm>
            <a:off x="512763" y="35798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18" name="Cylinder 17"/>
          <p:cNvSpPr/>
          <p:nvPr/>
        </p:nvSpPr>
        <p:spPr>
          <a:xfrm>
            <a:off x="627063" y="36941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19" name="Cylinder 18"/>
          <p:cNvSpPr/>
          <p:nvPr/>
        </p:nvSpPr>
        <p:spPr>
          <a:xfrm>
            <a:off x="741363" y="38084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20" name="Cylinder 19"/>
          <p:cNvSpPr/>
          <p:nvPr/>
        </p:nvSpPr>
        <p:spPr>
          <a:xfrm>
            <a:off x="855663" y="39227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21" name="Cylinder 20"/>
          <p:cNvSpPr/>
          <p:nvPr/>
        </p:nvSpPr>
        <p:spPr>
          <a:xfrm>
            <a:off x="969963" y="40370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22" name="Cylinder 21"/>
          <p:cNvSpPr/>
          <p:nvPr/>
        </p:nvSpPr>
        <p:spPr>
          <a:xfrm>
            <a:off x="1084263" y="41513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23" name="Cylinder 22"/>
          <p:cNvSpPr/>
          <p:nvPr/>
        </p:nvSpPr>
        <p:spPr>
          <a:xfrm>
            <a:off x="1198563" y="42656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24" name="Cylinder 23"/>
          <p:cNvSpPr/>
          <p:nvPr/>
        </p:nvSpPr>
        <p:spPr>
          <a:xfrm>
            <a:off x="1312863" y="43799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25" name="Cylinder 24"/>
          <p:cNvSpPr/>
          <p:nvPr/>
        </p:nvSpPr>
        <p:spPr>
          <a:xfrm>
            <a:off x="1427163" y="4494213"/>
            <a:ext cx="446087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26" name="Cylinder 25"/>
          <p:cNvSpPr/>
          <p:nvPr/>
        </p:nvSpPr>
        <p:spPr>
          <a:xfrm>
            <a:off x="1073150" y="3246438"/>
            <a:ext cx="447675" cy="465137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27" name="Cylinder 26"/>
          <p:cNvSpPr/>
          <p:nvPr/>
        </p:nvSpPr>
        <p:spPr>
          <a:xfrm>
            <a:off x="1187450" y="3360738"/>
            <a:ext cx="447675" cy="465137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28" name="Cylinder 27"/>
          <p:cNvSpPr/>
          <p:nvPr/>
        </p:nvSpPr>
        <p:spPr>
          <a:xfrm>
            <a:off x="1301750" y="3475038"/>
            <a:ext cx="447675" cy="465137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29" name="Cylinder 28"/>
          <p:cNvSpPr/>
          <p:nvPr/>
        </p:nvSpPr>
        <p:spPr>
          <a:xfrm>
            <a:off x="1416050" y="3589338"/>
            <a:ext cx="447675" cy="465137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30" name="Cylinder 29"/>
          <p:cNvSpPr/>
          <p:nvPr/>
        </p:nvSpPr>
        <p:spPr>
          <a:xfrm>
            <a:off x="1530350" y="3703638"/>
            <a:ext cx="447675" cy="465137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31" name="Cylinder 30"/>
          <p:cNvSpPr/>
          <p:nvPr/>
        </p:nvSpPr>
        <p:spPr>
          <a:xfrm>
            <a:off x="1644650" y="3817938"/>
            <a:ext cx="447675" cy="465137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32" name="Cylinder 31"/>
          <p:cNvSpPr/>
          <p:nvPr/>
        </p:nvSpPr>
        <p:spPr>
          <a:xfrm>
            <a:off x="1758950" y="3932238"/>
            <a:ext cx="447675" cy="465137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33" name="Cylinder 32"/>
          <p:cNvSpPr/>
          <p:nvPr/>
        </p:nvSpPr>
        <p:spPr>
          <a:xfrm>
            <a:off x="1873250" y="4046538"/>
            <a:ext cx="447675" cy="465137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34" name="Cylinder 33"/>
          <p:cNvSpPr/>
          <p:nvPr/>
        </p:nvSpPr>
        <p:spPr>
          <a:xfrm>
            <a:off x="1987550" y="4160838"/>
            <a:ext cx="447675" cy="465137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35" name="Cylinder 34"/>
          <p:cNvSpPr/>
          <p:nvPr/>
        </p:nvSpPr>
        <p:spPr>
          <a:xfrm>
            <a:off x="1714500" y="2930525"/>
            <a:ext cx="446088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36" name="Cylinder 35"/>
          <p:cNvSpPr/>
          <p:nvPr/>
        </p:nvSpPr>
        <p:spPr>
          <a:xfrm>
            <a:off x="1828800" y="3044825"/>
            <a:ext cx="446088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37" name="Cylinder 36"/>
          <p:cNvSpPr/>
          <p:nvPr/>
        </p:nvSpPr>
        <p:spPr>
          <a:xfrm>
            <a:off x="1943100" y="3159125"/>
            <a:ext cx="446088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38" name="Cylinder 37"/>
          <p:cNvSpPr/>
          <p:nvPr/>
        </p:nvSpPr>
        <p:spPr>
          <a:xfrm>
            <a:off x="2057400" y="3273425"/>
            <a:ext cx="446088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39" name="Cylinder 38"/>
          <p:cNvSpPr/>
          <p:nvPr/>
        </p:nvSpPr>
        <p:spPr>
          <a:xfrm>
            <a:off x="2171700" y="3387725"/>
            <a:ext cx="446088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40" name="Cylinder 39"/>
          <p:cNvSpPr/>
          <p:nvPr/>
        </p:nvSpPr>
        <p:spPr>
          <a:xfrm>
            <a:off x="2286000" y="3502025"/>
            <a:ext cx="446088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41" name="Cylinder 40"/>
          <p:cNvSpPr/>
          <p:nvPr/>
        </p:nvSpPr>
        <p:spPr>
          <a:xfrm>
            <a:off x="2400300" y="3616325"/>
            <a:ext cx="446088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42" name="Cylinder 41"/>
          <p:cNvSpPr/>
          <p:nvPr/>
        </p:nvSpPr>
        <p:spPr>
          <a:xfrm>
            <a:off x="2514600" y="3730625"/>
            <a:ext cx="446088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43" name="Cylinder 42"/>
          <p:cNvSpPr/>
          <p:nvPr/>
        </p:nvSpPr>
        <p:spPr>
          <a:xfrm>
            <a:off x="2628900" y="3844925"/>
            <a:ext cx="446088" cy="466725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DB</a:t>
            </a:r>
          </a:p>
        </p:txBody>
      </p:sp>
      <p:sp>
        <p:nvSpPr>
          <p:cNvPr id="44" name="Cylinder 43"/>
          <p:cNvSpPr/>
          <p:nvPr/>
        </p:nvSpPr>
        <p:spPr>
          <a:xfrm>
            <a:off x="4375150" y="1373188"/>
            <a:ext cx="2260600" cy="2243137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>
              <a:solidFill>
                <a:prstClr val="white"/>
              </a:solidFill>
            </a:endParaRPr>
          </a:p>
        </p:txBody>
      </p:sp>
      <p:sp>
        <p:nvSpPr>
          <p:cNvPr id="45" name="Rektangel med klippt hörn 44"/>
          <p:cNvSpPr/>
          <p:nvPr/>
        </p:nvSpPr>
        <p:spPr>
          <a:xfrm>
            <a:off x="4521200" y="1992313"/>
            <a:ext cx="1108075" cy="485775"/>
          </a:xfrm>
          <a:prstGeom prst="snip1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solidFill>
                  <a:prstClr val="white"/>
                </a:solidFill>
              </a:rPr>
              <a:t>Informations-objekt</a:t>
            </a:r>
          </a:p>
        </p:txBody>
      </p:sp>
      <p:sp>
        <p:nvSpPr>
          <p:cNvPr id="46" name="Rektangel med klippt hörn 45"/>
          <p:cNvSpPr/>
          <p:nvPr/>
        </p:nvSpPr>
        <p:spPr>
          <a:xfrm>
            <a:off x="4635500" y="2106613"/>
            <a:ext cx="1108075" cy="485775"/>
          </a:xfrm>
          <a:prstGeom prst="snip1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solidFill>
                  <a:prstClr val="white"/>
                </a:solidFill>
              </a:rPr>
              <a:t>Informations-objekt</a:t>
            </a:r>
          </a:p>
        </p:txBody>
      </p:sp>
      <p:sp>
        <p:nvSpPr>
          <p:cNvPr id="47" name="Rektangel med klippt hörn 46"/>
          <p:cNvSpPr/>
          <p:nvPr/>
        </p:nvSpPr>
        <p:spPr>
          <a:xfrm>
            <a:off x="4749800" y="2220913"/>
            <a:ext cx="1108075" cy="485775"/>
          </a:xfrm>
          <a:prstGeom prst="snip1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solidFill>
                  <a:prstClr val="white"/>
                </a:solidFill>
              </a:rPr>
              <a:t>Informations-objekt</a:t>
            </a:r>
          </a:p>
        </p:txBody>
      </p:sp>
      <p:sp>
        <p:nvSpPr>
          <p:cNvPr id="48" name="Rektangel med klippt hörn 47"/>
          <p:cNvSpPr/>
          <p:nvPr/>
        </p:nvSpPr>
        <p:spPr>
          <a:xfrm>
            <a:off x="4864100" y="2335213"/>
            <a:ext cx="1108075" cy="485775"/>
          </a:xfrm>
          <a:prstGeom prst="snip1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solidFill>
                  <a:prstClr val="white"/>
                </a:solidFill>
              </a:rPr>
              <a:t>Informations-objekt</a:t>
            </a:r>
          </a:p>
        </p:txBody>
      </p:sp>
      <p:sp>
        <p:nvSpPr>
          <p:cNvPr id="49" name="Rektangel med klippt hörn 48"/>
          <p:cNvSpPr/>
          <p:nvPr/>
        </p:nvSpPr>
        <p:spPr>
          <a:xfrm>
            <a:off x="4978400" y="2449513"/>
            <a:ext cx="1108075" cy="485775"/>
          </a:xfrm>
          <a:prstGeom prst="snip1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solidFill>
                  <a:prstClr val="white"/>
                </a:solidFill>
              </a:rPr>
              <a:t>Informations-objekt</a:t>
            </a:r>
          </a:p>
        </p:txBody>
      </p:sp>
      <p:sp>
        <p:nvSpPr>
          <p:cNvPr id="50" name="Rektangel med klippt hörn 49"/>
          <p:cNvSpPr/>
          <p:nvPr/>
        </p:nvSpPr>
        <p:spPr>
          <a:xfrm>
            <a:off x="5092700" y="2563813"/>
            <a:ext cx="1108075" cy="485775"/>
          </a:xfrm>
          <a:prstGeom prst="snip1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solidFill>
                  <a:prstClr val="white"/>
                </a:solidFill>
              </a:rPr>
              <a:t>Informations-objekt</a:t>
            </a:r>
          </a:p>
        </p:txBody>
      </p:sp>
      <p:sp>
        <p:nvSpPr>
          <p:cNvPr id="51" name="Rektangel med klippt hörn 50"/>
          <p:cNvSpPr/>
          <p:nvPr/>
        </p:nvSpPr>
        <p:spPr>
          <a:xfrm>
            <a:off x="5207000" y="2678113"/>
            <a:ext cx="1108075" cy="485775"/>
          </a:xfrm>
          <a:prstGeom prst="snip1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solidFill>
                  <a:prstClr val="white"/>
                </a:solidFill>
              </a:rPr>
              <a:t>Informations-objekt</a:t>
            </a:r>
          </a:p>
        </p:txBody>
      </p:sp>
      <p:sp>
        <p:nvSpPr>
          <p:cNvPr id="52" name="Rektangel med klippt hörn 51"/>
          <p:cNvSpPr/>
          <p:nvPr/>
        </p:nvSpPr>
        <p:spPr>
          <a:xfrm>
            <a:off x="5321300" y="2792413"/>
            <a:ext cx="1108075" cy="485775"/>
          </a:xfrm>
          <a:prstGeom prst="snip1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solidFill>
                  <a:prstClr val="white"/>
                </a:solidFill>
              </a:rPr>
              <a:t>Informations-objekt</a:t>
            </a:r>
          </a:p>
        </p:txBody>
      </p:sp>
      <p:sp>
        <p:nvSpPr>
          <p:cNvPr id="53" name="Rektangel med klippt hörn 52"/>
          <p:cNvSpPr/>
          <p:nvPr/>
        </p:nvSpPr>
        <p:spPr>
          <a:xfrm>
            <a:off x="5435600" y="2906713"/>
            <a:ext cx="1108075" cy="485775"/>
          </a:xfrm>
          <a:prstGeom prst="snip1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solidFill>
                  <a:prstClr val="white"/>
                </a:solidFill>
              </a:rPr>
              <a:t>Informations-objekt</a:t>
            </a:r>
          </a:p>
        </p:txBody>
      </p:sp>
      <p:sp>
        <p:nvSpPr>
          <p:cNvPr id="54" name="textruta 53"/>
          <p:cNvSpPr txBox="1"/>
          <p:nvPr/>
        </p:nvSpPr>
        <p:spPr>
          <a:xfrm>
            <a:off x="735013" y="871538"/>
            <a:ext cx="18764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100" dirty="0">
                <a:solidFill>
                  <a:prstClr val="black"/>
                </a:solidFill>
                <a:latin typeface="Calibri" panose="020F0502020204030204"/>
                <a:cs typeface="+mn-cs"/>
              </a:rPr>
              <a:t>Uppföljning</a:t>
            </a:r>
          </a:p>
        </p:txBody>
      </p:sp>
      <p:sp>
        <p:nvSpPr>
          <p:cNvPr id="55" name="Rektangel med rundade hörn 54"/>
          <p:cNvSpPr/>
          <p:nvPr/>
        </p:nvSpPr>
        <p:spPr>
          <a:xfrm>
            <a:off x="7340600" y="1674813"/>
            <a:ext cx="1027113" cy="40481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56" name="Rektangel med rundade hörn 55"/>
          <p:cNvSpPr/>
          <p:nvPr/>
        </p:nvSpPr>
        <p:spPr>
          <a:xfrm>
            <a:off x="7454900" y="1789113"/>
            <a:ext cx="1027113" cy="40481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57" name="Rektangel med rundade hörn 56"/>
          <p:cNvSpPr/>
          <p:nvPr/>
        </p:nvSpPr>
        <p:spPr>
          <a:xfrm>
            <a:off x="7569200" y="1903413"/>
            <a:ext cx="1027113" cy="40481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58" name="Rektangel med rundade hörn 57"/>
          <p:cNvSpPr/>
          <p:nvPr/>
        </p:nvSpPr>
        <p:spPr>
          <a:xfrm>
            <a:off x="7683500" y="2017713"/>
            <a:ext cx="1027113" cy="40481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cxnSp>
        <p:nvCxnSpPr>
          <p:cNvPr id="59" name="Rak pil 58"/>
          <p:cNvCxnSpPr>
            <a:stCxn id="55" idx="1"/>
            <a:endCxn id="44" idx="4"/>
          </p:cNvCxnSpPr>
          <p:nvPr/>
        </p:nvCxnSpPr>
        <p:spPr>
          <a:xfrm flipH="1">
            <a:off x="6635750" y="1876425"/>
            <a:ext cx="704850" cy="617538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ak pil 59"/>
          <p:cNvCxnSpPr>
            <a:stCxn id="56" idx="1"/>
            <a:endCxn id="44" idx="4"/>
          </p:cNvCxnSpPr>
          <p:nvPr/>
        </p:nvCxnSpPr>
        <p:spPr>
          <a:xfrm flipH="1">
            <a:off x="6635750" y="1990725"/>
            <a:ext cx="819150" cy="503238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k pil 60"/>
          <p:cNvCxnSpPr>
            <a:stCxn id="57" idx="1"/>
            <a:endCxn id="44" idx="4"/>
          </p:cNvCxnSpPr>
          <p:nvPr/>
        </p:nvCxnSpPr>
        <p:spPr>
          <a:xfrm flipH="1">
            <a:off x="6635750" y="2105025"/>
            <a:ext cx="933450" cy="388938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k pil 61"/>
          <p:cNvCxnSpPr>
            <a:stCxn id="58" idx="1"/>
            <a:endCxn id="44" idx="4"/>
          </p:cNvCxnSpPr>
          <p:nvPr/>
        </p:nvCxnSpPr>
        <p:spPr>
          <a:xfrm flipH="1">
            <a:off x="6635750" y="2219325"/>
            <a:ext cx="1047750" cy="274638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ruta 62"/>
          <p:cNvSpPr txBox="1"/>
          <p:nvPr/>
        </p:nvSpPr>
        <p:spPr>
          <a:xfrm>
            <a:off x="7032625" y="2522538"/>
            <a:ext cx="6508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black"/>
                </a:solidFill>
                <a:latin typeface="Calibri" panose="020F0502020204030204"/>
                <a:cs typeface="+mn-cs"/>
              </a:rPr>
              <a:t>JDBC</a:t>
            </a:r>
          </a:p>
        </p:txBody>
      </p:sp>
      <p:cxnSp>
        <p:nvCxnSpPr>
          <p:cNvPr id="64" name="Rak 63"/>
          <p:cNvCxnSpPr>
            <a:endCxn id="44" idx="2"/>
          </p:cNvCxnSpPr>
          <p:nvPr/>
        </p:nvCxnSpPr>
        <p:spPr>
          <a:xfrm flipV="1">
            <a:off x="2876550" y="2493963"/>
            <a:ext cx="1498600" cy="1366837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ak 64"/>
          <p:cNvCxnSpPr>
            <a:stCxn id="43" idx="3"/>
            <a:endCxn id="44" idx="3"/>
          </p:cNvCxnSpPr>
          <p:nvPr/>
        </p:nvCxnSpPr>
        <p:spPr>
          <a:xfrm flipV="1">
            <a:off x="2852738" y="3616325"/>
            <a:ext cx="2652712" cy="6953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ruta 65"/>
          <p:cNvSpPr txBox="1"/>
          <p:nvPr/>
        </p:nvSpPr>
        <p:spPr>
          <a:xfrm>
            <a:off x="4864100" y="5021263"/>
            <a:ext cx="17160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Lärosätesfeeds</a:t>
            </a:r>
            <a:endParaRPr lang="sv-SE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7" name="Rektangel med rundade hörn 66"/>
          <p:cNvSpPr/>
          <p:nvPr/>
        </p:nvSpPr>
        <p:spPr>
          <a:xfrm>
            <a:off x="6907213" y="4635500"/>
            <a:ext cx="1025525" cy="40481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68" name="Rektangel med rundade hörn 67"/>
          <p:cNvSpPr/>
          <p:nvPr/>
        </p:nvSpPr>
        <p:spPr>
          <a:xfrm>
            <a:off x="7021513" y="4749800"/>
            <a:ext cx="1025525" cy="40481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69" name="Rektangel med rundade hörn 68"/>
          <p:cNvSpPr/>
          <p:nvPr/>
        </p:nvSpPr>
        <p:spPr>
          <a:xfrm>
            <a:off x="7135813" y="4864100"/>
            <a:ext cx="1025525" cy="40481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70" name="Rektangel med rundade hörn 69"/>
          <p:cNvSpPr/>
          <p:nvPr/>
        </p:nvSpPr>
        <p:spPr>
          <a:xfrm>
            <a:off x="7250113" y="4978400"/>
            <a:ext cx="1025525" cy="40481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cxnSp>
        <p:nvCxnSpPr>
          <p:cNvPr id="71" name="Rak pil 70"/>
          <p:cNvCxnSpPr>
            <a:stCxn id="67" idx="1"/>
            <a:endCxn id="5" idx="3"/>
          </p:cNvCxnSpPr>
          <p:nvPr/>
        </p:nvCxnSpPr>
        <p:spPr>
          <a:xfrm flipH="1" flipV="1">
            <a:off x="3138488" y="3322638"/>
            <a:ext cx="3768725" cy="1514475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ak pil 71"/>
          <p:cNvCxnSpPr>
            <a:stCxn id="68" idx="1"/>
            <a:endCxn id="5" idx="3"/>
          </p:cNvCxnSpPr>
          <p:nvPr/>
        </p:nvCxnSpPr>
        <p:spPr>
          <a:xfrm flipH="1" flipV="1">
            <a:off x="3138488" y="3322638"/>
            <a:ext cx="3883025" cy="1628775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pil 72"/>
          <p:cNvCxnSpPr>
            <a:stCxn id="69" idx="1"/>
            <a:endCxn id="5" idx="3"/>
          </p:cNvCxnSpPr>
          <p:nvPr/>
        </p:nvCxnSpPr>
        <p:spPr>
          <a:xfrm flipH="1" flipV="1">
            <a:off x="3138488" y="3322638"/>
            <a:ext cx="3997325" cy="1743075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ak pil 73"/>
          <p:cNvCxnSpPr>
            <a:stCxn id="70" idx="1"/>
            <a:endCxn id="5" idx="3"/>
          </p:cNvCxnSpPr>
          <p:nvPr/>
        </p:nvCxnSpPr>
        <p:spPr>
          <a:xfrm flipH="1" flipV="1">
            <a:off x="3138488" y="3322638"/>
            <a:ext cx="4111625" cy="1857375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>
              <a:defRPr/>
            </a:pPr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Vad är ett informationsobjekt?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  <a:extLst/>
        </p:spPr>
        <p:txBody>
          <a:bodyPr/>
          <a:lstStyle/>
          <a:p>
            <a:pPr marL="0" indent="0" fontAlgn="ctr">
              <a:buFont typeface="Arial" panose="020B0604020202020204" pitchFamily="34" charset="0"/>
              <a:buNone/>
              <a:defRPr/>
            </a:pPr>
            <a:r>
              <a:rPr lang="sv-SE" dirty="0">
                <a:solidFill>
                  <a:schemeClr val="tx1"/>
                </a:solidFill>
              </a:rPr>
              <a:t>Huvudsyftet med informationsobjekt är att sammanställa information som är relaterad till varandra i ett specifikt kontext</a:t>
            </a: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r>
              <a:rPr lang="sv-SE" dirty="0">
                <a:solidFill>
                  <a:schemeClr val="tx1"/>
                </a:solidFill>
              </a:rPr>
              <a:t>Exempel:  studentens registreringar på kurstillfällen (studenten, kurs, kurstillfällen, studieperioder, program etc.) ingår i informationsobjektet IO_REGISTRERING.</a:t>
            </a: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r>
              <a:rPr lang="sv-SE" dirty="0">
                <a:solidFill>
                  <a:schemeClr val="tx1"/>
                </a:solidFill>
              </a:rPr>
              <a:t>Ett annat syfte är att inte exponera den underliggande strukturen. Detta gör det möjligt för systemet att förändras utan att det påverkar informationsobjekten</a:t>
            </a:r>
            <a:endParaRPr lang="sv-SE" strike="sngStrik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Användning av informationsobjekten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/>
          <a:lstStyle/>
          <a:p>
            <a:pPr marL="0" indent="0" eaLnBrk="1" fontAlgn="ctr" hangingPunct="1">
              <a:buFont typeface="Arial" panose="020B0604020202020204" pitchFamily="34" charset="0"/>
              <a:buNone/>
              <a:defRPr/>
            </a:pPr>
            <a:r>
              <a:rPr lang="sv-SE" dirty="0">
                <a:solidFill>
                  <a:schemeClr val="tx1"/>
                </a:solidFill>
              </a:rPr>
              <a:t>Syftet med att skapa informationsobjekt och tillgängliggöra dem i Uppföljningsdatabasen var dels för att lärosätena skulle kunna hämta information från </a:t>
            </a:r>
            <a:r>
              <a:rPr lang="sv-SE" dirty="0" err="1">
                <a:solidFill>
                  <a:schemeClr val="tx1"/>
                </a:solidFill>
              </a:rPr>
              <a:t>Ladoks</a:t>
            </a:r>
            <a:r>
              <a:rPr lang="sv-SE" dirty="0">
                <a:solidFill>
                  <a:schemeClr val="tx1"/>
                </a:solidFill>
              </a:rPr>
              <a:t> databas </a:t>
            </a:r>
            <a:r>
              <a:rPr lang="sv-SE" dirty="0">
                <a:solidFill>
                  <a:srgbClr val="464646"/>
                </a:solidFill>
              </a:rPr>
              <a:t>för uppföljningsändamål, t.ex. genom </a:t>
            </a:r>
            <a:br>
              <a:rPr lang="sv-SE" dirty="0">
                <a:solidFill>
                  <a:srgbClr val="464646"/>
                </a:solidFill>
              </a:rPr>
            </a:br>
            <a:r>
              <a:rPr lang="sv-SE" dirty="0">
                <a:solidFill>
                  <a:srgbClr val="464646"/>
                </a:solidFill>
              </a:rPr>
              <a:t>BI-verktyg, men också genom att kunna ställa SQL-frågor </a:t>
            </a:r>
            <a:r>
              <a:rPr lang="sv-SE" dirty="0">
                <a:solidFill>
                  <a:schemeClr val="tx1"/>
                </a:solidFill>
              </a:rPr>
              <a:t>direkt mot informationsobjekten. </a:t>
            </a:r>
          </a:p>
          <a:p>
            <a:pPr marL="0" indent="0" eaLnBrk="1" fontAlgn="ctr" hangingPunct="1">
              <a:buFont typeface="Arial" panose="020B0604020202020204" pitchFamily="34" charset="0"/>
              <a:buNone/>
              <a:defRPr/>
            </a:pPr>
            <a:r>
              <a:rPr lang="sv-SE" dirty="0"/>
              <a:t>Varje rapport har också möjligt att exportera ett underlag vilket innehåller information från det informationsobjekt som rapporten använder.</a:t>
            </a:r>
            <a:endParaRPr lang="sv-SE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Arbeta med informationsobjekten</a:t>
            </a:r>
          </a:p>
        </p:txBody>
      </p:sp>
      <p:sp>
        <p:nvSpPr>
          <p:cNvPr id="25602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>
            <a:normAutofit/>
          </a:bodyPr>
          <a:lstStyle/>
          <a:p>
            <a:pPr fontAlgn="ctr">
              <a:defRPr/>
            </a:pPr>
            <a:r>
              <a:rPr lang="sv-SE" altLang="sv-SE" dirty="0">
                <a:solidFill>
                  <a:schemeClr val="tx1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Vanliga SQL-frågor. Viktigt att gruppera och begränsa för att få ett resultat som säger något</a:t>
            </a:r>
          </a:p>
          <a:p>
            <a:pPr fontAlgn="ctr">
              <a:defRPr/>
            </a:pPr>
            <a:r>
              <a:rPr lang="sv-SE" altLang="sv-SE" dirty="0">
                <a:solidFill>
                  <a:schemeClr val="tx1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Viktigt att begränsa på datum </a:t>
            </a:r>
          </a:p>
          <a:p>
            <a:pPr fontAlgn="ctr">
              <a:defRPr/>
            </a:pPr>
            <a:r>
              <a:rPr lang="sv-SE" altLang="sv-SE" dirty="0">
                <a:solidFill>
                  <a:schemeClr val="tx1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Ambitionen är att man väldigt sällan ska behöva använda ”</a:t>
            </a:r>
            <a:r>
              <a:rPr lang="sv-SE" altLang="sv-SE" dirty="0" err="1">
                <a:solidFill>
                  <a:schemeClr val="tx1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join</a:t>
            </a:r>
            <a:r>
              <a:rPr lang="sv-SE" altLang="sv-SE" dirty="0">
                <a:solidFill>
                  <a:schemeClr val="tx1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”</a:t>
            </a:r>
          </a:p>
          <a:p>
            <a:pPr fontAlgn="ctr">
              <a:defRPr/>
            </a:pPr>
            <a:r>
              <a:rPr lang="sv-SE" altLang="sv-SE" dirty="0">
                <a:solidFill>
                  <a:schemeClr val="tx1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Vi har stöd för att ställa frågor från ett historiskt datum</a:t>
            </a:r>
          </a:p>
          <a:p>
            <a:pPr fontAlgn="ctr">
              <a:defRPr/>
            </a:pPr>
            <a:r>
              <a:rPr lang="sv-SE" altLang="sv-SE" dirty="0">
                <a:solidFill>
                  <a:schemeClr val="tx1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Databasverktyget måste stödja DB2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Arbeta med informationsobjekten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dirty="0"/>
              <a:t>Användare</a:t>
            </a:r>
          </a:p>
          <a:p>
            <a:pPr eaLnBrk="1" hangingPunct="1">
              <a:defRPr/>
            </a:pPr>
            <a:r>
              <a:rPr lang="sv-SE" dirty="0"/>
              <a:t>Lokala uppföljningsintegrationer som t.ex. BI-verktyg</a:t>
            </a:r>
          </a:p>
          <a:p>
            <a:pPr eaLnBrk="1" hangingPunct="1">
              <a:defRPr/>
            </a:pPr>
            <a:r>
              <a:rPr lang="sv-SE" dirty="0"/>
              <a:t>Användare som skriver SQL (endast läs)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dirty="0"/>
              <a:t>Lokala integrationer som t.ex. utbildningsdatabaser (</a:t>
            </a:r>
            <a:r>
              <a:rPr lang="sv-SE" dirty="0" err="1"/>
              <a:t>KursInfo</a:t>
            </a:r>
            <a:r>
              <a:rPr lang="sv-SE" dirty="0"/>
              <a:t>, Selma etc.), lokalbokning, lärosätets användaradministration, ska i första hand använda </a:t>
            </a:r>
            <a:r>
              <a:rPr lang="sv-SE" dirty="0" err="1"/>
              <a:t>Feeds</a:t>
            </a:r>
            <a:r>
              <a:rPr lang="sv-SE" dirty="0"/>
              <a:t> och i andra hand REST.</a:t>
            </a:r>
            <a:endParaRPr lang="sv-SE" dirty="0">
              <a:solidFill>
                <a:srgbClr val="FF000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sv-S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Informationsobjekt</a:t>
            </a:r>
          </a:p>
        </p:txBody>
      </p:sp>
      <p:sp>
        <p:nvSpPr>
          <p:cNvPr id="39938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/>
          <a:lstStyle/>
          <a:p>
            <a:pPr fontAlgn="ctr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IO_BEVIS_PRECISERING</a:t>
            </a:r>
          </a:p>
          <a:p>
            <a:pPr fontAlgn="ctr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IO_GENOMSTROMNING_KURS</a:t>
            </a:r>
          </a:p>
          <a:p>
            <a:pPr fontAlgn="ctr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IO_GENOMSTROMNING_KURSPAKETERING</a:t>
            </a:r>
          </a:p>
          <a:p>
            <a:pPr fontAlgn="ctr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IO_HELARSEKVIVALENT_STUDIEAKTIVITET</a:t>
            </a:r>
          </a:p>
          <a:p>
            <a:pPr fontAlgn="ctr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IO_HST_REGISTRERING</a:t>
            </a:r>
          </a:p>
          <a:p>
            <a:pPr fontAlgn="ctr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IO_LOKAL_MARKNING</a:t>
            </a:r>
          </a:p>
          <a:p>
            <a:pPr fontAlgn="ctr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IO_REGISTRERING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Informationsobjekt</a:t>
            </a:r>
          </a:p>
        </p:txBody>
      </p:sp>
      <p:sp>
        <p:nvSpPr>
          <p:cNvPr id="41986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/>
          <a:lstStyle/>
          <a:p>
            <a:pPr fontAlgn="ctr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IO_STUDIEDELTAGANDE_ANTAGNING</a:t>
            </a:r>
          </a:p>
          <a:p>
            <a:pPr fontAlgn="ctr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IO_STUDIERESULTAT</a:t>
            </a:r>
          </a:p>
          <a:p>
            <a:pPr fontAlgn="ctr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IO_STUDIETID</a:t>
            </a:r>
          </a:p>
          <a:p>
            <a:pPr fontAlgn="ctr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IO_UTBILDNINGSINFORMATION</a:t>
            </a:r>
          </a:p>
          <a:p>
            <a:pPr fontAlgn="ctr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IO_UTBYTESAVTAL</a:t>
            </a:r>
          </a:p>
          <a:p>
            <a:pPr fontAlgn="ctr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IO_UTFARDADEBEVIS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Allmänt - informationsobjekt</a:t>
            </a:r>
          </a:p>
        </p:txBody>
      </p:sp>
      <p:sp>
        <p:nvSpPr>
          <p:cNvPr id="44034" name="Rektangel 3"/>
          <p:cNvSpPr>
            <a:spLocks noChangeArrowheads="1"/>
          </p:cNvSpPr>
          <p:nvPr/>
        </p:nvSpPr>
        <p:spPr bwMode="auto">
          <a:xfrm>
            <a:off x="2286000" y="2430463"/>
            <a:ext cx="3743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/>
              <a:t> </a:t>
            </a:r>
          </a:p>
        </p:txBody>
      </p:sp>
      <p:sp>
        <p:nvSpPr>
          <p:cNvPr id="44035" name="Platshållare för innehåll 5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Katalogdata presenteras med kod, svensk och engelsk benämning, t.ex. utbildningstyp, utbildning.</a:t>
            </a:r>
          </a:p>
          <a:p>
            <a:pPr eaLnBrk="1" hangingPunct="1"/>
            <a: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Kolumner som förekommer i flera informationsobjekt: personnummer, för- och efternamn, födelseår, kön, nivå inom studieordning, studieordning, utbildningsform.</a:t>
            </a:r>
          </a:p>
          <a:p>
            <a:pPr eaLnBrk="1" hangingPunct="1"/>
            <a: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Summeringar, beräkningar och grupperingar sker vid rapportuttaget och återfinns inte i informationsobjektet.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Ladok2  vs  Ladok3 informationsobjekt</a:t>
            </a:r>
          </a:p>
        </p:txBody>
      </p:sp>
      <p:sp>
        <p:nvSpPr>
          <p:cNvPr id="46082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/>
          <a:lstStyle/>
          <a:p>
            <a:pPr marL="0" indent="0" eaLnBrk="1" fontAlgn="ctr" hangingPunct="1">
              <a:buFont typeface="Arial" panose="020B0604020202020204" pitchFamily="34" charset="0"/>
              <a:buNone/>
            </a:pPr>
            <a:endParaRPr lang="sv-SE" altLang="sv-SE" dirty="0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marL="0" indent="0" algn="ctr" eaLnBrk="1" fontAlgn="ctr" hangingPunct="1">
              <a:buFont typeface="Arial" panose="020B0604020202020204" pitchFamily="34" charset="0"/>
              <a:buNone/>
            </a:pPr>
            <a: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”Hur representeras informationen från Ladok2 i Uppföljningsdatabasen i Ladok3”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>
                <a:latin typeface="Impact" panose="020B0806030902050204" pitchFamily="34" charset="0"/>
                <a:cs typeface="Impact" panose="020B0806030902050204" pitchFamily="34" charset="0"/>
              </a:rPr>
              <a:t>Innehåll</a:t>
            </a:r>
          </a:p>
        </p:txBody>
      </p:sp>
      <p:sp>
        <p:nvSpPr>
          <p:cNvPr id="2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>
            <a:normAutofit fontScale="92500" lnSpcReduction="20000"/>
          </a:bodyPr>
          <a:lstStyle/>
          <a:p>
            <a:pPr eaLnBrk="1" fontAlgn="ctr" hangingPunct="1">
              <a:defRPr/>
            </a:pPr>
            <a: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Infrastrukturen i Ladok3</a:t>
            </a:r>
          </a:p>
          <a:p>
            <a:pPr eaLnBrk="1" fontAlgn="ctr" hangingPunct="1">
              <a:defRPr/>
            </a:pPr>
            <a: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Vad är ett informationsobjekt?</a:t>
            </a:r>
          </a:p>
          <a:p>
            <a:pPr eaLnBrk="1" fontAlgn="ctr" hangingPunct="1">
              <a:defRPr/>
            </a:pPr>
            <a: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Befintliga informationsobjekt</a:t>
            </a:r>
          </a:p>
          <a:p>
            <a:pPr eaLnBrk="1" fontAlgn="ctr" hangingPunct="1">
              <a:defRPr/>
            </a:pPr>
            <a: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Hur representeras informationen från Ladok2 i Uppföljningsdatabasen i Ladok3 - genomgång av respektive informationsobjekt utifrån L2 perspektivet</a:t>
            </a:r>
          </a:p>
          <a:p>
            <a:pPr eaLnBrk="1" fontAlgn="ctr" hangingPunct="1">
              <a:defRPr/>
            </a:pPr>
            <a:r>
              <a:rPr lang="sv-SE" altLang="sv-SE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Ännu ej prioriterade informationsobjekt</a:t>
            </a:r>
          </a:p>
          <a:p>
            <a:pPr eaLnBrk="1" fontAlgn="ctr" hangingPunct="1">
              <a:defRPr/>
            </a:pPr>
            <a: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Nya kravönskemål</a:t>
            </a:r>
          </a:p>
          <a:p>
            <a:pPr eaLnBrk="1" fontAlgn="ctr" hangingPunct="1">
              <a:defRPr/>
            </a:pPr>
            <a: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Exempel på SQL-frågor</a:t>
            </a:r>
          </a:p>
          <a:p>
            <a:pPr eaLnBrk="1" fontAlgn="ctr" hangingPunct="1">
              <a:defRPr/>
            </a:pPr>
            <a:endParaRPr lang="sv-SE" altLang="sv-SE" dirty="0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Ladok2  vs  Ladok3 informationsobjekt</a:t>
            </a:r>
          </a:p>
        </p:txBody>
      </p:sp>
      <p:sp>
        <p:nvSpPr>
          <p:cNvPr id="48130" name="Rektangel 3"/>
          <p:cNvSpPr>
            <a:spLocks noChangeArrowheads="1"/>
          </p:cNvSpPr>
          <p:nvPr/>
        </p:nvSpPr>
        <p:spPr bwMode="auto">
          <a:xfrm>
            <a:off x="2286000" y="2430463"/>
            <a:ext cx="3743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/>
              <a:t> </a:t>
            </a:r>
          </a:p>
        </p:txBody>
      </p:sp>
      <p:sp>
        <p:nvSpPr>
          <p:cNvPr id="24579" name="Platshållare för innehåll 5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sv-SE" altLang="sv-SE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IO_GENOMSTROMNING_KURS</a:t>
            </a:r>
            <a:br>
              <a:rPr lang="sv-SE" altLang="sv-SE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används av rapporten Genomströmning kurstillfälle för att </a:t>
            </a:r>
            <a:r>
              <a:rPr lang="sv-SE" sz="1500" dirty="0">
                <a:solidFill>
                  <a:srgbClr val="464646"/>
                </a:solidFill>
              </a:rPr>
              <a:t>följa upp ett kurstillfälle med avseende på genomströmningen av studenter</a:t>
            </a:r>
            <a:r>
              <a:rPr lang="sv-SE" sz="1500" dirty="0">
                <a:solidFill>
                  <a:srgbClr val="FF0000"/>
                </a:solidFill>
              </a:rPr>
              <a:t>. </a:t>
            </a:r>
            <a:endParaRPr lang="sv-SE" altLang="sv-SE" sz="1500" dirty="0">
              <a:solidFill>
                <a:srgbClr val="FF0000"/>
              </a:solidFill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Innehåller bl.a. uppgift om</a:t>
            </a:r>
          </a:p>
          <a:p>
            <a:pPr eaLnBrk="1" hangingPunct="1">
              <a:defRPr/>
            </a:pPr>
            <a:r>
              <a:rPr lang="sv-SE" altLang="sv-SE" sz="1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</a:t>
            </a: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. </a:t>
            </a:r>
            <a:r>
              <a:rPr lang="sv-SE" altLang="sv-SE" sz="1500" dirty="0" err="1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Kurskod</a:t>
            </a: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svensk och engelsk benämning, omfattning och organisationsenhet</a:t>
            </a:r>
          </a:p>
          <a:p>
            <a:pPr eaLnBrk="1" hangingPunct="1">
              <a:defRPr/>
            </a:pPr>
            <a:r>
              <a:rPr lang="sv-SE" altLang="sv-SE" sz="1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Yttersta kurspaketering. </a:t>
            </a: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Den kurspaketering, t.ex. </a:t>
            </a:r>
            <a:r>
              <a:rPr lang="sv-SE" altLang="sv-SE" sz="1500" b="1" i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program</a:t>
            </a: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i vilken kursen ingår. </a:t>
            </a:r>
            <a:r>
              <a:rPr lang="sv-SE" altLang="sv-SE" sz="1500" dirty="0" err="1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Utbildningskod</a:t>
            </a: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svensk och engelsk benämning samt omfattning</a:t>
            </a:r>
          </a:p>
          <a:p>
            <a:pPr eaLnBrk="1" hangingPunct="1">
              <a:defRPr/>
            </a:pPr>
            <a:r>
              <a:rPr lang="sv-SE" altLang="sv-SE" sz="1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Underliggande paketering. </a:t>
            </a: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Den kurspaketering, t.ex. </a:t>
            </a:r>
            <a:r>
              <a:rPr lang="sv-SE" altLang="sv-SE" sz="1500" b="1" i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inriktning</a:t>
            </a: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i vilken kursen ingår. </a:t>
            </a:r>
            <a:r>
              <a:rPr lang="sv-SE" altLang="sv-SE" sz="1500" dirty="0" err="1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Utbildningskod</a:t>
            </a: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svensk och engelsk benämning samt omfattning</a:t>
            </a:r>
          </a:p>
          <a:p>
            <a:pPr eaLnBrk="1" hangingPunct="1">
              <a:defRPr/>
            </a:pP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Uppgifter om </a:t>
            </a:r>
            <a:r>
              <a:rPr lang="sv-SE" altLang="sv-SE" sz="1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kurstillfället</a:t>
            </a: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 (anmälningskod, studietakt, undervisningsform, studieort samt finansieringsform) </a:t>
            </a:r>
          </a:p>
          <a:p>
            <a:pPr eaLnBrk="1" hangingPunct="1">
              <a:defRPr/>
            </a:pP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Uppgifter om </a:t>
            </a:r>
            <a:r>
              <a:rPr lang="sv-SE" altLang="sv-SE" sz="1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studentens registreringar och resu</a:t>
            </a: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ltat (på aggregerad nivå) redovisat per period samt uppgift om ev. avbrott.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v-SE" sz="1600" dirty="0"/>
              <a:t>En rad i informationsobjektet motsvarar en på kurstillfället antagen students aktiviteter för en termin, d.v.s. en rad per antagen student och för alla terminer upplagda i kataloginformation.</a:t>
            </a:r>
          </a:p>
          <a:p>
            <a:pPr eaLnBrk="1" hangingPunct="1">
              <a:defRPr/>
            </a:pPr>
            <a:endParaRPr lang="sv-SE" altLang="sv-SE" sz="1500" dirty="0">
              <a:solidFill>
                <a:srgbClr val="464646"/>
              </a:solidFill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Ladok2  vs  Ladok3 informationsobjekt</a:t>
            </a:r>
          </a:p>
        </p:txBody>
      </p:sp>
      <p:sp>
        <p:nvSpPr>
          <p:cNvPr id="49154" name="Rektangel 3"/>
          <p:cNvSpPr>
            <a:spLocks noChangeArrowheads="1"/>
          </p:cNvSpPr>
          <p:nvPr/>
        </p:nvSpPr>
        <p:spPr bwMode="auto">
          <a:xfrm>
            <a:off x="2286000" y="2430463"/>
            <a:ext cx="3743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/>
              <a:t> </a:t>
            </a:r>
          </a:p>
        </p:txBody>
      </p:sp>
      <p:sp>
        <p:nvSpPr>
          <p:cNvPr id="24579" name="Platshållare för innehåll 5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sv-SE" altLang="sv-SE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IO_GENOMSTROMNING_KURSPAKETERING</a:t>
            </a:r>
            <a:br>
              <a:rPr lang="sv-SE" altLang="sv-SE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används av rapporten Genomströmning kurspaketeringstillfälle för att följa </a:t>
            </a:r>
            <a:r>
              <a:rPr lang="sv-SE" sz="1500" dirty="0"/>
              <a:t>upp ett kurspaketeringstillfälle </a:t>
            </a:r>
            <a:br>
              <a:rPr lang="sv-SE" sz="1500" dirty="0"/>
            </a:br>
            <a:r>
              <a:rPr lang="sv-SE" sz="1500" dirty="0"/>
              <a:t>med avseende på genomströmningen av studenter. Uppgifterna redovisas grupperat per termin från starten på tillfällets första studieperiod till och med datumet för rapportuttaget.</a:t>
            </a:r>
            <a:endParaRPr lang="sv-SE" altLang="sv-SE" sz="1500" dirty="0">
              <a:solidFill>
                <a:srgbClr val="464646"/>
              </a:solidFill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Innehåller bl.a. uppgift om </a:t>
            </a:r>
          </a:p>
          <a:p>
            <a:pPr eaLnBrk="1" hangingPunct="1">
              <a:defRPr/>
            </a:pPr>
            <a:r>
              <a:rPr lang="sv-SE" altLang="sv-SE" sz="1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</a:t>
            </a: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. Kurspaketeringens kod (t.ex. program), svensk och engelsk benämning, omfattning (och organisationsenhet, ej i L2)</a:t>
            </a:r>
          </a:p>
          <a:p>
            <a:pPr eaLnBrk="1" hangingPunct="1">
              <a:defRPr/>
            </a:pPr>
            <a:r>
              <a:rPr lang="sv-SE" altLang="sv-SE" sz="1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Underliggande paketering</a:t>
            </a: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t.ex. </a:t>
            </a:r>
            <a:r>
              <a:rPr lang="sv-SE" altLang="sv-SE" sz="1500" b="1" i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inriktning som ingår i paketeringen</a:t>
            </a: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. Utbildningskod, svensk och engelsk benämning samt omfattning</a:t>
            </a:r>
          </a:p>
          <a:p>
            <a:pPr eaLnBrk="1" hangingPunct="1">
              <a:defRPr/>
            </a:pP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Uppgifter om </a:t>
            </a:r>
            <a:r>
              <a:rPr lang="sv-SE" altLang="sv-SE" sz="1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utbildningstillfället</a:t>
            </a: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 (anmälningskod, studietakt, undervisningsform, studieort samt finansieringsform) </a:t>
            </a:r>
          </a:p>
          <a:p>
            <a:pPr eaLnBrk="1" hangingPunct="1">
              <a:defRPr/>
            </a:pP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Uppgifter om </a:t>
            </a:r>
            <a:r>
              <a:rPr lang="sv-SE" altLang="sv-SE" sz="1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händelser som rör studenten</a:t>
            </a:r>
            <a:r>
              <a:rPr lang="sv-SE" altLang="sv-SE" sz="1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t.ex. antagen på senare del, registrerad på kurser redovisat per period (aggregerat), antal utfärdade examina, uppehåll samt uppgift om ev. avbrott på kurspaketering.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sz="1400" dirty="0"/>
              <a:t>En rad i informationsobjektet motsvarar en på kurspaketeringstillfället antagen students aktiviteter för en termin, d.v.s. en rad per antagen student och för alla terminer upplagda i kataloginformation.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Ladok2  vs  Ladok3 informationsobjekt</a:t>
            </a:r>
          </a:p>
        </p:txBody>
      </p:sp>
      <p:sp>
        <p:nvSpPr>
          <p:cNvPr id="50178" name="Rektangel 3"/>
          <p:cNvSpPr>
            <a:spLocks noChangeArrowheads="1"/>
          </p:cNvSpPr>
          <p:nvPr/>
        </p:nvSpPr>
        <p:spPr bwMode="auto">
          <a:xfrm>
            <a:off x="2286000" y="2430463"/>
            <a:ext cx="3743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/>
              <a:t> </a:t>
            </a:r>
          </a:p>
        </p:txBody>
      </p:sp>
      <p:sp>
        <p:nvSpPr>
          <p:cNvPr id="26627" name="Platshållare för innehåll 5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sv-SE" altLang="sv-SE" sz="19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IO_HELARSEKVIVALENT_STUDIEAKTIVITET</a:t>
            </a:r>
            <a:b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används av rapporten Helårsekvivalenter-aktivitet för att b</a:t>
            </a:r>
            <a:r>
              <a:rPr lang="sv-SE" sz="1400" dirty="0"/>
              <a:t>eräkna antalet helårsekvivalenter baserat på inrapporterade studieaktiviteter.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Innehåller bl.a. uppgift om</a:t>
            </a:r>
          </a:p>
          <a:p>
            <a:pPr eaLnBrk="1" hangingPunct="1">
              <a:defRPr/>
            </a:pP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Kurspaketering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. Kurspaketeringens kod (Ämne på forskarnivå), svensk och engelsk benämning, omfattning respektive specificerat omfattningsvärde, samt organisationsenhet.</a:t>
            </a:r>
          </a:p>
          <a:p>
            <a:pPr eaLnBrk="1" hangingPunct="1">
              <a:defRPr/>
            </a:pP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Uppgifter om </a:t>
            </a: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studieperiod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 (start- respektive slutdatum), kalenderhalvår.</a:t>
            </a:r>
          </a:p>
          <a:p>
            <a:pPr eaLnBrk="1" hangingPunct="1">
              <a:defRPr/>
            </a:pP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Uppgifter om </a:t>
            </a: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studieaktivitet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 och </a:t>
            </a: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studiefinansiering</a:t>
            </a:r>
          </a:p>
          <a:p>
            <a:pPr eaLnBrk="1" hangingPunct="1">
              <a:defRPr/>
            </a:pP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Även uppgift om </a:t>
            </a: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antagning till senare del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sv-SE" sz="1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sz="1400" dirty="0"/>
              <a:t>En rad per studiefinansiering och halvår per student.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sv-SE" dirty="0"/>
          </a:p>
          <a:p>
            <a:pPr eaLnBrk="1" hangingPunct="1">
              <a:defRPr/>
            </a:pPr>
            <a:endParaRPr lang="sv-SE" altLang="sv-SE" dirty="0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Ladok2  vs  Ladok3 informationsobjekt</a:t>
            </a:r>
          </a:p>
        </p:txBody>
      </p:sp>
      <p:sp>
        <p:nvSpPr>
          <p:cNvPr id="52226" name="Rektangel 3"/>
          <p:cNvSpPr>
            <a:spLocks noChangeArrowheads="1"/>
          </p:cNvSpPr>
          <p:nvPr/>
        </p:nvSpPr>
        <p:spPr bwMode="auto">
          <a:xfrm>
            <a:off x="2286000" y="2430463"/>
            <a:ext cx="3743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/>
              <a:t> </a:t>
            </a:r>
          </a:p>
        </p:txBody>
      </p:sp>
      <p:sp>
        <p:nvSpPr>
          <p:cNvPr id="26627" name="Platshållare för innehåll 5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sv-SE" altLang="sv-SE" sz="21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IO_STUDIEAKTIVITET</a:t>
            </a:r>
            <a:b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används av rapporten Studiedeltagande-aktivitet för att </a:t>
            </a:r>
            <a:r>
              <a:rPr lang="sv-SE" sz="1400" dirty="0"/>
              <a:t>beräkna antalet aktiva eller inaktiva studenter</a:t>
            </a:r>
            <a:r>
              <a:rPr lang="sv-SE" sz="1400" u="sng" dirty="0"/>
              <a:t> </a:t>
            </a:r>
            <a:r>
              <a:rPr lang="sv-SE" sz="1400" dirty="0"/>
              <a:t>baserat på inrapporterad studieaktivitet (aktivitetsprocent) och studiefinansiering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Innehåller bl.a. uppgift om</a:t>
            </a:r>
          </a:p>
          <a:p>
            <a:pPr eaLnBrk="1" hangingPunct="1">
              <a:defRPr/>
            </a:pP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Kurspaketering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. Kurspaketeringens kod (Ämne på forskarnivå), svensk och engelsk benämning, omfattning respektive specificerat omfattningsvärde, samt organisationsenhet.</a:t>
            </a:r>
          </a:p>
          <a:p>
            <a:pPr eaLnBrk="1" hangingPunct="1">
              <a:defRPr/>
            </a:pP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Uppgifter om </a:t>
            </a: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studieperiod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 (start- respektive slutdatum). t.ex. kalenderhalvår</a:t>
            </a:r>
          </a:p>
          <a:p>
            <a:pPr eaLnBrk="1" hangingPunct="1">
              <a:defRPr/>
            </a:pP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Uppgifter om </a:t>
            </a: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studieaktivitet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 och </a:t>
            </a: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studiefinansiering</a:t>
            </a:r>
          </a:p>
          <a:p>
            <a:pPr eaLnBrk="1" hangingPunct="1">
              <a:defRPr/>
            </a:pP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Uppgifter om datum för </a:t>
            </a: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första aktiviteten på lärosätet 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för utbildning på forskarnivå.</a:t>
            </a:r>
            <a:endParaRPr lang="sv-SE" altLang="sv-SE" sz="1400" b="1" dirty="0">
              <a:solidFill>
                <a:srgbClr val="464646"/>
              </a:solidFill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eaLnBrk="1" hangingPunct="1">
              <a:defRPr/>
            </a:pP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Även uppgift om </a:t>
            </a: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antagning till senare del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sz="1500" dirty="0"/>
              <a:t>En rad per studiefinansiering och halvår per student.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sv-SE" dirty="0"/>
          </a:p>
          <a:p>
            <a:pPr eaLnBrk="1" hangingPunct="1">
              <a:defRPr/>
            </a:pPr>
            <a:endParaRPr lang="sv-SE" altLang="sv-SE" dirty="0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Ladok2  vs  Ladok3 informationsobjekt</a:t>
            </a:r>
          </a:p>
        </p:txBody>
      </p:sp>
      <p:sp>
        <p:nvSpPr>
          <p:cNvPr id="54274" name="Rektangel 3"/>
          <p:cNvSpPr>
            <a:spLocks noChangeArrowheads="1"/>
          </p:cNvSpPr>
          <p:nvPr/>
        </p:nvSpPr>
        <p:spPr bwMode="auto">
          <a:xfrm>
            <a:off x="2286000" y="2430463"/>
            <a:ext cx="3743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/>
              <a:t> </a:t>
            </a:r>
          </a:p>
        </p:txBody>
      </p:sp>
      <p:sp>
        <p:nvSpPr>
          <p:cNvPr id="26627" name="Platshållare för innehåll 5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v-SE" altLang="sv-SE" sz="19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IO_STUDIETID</a:t>
            </a:r>
            <a:br>
              <a:rPr lang="sv-SE" altLang="sv-SE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används av rapporten Studietid-aktivitet 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för att </a:t>
            </a:r>
            <a:r>
              <a:rPr lang="sv-SE" sz="1400" dirty="0">
                <a:solidFill>
                  <a:srgbClr val="464646"/>
                </a:solidFill>
              </a:rPr>
              <a:t>beräkna </a:t>
            </a:r>
            <a:r>
              <a:rPr lang="sv-SE" sz="1400" dirty="0"/>
              <a:t>studietid för utfärdade examina utifrån startdatum och slutdatum för utbildningen som ingår i en utfärdad examen.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sz="1400" dirty="0"/>
              <a:t>Innehåller bl.a.</a:t>
            </a:r>
          </a:p>
          <a:p>
            <a:pPr eaLnBrk="1" hangingPunct="1">
              <a:defRPr/>
            </a:pP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Kurspaketering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. Kurspaketeringens kod (Ämne på forskarnivå), svensk och engelsk benämning, omfattning respektive specificerat omfattningsvärde, samt organisationsenhet.</a:t>
            </a:r>
          </a:p>
          <a:p>
            <a:pPr eaLnBrk="1" hangingPunct="1">
              <a:defRPr/>
            </a:pP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Uppgifter om datum för första aktiviteten på lärosätet för utbildning på forskarnivå.</a:t>
            </a:r>
          </a:p>
          <a:p>
            <a:pPr eaLnBrk="1" hangingPunct="1">
              <a:defRPr/>
            </a:pP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Uppgifter om nettostudietid, bruttostudietid, total studieaktivitet, antal kalenderhalvår</a:t>
            </a:r>
          </a:p>
          <a:p>
            <a:pPr eaLnBrk="1" hangingPunct="1">
              <a:defRPr/>
            </a:pP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Övriga uppgifter är bl.a. nationell bevistyp (t.ex. Doktorsexamen och Licentiatexamen), beviskategori (t.ex. generell examen) samt utfärdandedatum. </a:t>
            </a:r>
            <a:endParaRPr lang="sv-SE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sz="1400" dirty="0"/>
              <a:t>En rad utfärdad examen.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Ladok2  vs  Ladok3 informationsobjekt</a:t>
            </a:r>
          </a:p>
        </p:txBody>
      </p:sp>
      <p:sp>
        <p:nvSpPr>
          <p:cNvPr id="2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702550" cy="4329112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defRPr/>
            </a:pPr>
            <a:r>
              <a:rPr lang="sv-SE" altLang="sv-SE" sz="34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IO_REGISTRERING</a:t>
            </a:r>
            <a:br>
              <a:rPr lang="sv-SE" altLang="sv-SE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29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används av rapporten Studiedeltagande-registrering för att beräkna </a:t>
            </a:r>
            <a:r>
              <a:rPr lang="sv-SE" sz="2900" dirty="0"/>
              <a:t>antal registrerade studenter utifrån registreringar på kurstillfällen. </a:t>
            </a:r>
            <a:r>
              <a:rPr lang="sv-SE" altLang="sv-SE" sz="29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(Kommer att byta namn till IO_REGISTRERING_STUDIEDELTAGANDE)</a:t>
            </a:r>
            <a:endParaRPr lang="sv-SE" altLang="sv-SE" sz="2900" dirty="0">
              <a:solidFill>
                <a:srgbClr val="FF0000"/>
              </a:solidFill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Innehåller bl.a. uppgift om</a:t>
            </a:r>
          </a:p>
          <a:p>
            <a:pPr eaLnBrk="1" hangingPunct="1">
              <a:defRPr/>
            </a:pPr>
            <a:r>
              <a:rPr lang="sv-SE" altLang="sv-SE" sz="3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. </a:t>
            </a:r>
            <a:r>
              <a:rPr lang="sv-SE" altLang="sv-SE" sz="3500" dirty="0" err="1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Kurskod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svensk och engelsk benämning, omfattning och organisationsenhet</a:t>
            </a:r>
          </a:p>
          <a:p>
            <a:pPr eaLnBrk="1" hangingPunct="1">
              <a:defRPr/>
            </a:pPr>
            <a:r>
              <a:rPr lang="sv-SE" altLang="sv-SE" sz="3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Yttersta kurspaketering. 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Den kurspaketering, t.ex. </a:t>
            </a:r>
            <a:r>
              <a:rPr lang="sv-SE" altLang="sv-SE" sz="3500" b="1" i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program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i vilken kursen ingår. </a:t>
            </a:r>
            <a:b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3500" dirty="0" err="1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Utbildningskod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svensk och engelsk benämning samt omfattning</a:t>
            </a:r>
          </a:p>
          <a:p>
            <a:pPr eaLnBrk="1" hangingPunct="1">
              <a:defRPr/>
            </a:pPr>
            <a:r>
              <a:rPr lang="sv-SE" altLang="sv-SE" sz="3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Underliggande paketering, 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t.ex. </a:t>
            </a:r>
            <a:r>
              <a:rPr lang="sv-SE" altLang="sv-SE" sz="3500" b="1" i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inriktning 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i vilken kursen ingår. </a:t>
            </a:r>
            <a:r>
              <a:rPr lang="sv-SE" altLang="sv-SE" sz="3500" dirty="0" err="1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Utbildningskod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</a:t>
            </a:r>
            <a:b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svensk och engelsk benämning samt omfattning</a:t>
            </a:r>
          </a:p>
          <a:p>
            <a:pPr eaLnBrk="1" hangingPunct="1">
              <a:defRPr/>
            </a:pP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Uppgifter om </a:t>
            </a:r>
            <a:r>
              <a:rPr lang="sv-SE" altLang="sv-SE" sz="3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kurstillfället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 (anmälningskod, studieperiodens start- och slutdatum samt omfattning, studietakt, undervisningsform, studieort samt finansieringsform) </a:t>
            </a:r>
          </a:p>
          <a:p>
            <a:pPr eaLnBrk="1" hangingPunct="1">
              <a:defRPr/>
            </a:pP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Övriga uppgifter är bl.a. registreringstyp, senare del markering, avbrott på kurs/kurspaketering (datum), om studieavgift är betald.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sz="3500" dirty="0"/>
              <a:t>En rad per registrering.</a:t>
            </a:r>
            <a:endParaRPr lang="sv-SE" altLang="sv-SE" sz="3500" dirty="0">
              <a:solidFill>
                <a:srgbClr val="464646"/>
              </a:solidFill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Ladok2  vs  Ladok3 informationsobjekt</a:t>
            </a:r>
          </a:p>
        </p:txBody>
      </p:sp>
      <p:sp>
        <p:nvSpPr>
          <p:cNvPr id="52226" name="Platshållare för innehåll 2"/>
          <p:cNvSpPr>
            <a:spLocks noGrp="1"/>
          </p:cNvSpPr>
          <p:nvPr>
            <p:ph idx="1"/>
          </p:nvPr>
        </p:nvSpPr>
        <p:spPr>
          <a:xfrm>
            <a:off x="822325" y="919163"/>
            <a:ext cx="7702550" cy="4605337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defRPr/>
            </a:pPr>
            <a:r>
              <a:rPr lang="sv-SE" altLang="sv-SE" sz="60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IO_HST_REGISTRERING</a:t>
            </a:r>
            <a:br>
              <a:rPr lang="sv-SE" altLang="sv-SE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43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används av rapporten Helårsstudenter för att ber</a:t>
            </a:r>
            <a:r>
              <a:rPr lang="sv-SE" sz="4300" dirty="0"/>
              <a:t>äkna antal helårsstudenter utifrån studentens registreringar på kurstillfällen. </a:t>
            </a:r>
            <a:endParaRPr lang="sv-SE" altLang="sv-SE" sz="4300" dirty="0">
              <a:solidFill>
                <a:srgbClr val="FF0000"/>
              </a:solidFill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Innehåller bl.a. uppgift om</a:t>
            </a:r>
          </a:p>
          <a:p>
            <a:pPr eaLnBrk="1" hangingPunct="1">
              <a:defRPr/>
            </a:pPr>
            <a:r>
              <a:rPr lang="sv-SE" altLang="sv-SE" sz="48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</a:t>
            </a:r>
            <a: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. </a:t>
            </a:r>
            <a:r>
              <a:rPr lang="sv-SE" altLang="sv-SE" sz="4800" dirty="0" err="1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Kurskod</a:t>
            </a:r>
            <a: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svensk och engelsk benämning, omfattning och organisationsenhet </a:t>
            </a:r>
          </a:p>
          <a:p>
            <a:pPr eaLnBrk="1" hangingPunct="1">
              <a:defRPr/>
            </a:pPr>
            <a:r>
              <a:rPr lang="sv-SE" altLang="sv-SE" sz="48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Yttersta kurspaketering. </a:t>
            </a:r>
            <a: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Den kurspaketering, t.ex. </a:t>
            </a:r>
            <a:r>
              <a:rPr lang="sv-SE" altLang="sv-SE" sz="4800" b="1" i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program</a:t>
            </a:r>
            <a: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i vilken kursen ingår. </a:t>
            </a:r>
            <a:r>
              <a:rPr lang="sv-SE" altLang="sv-SE" sz="4800" dirty="0" err="1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Utbildningskod</a:t>
            </a:r>
            <a: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</a:t>
            </a:r>
            <a:b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svensk och engelsk benämning samt omfattning</a:t>
            </a:r>
          </a:p>
          <a:p>
            <a:pPr eaLnBrk="1" hangingPunct="1">
              <a:defRPr/>
            </a:pPr>
            <a:r>
              <a:rPr lang="sv-SE" altLang="sv-SE" sz="48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Underliggande paketering. </a:t>
            </a:r>
            <a: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Den kurspaketering, t.ex. </a:t>
            </a:r>
            <a:r>
              <a:rPr lang="sv-SE" altLang="sv-SE" sz="4800" b="1" i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inriktning</a:t>
            </a:r>
            <a: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i vilken kursen ingår. </a:t>
            </a:r>
            <a:r>
              <a:rPr lang="sv-SE" altLang="sv-SE" sz="4800" dirty="0" err="1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Utbildningskod</a:t>
            </a:r>
            <a: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</a:t>
            </a:r>
            <a:b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svensk och engelsk benämning samt omfattning</a:t>
            </a:r>
          </a:p>
          <a:p>
            <a:pPr eaLnBrk="1" hangingPunct="1">
              <a:defRPr/>
            </a:pPr>
            <a: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Uppgifter om </a:t>
            </a:r>
            <a:r>
              <a:rPr lang="sv-SE" altLang="sv-SE" sz="48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kurstillfället</a:t>
            </a:r>
            <a: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 (anmälningskod, studieperiodens start- och slutdatum samt omfattning, </a:t>
            </a:r>
            <a:b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studietakt, undervisningsform, studieort samt finansieringsform) </a:t>
            </a:r>
          </a:p>
          <a:p>
            <a:pPr eaLnBrk="1" hangingPunct="1">
              <a:defRPr/>
            </a:pPr>
            <a:r>
              <a:rPr lang="sv-SE" altLang="sv-SE" sz="48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Övriga uppgifter </a:t>
            </a:r>
            <a: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är bl.a. antal HST per dag, utbildningsområde, fördelning på utbildningsområden (andel), registreringstyp, senare del markering, avbrott på kurs/kurspaketering (datum), om studieavgift är betald </a:t>
            </a:r>
            <a:b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48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samt utförande organisationsenhet.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48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Kurstillfällen som inom utsökningsintervallet löper över ett kalenderhalvårsskifte redovisas på två rader. Brytpunkterna är 30 juni och 31 december.</a:t>
            </a:r>
            <a:endParaRPr lang="sv-SE" altLang="sv-SE" sz="4800" dirty="0">
              <a:solidFill>
                <a:srgbClr val="FF0000"/>
              </a:solidFill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sz="4800" dirty="0"/>
              <a:t>En rad per registrering, utbildningsområdesandelar och kalenderhalvår.</a:t>
            </a:r>
            <a:endParaRPr lang="sv-SE" altLang="sv-SE" sz="4800" dirty="0">
              <a:solidFill>
                <a:srgbClr val="464646"/>
              </a:solidFill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Ladok2  vs  Ladok3 informationsobjekt</a:t>
            </a:r>
          </a:p>
        </p:txBody>
      </p:sp>
      <p:sp>
        <p:nvSpPr>
          <p:cNvPr id="53250" name="Platshållare för innehåll 2"/>
          <p:cNvSpPr>
            <a:spLocks noGrp="1"/>
          </p:cNvSpPr>
          <p:nvPr>
            <p:ph idx="1"/>
          </p:nvPr>
        </p:nvSpPr>
        <p:spPr>
          <a:xfrm>
            <a:off x="822325" y="985838"/>
            <a:ext cx="7521575" cy="4614862"/>
          </a:xfrm>
        </p:spPr>
        <p:txBody>
          <a:bodyPr>
            <a:normAutofit fontScale="32500" lnSpcReduction="20000"/>
          </a:bodyPr>
          <a:lstStyle/>
          <a:p>
            <a:pPr eaLnBrk="1" hangingPunct="1">
              <a:defRPr/>
            </a:pPr>
            <a:r>
              <a:rPr lang="sv-SE" altLang="sv-SE" sz="34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IO_STUDIERESULTAT </a:t>
            </a:r>
            <a:b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35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används av rapporten Helårsprestationer för att beräkna </a:t>
            </a:r>
            <a:r>
              <a:rPr lang="sv-SE" sz="3500" dirty="0"/>
              <a:t>antal helårsprestationer (HPR) och utgår ifrån godkända prestationer (antal avklarade högskolepoäng). </a:t>
            </a:r>
            <a:r>
              <a:rPr lang="sv-SE" altLang="sv-SE" sz="35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(kommer att byta namn till IO_HPR_STUDIERESULTAT)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Innehåller bl.a. uppgift om</a:t>
            </a:r>
          </a:p>
          <a:p>
            <a:pPr eaLnBrk="1" hangingPunct="1">
              <a:defRPr/>
            </a:pPr>
            <a:r>
              <a:rPr lang="sv-SE" altLang="sv-SE" sz="3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. </a:t>
            </a:r>
            <a:r>
              <a:rPr lang="sv-SE" altLang="sv-SE" sz="3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Kursens 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kod, svensk och engelsk benämning, omfattning och organisationsenhet. </a:t>
            </a:r>
            <a:r>
              <a:rPr lang="sv-SE" altLang="sv-SE" sz="3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Modulens 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kod, </a:t>
            </a:r>
            <a:b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svensk och engelsk benämning samt omfattningsvärde. </a:t>
            </a:r>
          </a:p>
          <a:p>
            <a:pPr eaLnBrk="1" hangingPunct="1">
              <a:defRPr/>
            </a:pPr>
            <a:r>
              <a:rPr lang="sv-SE" altLang="sv-SE" sz="3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Yttersta kurspaketering. 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Den kurspaketering, t.ex. </a:t>
            </a:r>
            <a:r>
              <a:rPr lang="sv-SE" altLang="sv-SE" sz="3500" b="1" i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program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i vilken kursen ingår. </a:t>
            </a:r>
            <a:r>
              <a:rPr lang="sv-SE" altLang="sv-SE" sz="3500" dirty="0" err="1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Utbildningskod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svensk </a:t>
            </a:r>
            <a:b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och engelsk benämning samt omfattning</a:t>
            </a:r>
          </a:p>
          <a:p>
            <a:pPr eaLnBrk="1" hangingPunct="1">
              <a:defRPr/>
            </a:pPr>
            <a:r>
              <a:rPr lang="sv-SE" altLang="sv-SE" sz="3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Underliggande paketering. 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Den kurspaketering, t.ex. </a:t>
            </a:r>
            <a:r>
              <a:rPr lang="sv-SE" altLang="sv-SE" sz="3500" b="1" i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inriktning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i vilken kursen ingår. </a:t>
            </a:r>
            <a:r>
              <a:rPr lang="sv-SE" altLang="sv-SE" sz="3500" dirty="0" err="1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Utbildningskod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svensk </a:t>
            </a:r>
            <a:b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och engelsk benämning samt omfattning</a:t>
            </a:r>
          </a:p>
          <a:p>
            <a:pPr eaLnBrk="1" hangingPunct="1">
              <a:defRPr/>
            </a:pP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Uppgifter om </a:t>
            </a:r>
            <a:r>
              <a:rPr lang="sv-SE" altLang="sv-SE" sz="3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kurstillfället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 (anmälningskod, studieperiodens start- och slutdatum samt omfattning, studietakt, undervisningsform, studieort samt finansieringsform) </a:t>
            </a:r>
          </a:p>
          <a:p>
            <a:pPr eaLnBrk="1" hangingPunct="1">
              <a:defRPr/>
            </a:pPr>
            <a:r>
              <a:rPr lang="sv-SE" altLang="sv-SE" sz="35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Övriga uppgifter 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är bl.a. antal helårsprestationer, utbildningsområde, andel på utbildningsområden om flera, examinationsdatum, betygsgrad och betygsskala, senare del markering, avbrott på kurs/kurspaketering (datum), </a:t>
            </a:r>
            <a:b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om studieavgift är betald samt utförande organisationsenhet.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35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Innehåller endast resultat med </a:t>
            </a:r>
            <a:r>
              <a:rPr lang="sv-SE" altLang="sv-SE" sz="35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resultatklass 1</a:t>
            </a:r>
            <a:r>
              <a:rPr lang="sv-SE" altLang="sv-SE" sz="35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, d.v.s. betygsgrader som kan användas som slutbetyg, t.ex. Godkänd, Väl godkänd.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35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En rad per resultat och utbildningsområdesandelar och kalenderhalvår.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Ladok2  vs  Ladok3 informationsobjekt</a:t>
            </a:r>
          </a:p>
        </p:txBody>
      </p:sp>
      <p:sp>
        <p:nvSpPr>
          <p:cNvPr id="30722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defRPr/>
            </a:pPr>
            <a:r>
              <a:rPr lang="sv-SE" altLang="sv-SE" sz="30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IO_STUDIEDELTAGANDE_ANTAGNING</a:t>
            </a:r>
            <a:b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22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används av rapporten Studiedeltagande-antagning för att </a:t>
            </a:r>
            <a:r>
              <a:rPr lang="sv-SE" sz="2200" dirty="0"/>
              <a:t>räkna fram antal antagna på kurspaketeringar (förväntat tillfällesdeltagande) </a:t>
            </a:r>
            <a:endParaRPr lang="sv-SE" altLang="sv-SE" sz="2200" dirty="0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22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Innehåller bl.a. uppgift om</a:t>
            </a:r>
          </a:p>
          <a:p>
            <a:pPr eaLnBrk="1" hangingPunct="1">
              <a:defRPr/>
            </a:pPr>
            <a:r>
              <a:rPr lang="sv-SE" altLang="sv-SE" sz="22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</a:t>
            </a:r>
            <a:r>
              <a:rPr lang="sv-SE" altLang="sv-SE" sz="22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. Kurspaketeringens utbildningskod, svensk och engelsk benämning, omfattning samt utbildningstyp</a:t>
            </a:r>
          </a:p>
          <a:p>
            <a:pPr eaLnBrk="1" hangingPunct="1">
              <a:defRPr/>
            </a:pPr>
            <a:r>
              <a:rPr lang="sv-SE" altLang="sv-SE" sz="22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Yttersta kurspaketering. </a:t>
            </a:r>
            <a:r>
              <a:rPr lang="sv-SE" altLang="sv-SE" sz="22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Kurspaketeringens utbildningskod, svensk och engelsk benämning samt omfattning</a:t>
            </a:r>
          </a:p>
          <a:p>
            <a:pPr eaLnBrk="1" hangingPunct="1">
              <a:defRPr/>
            </a:pPr>
            <a:r>
              <a:rPr lang="sv-SE" altLang="sv-SE" sz="22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Underliggande paketering. </a:t>
            </a:r>
            <a:r>
              <a:rPr lang="sv-SE" altLang="sv-SE" sz="22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Kurspaketeringens, t.ex. </a:t>
            </a:r>
            <a:r>
              <a:rPr lang="sv-SE" altLang="sv-SE" sz="2200" b="1" i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inriktning</a:t>
            </a:r>
            <a:r>
              <a:rPr lang="sv-SE" altLang="sv-SE" sz="22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utbildningskod, svensk och engelsk benämning samt omfattning</a:t>
            </a:r>
          </a:p>
          <a:p>
            <a:pPr eaLnBrk="1" hangingPunct="1">
              <a:defRPr/>
            </a:pPr>
            <a:r>
              <a:rPr lang="sv-SE" altLang="sv-SE" sz="22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Uppgifter om </a:t>
            </a:r>
            <a:r>
              <a:rPr lang="sv-SE" altLang="sv-SE" sz="22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utbildningstillfället</a:t>
            </a:r>
            <a:r>
              <a:rPr lang="sv-SE" altLang="sv-SE" sz="22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 (anmälningskod, studieperiodens start- och slutdatum, omfattning, studietakt, undervisningsform, studieort samt finansieringsform) </a:t>
            </a:r>
          </a:p>
          <a:p>
            <a:pPr eaLnBrk="1" hangingPunct="1">
              <a:defRPr/>
            </a:pPr>
            <a:r>
              <a:rPr lang="sv-SE" altLang="sv-SE" sz="22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Övriga uppgifter </a:t>
            </a:r>
            <a:r>
              <a:rPr lang="sv-SE" altLang="sv-SE" sz="22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är bl.a. datum för antagning på utbildningstyp respektive kurspaketering, specificerat omfattningsvärde, senare del markering, om studenten registrerat sig på tillfället och om studieavgift är betald</a:t>
            </a:r>
            <a:r>
              <a:rPr lang="sv-SE" altLang="sv-SE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.</a:t>
            </a:r>
            <a:endParaRPr lang="sv-SE" altLang="sv-SE" sz="2200" dirty="0">
              <a:solidFill>
                <a:srgbClr val="464646"/>
              </a:solidFill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b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33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- Utveckling pågår -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Ladok2  vs  Ladok3 informationsobjekt</a:t>
            </a:r>
          </a:p>
        </p:txBody>
      </p:sp>
      <p:sp>
        <p:nvSpPr>
          <p:cNvPr id="55298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sv-SE" sz="19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IO_UTFARDADEBEVIS</a:t>
            </a:r>
            <a:b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används av rapporten Utfärdade bevis som sum</a:t>
            </a:r>
            <a:r>
              <a:rPr lang="sv-SE" sz="1400" dirty="0"/>
              <a:t>merar antalet utfärdade bevis vid lärosätet . </a:t>
            </a:r>
            <a:endParaRPr lang="sv-SE" altLang="sv-SE" sz="1400" dirty="0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Innehåller bl.a. uppgift om</a:t>
            </a:r>
          </a:p>
          <a:p>
            <a:pPr eaLnBrk="1" hangingPunct="1">
              <a:defRPr/>
            </a:pP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Nationell examensgrupp 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(t.ex. </a:t>
            </a:r>
            <a:r>
              <a:rPr lang="sv-SE" altLang="sv-SE" sz="1400" i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sjuksköterskeexamen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kod, svensk och engelsk benämning), </a:t>
            </a: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bevisgrundtyp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 (t.ex. </a:t>
            </a:r>
            <a:r>
              <a:rPr lang="sv-SE" altLang="sv-SE" sz="1400" i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examensbevis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), </a:t>
            </a: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beviskategori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 (t.ex. </a:t>
            </a:r>
            <a:r>
              <a:rPr lang="sv-SE" altLang="sv-SE" sz="1400" i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yrkesexamen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), </a:t>
            </a: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bevisbenämning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  </a:t>
            </a:r>
            <a:b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(t.ex. </a:t>
            </a:r>
            <a:r>
              <a:rPr lang="sv-SE" altLang="sv-SE" sz="1400" i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specialistsjuksköterskeexamen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kod, svensk och engelsk benämning) samt </a:t>
            </a: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utfärdandedatum. </a:t>
            </a:r>
          </a:p>
          <a:p>
            <a:pPr eaLnBrk="1" hangingPunct="1">
              <a:defRPr/>
            </a:pP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Kurspaketering.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 </a:t>
            </a:r>
            <a:r>
              <a:rPr lang="sv-SE" altLang="sv-SE" sz="1400" dirty="0" err="1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Utbildningskod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svensk och engelsk benämning samt omfattning</a:t>
            </a:r>
          </a:p>
          <a:p>
            <a:pPr eaLnBrk="1" hangingPunct="1">
              <a:defRPr/>
            </a:pP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Underliggande paketering, 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t.ex. </a:t>
            </a:r>
            <a:r>
              <a:rPr lang="sv-SE" altLang="sv-SE" sz="1400" b="1" i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inriktning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. </a:t>
            </a:r>
            <a:r>
              <a:rPr lang="sv-SE" altLang="sv-SE" sz="1400" dirty="0" err="1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Utbildningskod</a:t>
            </a: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, svensk och engelsk benämning samt omfattning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En rad per examen.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r>
              <a:rPr lang="sv-SE" altLang="sv-SE">
                <a:latin typeface="Impact" panose="020B0806030902050204" pitchFamily="34" charset="0"/>
                <a:cs typeface="Impact" panose="020B0806030902050204" pitchFamily="34" charset="0"/>
              </a:rPr>
              <a:t>Infrastrukturen i Ladok3</a:t>
            </a:r>
          </a:p>
        </p:txBody>
      </p:sp>
      <p:sp>
        <p:nvSpPr>
          <p:cNvPr id="5" name="Rektangel med rundade hörn 4"/>
          <p:cNvSpPr/>
          <p:nvPr/>
        </p:nvSpPr>
        <p:spPr>
          <a:xfrm>
            <a:off x="450965" y="2661811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Kataloginformation</a:t>
            </a:r>
          </a:p>
        </p:txBody>
      </p:sp>
      <p:sp>
        <p:nvSpPr>
          <p:cNvPr id="6" name="Rektangel med rundade hörn 5"/>
          <p:cNvSpPr/>
          <p:nvPr/>
        </p:nvSpPr>
        <p:spPr>
          <a:xfrm>
            <a:off x="1280160" y="2661811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Studentinformation</a:t>
            </a:r>
          </a:p>
        </p:txBody>
      </p:sp>
      <p:sp>
        <p:nvSpPr>
          <p:cNvPr id="7" name="Rektangel med rundade hörn 6"/>
          <p:cNvSpPr/>
          <p:nvPr/>
        </p:nvSpPr>
        <p:spPr>
          <a:xfrm>
            <a:off x="2109354" y="2661811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Utbildnings-information</a:t>
            </a:r>
          </a:p>
        </p:txBody>
      </p:sp>
      <p:sp>
        <p:nvSpPr>
          <p:cNvPr id="8" name="Rektangel med rundade hörn 7"/>
          <p:cNvSpPr/>
          <p:nvPr/>
        </p:nvSpPr>
        <p:spPr>
          <a:xfrm>
            <a:off x="2938549" y="2661811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Studiedeltagande</a:t>
            </a:r>
          </a:p>
        </p:txBody>
      </p:sp>
      <p:sp>
        <p:nvSpPr>
          <p:cNvPr id="9" name="Rektangel med rundade hörn 8"/>
          <p:cNvSpPr/>
          <p:nvPr/>
        </p:nvSpPr>
        <p:spPr>
          <a:xfrm>
            <a:off x="3767744" y="2661811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Resultat</a:t>
            </a:r>
          </a:p>
        </p:txBody>
      </p:sp>
      <p:sp>
        <p:nvSpPr>
          <p:cNvPr id="10" name="Rektangel med rundade hörn 9"/>
          <p:cNvSpPr/>
          <p:nvPr/>
        </p:nvSpPr>
        <p:spPr>
          <a:xfrm>
            <a:off x="4596939" y="2661811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Examen</a:t>
            </a:r>
          </a:p>
        </p:txBody>
      </p:sp>
      <p:sp>
        <p:nvSpPr>
          <p:cNvPr id="11" name="Rektangel med rundade hörn 10"/>
          <p:cNvSpPr/>
          <p:nvPr/>
        </p:nvSpPr>
        <p:spPr>
          <a:xfrm>
            <a:off x="5426133" y="2661811"/>
            <a:ext cx="623455" cy="132172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Extern integration</a:t>
            </a:r>
          </a:p>
        </p:txBody>
      </p:sp>
      <p:sp>
        <p:nvSpPr>
          <p:cNvPr id="12" name="Rektangel med rundade hörn 11"/>
          <p:cNvSpPr/>
          <p:nvPr/>
        </p:nvSpPr>
        <p:spPr>
          <a:xfrm>
            <a:off x="2589213" y="1317625"/>
            <a:ext cx="922337" cy="3190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GUI</a:t>
            </a:r>
          </a:p>
        </p:txBody>
      </p:sp>
      <p:sp>
        <p:nvSpPr>
          <p:cNvPr id="13" name="Rektangel med rundade hörn 12"/>
          <p:cNvSpPr/>
          <p:nvPr/>
        </p:nvSpPr>
        <p:spPr>
          <a:xfrm>
            <a:off x="6448425" y="206375"/>
            <a:ext cx="922338" cy="31908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14" name="Rektangel med rundade hörn 13"/>
          <p:cNvSpPr/>
          <p:nvPr/>
        </p:nvSpPr>
        <p:spPr>
          <a:xfrm>
            <a:off x="6562725" y="320675"/>
            <a:ext cx="922338" cy="31908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15" name="Rektangel med rundade hörn 14"/>
          <p:cNvSpPr/>
          <p:nvPr/>
        </p:nvSpPr>
        <p:spPr>
          <a:xfrm>
            <a:off x="6677025" y="434975"/>
            <a:ext cx="922338" cy="31908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16" name="Rektangel med rundade hörn 15"/>
          <p:cNvSpPr/>
          <p:nvPr/>
        </p:nvSpPr>
        <p:spPr>
          <a:xfrm>
            <a:off x="6791325" y="549275"/>
            <a:ext cx="922338" cy="31908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17" name="Rektangel med rundade hörn 16"/>
          <p:cNvSpPr/>
          <p:nvPr/>
        </p:nvSpPr>
        <p:spPr>
          <a:xfrm>
            <a:off x="2703513" y="1431925"/>
            <a:ext cx="922337" cy="3190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GUI</a:t>
            </a:r>
          </a:p>
        </p:txBody>
      </p:sp>
      <p:cxnSp>
        <p:nvCxnSpPr>
          <p:cNvPr id="18" name="Rak pil 17"/>
          <p:cNvCxnSpPr>
            <a:stCxn id="17" idx="2"/>
            <a:endCxn id="5" idx="0"/>
          </p:cNvCxnSpPr>
          <p:nvPr/>
        </p:nvCxnSpPr>
        <p:spPr>
          <a:xfrm flipH="1">
            <a:off x="762000" y="1751013"/>
            <a:ext cx="2403475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>
            <a:stCxn id="17" idx="2"/>
            <a:endCxn id="6" idx="0"/>
          </p:cNvCxnSpPr>
          <p:nvPr/>
        </p:nvCxnSpPr>
        <p:spPr>
          <a:xfrm flipH="1">
            <a:off x="1592263" y="1751013"/>
            <a:ext cx="1573212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>
            <a:stCxn id="16" idx="2"/>
            <a:endCxn id="40" idx="0"/>
          </p:cNvCxnSpPr>
          <p:nvPr/>
        </p:nvCxnSpPr>
        <p:spPr>
          <a:xfrm flipH="1">
            <a:off x="6564313" y="868363"/>
            <a:ext cx="688975" cy="179387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>
            <a:stCxn id="16" idx="2"/>
            <a:endCxn id="9" idx="0"/>
          </p:cNvCxnSpPr>
          <p:nvPr/>
        </p:nvCxnSpPr>
        <p:spPr>
          <a:xfrm flipH="1">
            <a:off x="4079875" y="868363"/>
            <a:ext cx="3173413" cy="179387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>
            <a:stCxn id="16" idx="2"/>
            <a:endCxn id="8" idx="0"/>
          </p:cNvCxnSpPr>
          <p:nvPr/>
        </p:nvCxnSpPr>
        <p:spPr>
          <a:xfrm flipH="1">
            <a:off x="3249613" y="868363"/>
            <a:ext cx="4003675" cy="179387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>
            <a:stCxn id="16" idx="2"/>
            <a:endCxn id="7" idx="0"/>
          </p:cNvCxnSpPr>
          <p:nvPr/>
        </p:nvCxnSpPr>
        <p:spPr>
          <a:xfrm flipH="1">
            <a:off x="2420938" y="868363"/>
            <a:ext cx="4832350" cy="179387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>
            <a:stCxn id="16" idx="2"/>
            <a:endCxn id="10" idx="0"/>
          </p:cNvCxnSpPr>
          <p:nvPr/>
        </p:nvCxnSpPr>
        <p:spPr>
          <a:xfrm flipH="1">
            <a:off x="4908550" y="868363"/>
            <a:ext cx="2344738" cy="179387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>
            <a:stCxn id="16" idx="2"/>
            <a:endCxn id="6" idx="0"/>
          </p:cNvCxnSpPr>
          <p:nvPr/>
        </p:nvCxnSpPr>
        <p:spPr>
          <a:xfrm flipH="1">
            <a:off x="1592263" y="868363"/>
            <a:ext cx="5661025" cy="179387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>
            <a:stCxn id="16" idx="2"/>
            <a:endCxn id="5" idx="0"/>
          </p:cNvCxnSpPr>
          <p:nvPr/>
        </p:nvCxnSpPr>
        <p:spPr>
          <a:xfrm flipH="1">
            <a:off x="762000" y="868363"/>
            <a:ext cx="6491288" cy="179387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>
            <a:stCxn id="17" idx="2"/>
            <a:endCxn id="7" idx="0"/>
          </p:cNvCxnSpPr>
          <p:nvPr/>
        </p:nvCxnSpPr>
        <p:spPr>
          <a:xfrm flipH="1">
            <a:off x="2420938" y="1751013"/>
            <a:ext cx="744537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>
            <a:stCxn id="17" idx="2"/>
            <a:endCxn id="8" idx="0"/>
          </p:cNvCxnSpPr>
          <p:nvPr/>
        </p:nvCxnSpPr>
        <p:spPr>
          <a:xfrm>
            <a:off x="3165475" y="1751013"/>
            <a:ext cx="84138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>
            <a:stCxn id="17" idx="2"/>
            <a:endCxn id="9" idx="0"/>
          </p:cNvCxnSpPr>
          <p:nvPr/>
        </p:nvCxnSpPr>
        <p:spPr>
          <a:xfrm>
            <a:off x="3165475" y="1751013"/>
            <a:ext cx="914400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>
            <a:stCxn id="17" idx="2"/>
            <a:endCxn id="10" idx="0"/>
          </p:cNvCxnSpPr>
          <p:nvPr/>
        </p:nvCxnSpPr>
        <p:spPr>
          <a:xfrm>
            <a:off x="3165475" y="1751013"/>
            <a:ext cx="1743075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>
            <a:stCxn id="17" idx="2"/>
            <a:endCxn id="11" idx="0"/>
          </p:cNvCxnSpPr>
          <p:nvPr/>
        </p:nvCxnSpPr>
        <p:spPr>
          <a:xfrm>
            <a:off x="3165475" y="1751013"/>
            <a:ext cx="2571750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el med rundade hörn 31"/>
          <p:cNvSpPr/>
          <p:nvPr/>
        </p:nvSpPr>
        <p:spPr>
          <a:xfrm>
            <a:off x="7778750" y="2595563"/>
            <a:ext cx="922338" cy="3175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33" name="Rektangel med rundade hörn 32"/>
          <p:cNvSpPr/>
          <p:nvPr/>
        </p:nvSpPr>
        <p:spPr>
          <a:xfrm>
            <a:off x="7893050" y="2709863"/>
            <a:ext cx="922338" cy="3175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34" name="Rektangel med rundade hörn 33"/>
          <p:cNvSpPr/>
          <p:nvPr/>
        </p:nvSpPr>
        <p:spPr>
          <a:xfrm>
            <a:off x="8007350" y="2824163"/>
            <a:ext cx="922338" cy="3175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35" name="Rektangel med rundade hörn 34"/>
          <p:cNvSpPr/>
          <p:nvPr/>
        </p:nvSpPr>
        <p:spPr>
          <a:xfrm>
            <a:off x="8121650" y="2938463"/>
            <a:ext cx="922338" cy="3175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cxnSp>
        <p:nvCxnSpPr>
          <p:cNvPr id="36" name="Rak pil 35"/>
          <p:cNvCxnSpPr>
            <a:stCxn id="32" idx="1"/>
            <a:endCxn id="40" idx="3"/>
          </p:cNvCxnSpPr>
          <p:nvPr/>
        </p:nvCxnSpPr>
        <p:spPr>
          <a:xfrm flipH="1">
            <a:off x="6877050" y="2754313"/>
            <a:ext cx="901700" cy="56832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>
            <a:stCxn id="33" idx="1"/>
            <a:endCxn id="40" idx="3"/>
          </p:cNvCxnSpPr>
          <p:nvPr/>
        </p:nvCxnSpPr>
        <p:spPr>
          <a:xfrm flipH="1">
            <a:off x="6877050" y="2868613"/>
            <a:ext cx="1016000" cy="45402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 37"/>
          <p:cNvCxnSpPr>
            <a:stCxn id="34" idx="1"/>
            <a:endCxn id="40" idx="3"/>
          </p:cNvCxnSpPr>
          <p:nvPr/>
        </p:nvCxnSpPr>
        <p:spPr>
          <a:xfrm flipH="1">
            <a:off x="6877050" y="2982913"/>
            <a:ext cx="1130300" cy="33972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>
            <a:stCxn id="35" idx="1"/>
            <a:endCxn id="40" idx="3"/>
          </p:cNvCxnSpPr>
          <p:nvPr/>
        </p:nvCxnSpPr>
        <p:spPr>
          <a:xfrm flipH="1">
            <a:off x="6877050" y="3097213"/>
            <a:ext cx="1244600" cy="22542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ktangel med rundade hörn 39"/>
          <p:cNvSpPr/>
          <p:nvPr/>
        </p:nvSpPr>
        <p:spPr>
          <a:xfrm>
            <a:off x="6253249" y="2661811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Uppföljning</a:t>
            </a:r>
          </a:p>
        </p:txBody>
      </p:sp>
      <p:sp>
        <p:nvSpPr>
          <p:cNvPr id="41" name="Rektangel 40"/>
          <p:cNvSpPr/>
          <p:nvPr/>
        </p:nvSpPr>
        <p:spPr>
          <a:xfrm>
            <a:off x="214313" y="1271588"/>
            <a:ext cx="6886575" cy="3235325"/>
          </a:xfrm>
          <a:prstGeom prst="rect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>
              <a:solidFill>
                <a:prstClr val="white"/>
              </a:solidFill>
            </a:endParaRPr>
          </a:p>
        </p:txBody>
      </p:sp>
      <p:cxnSp>
        <p:nvCxnSpPr>
          <p:cNvPr id="42" name="Rak pil 41"/>
          <p:cNvCxnSpPr>
            <a:stCxn id="17" idx="2"/>
            <a:endCxn id="40" idx="0"/>
          </p:cNvCxnSpPr>
          <p:nvPr/>
        </p:nvCxnSpPr>
        <p:spPr>
          <a:xfrm>
            <a:off x="3165475" y="1751013"/>
            <a:ext cx="3398838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ktangel med rundade hörn 42"/>
          <p:cNvSpPr/>
          <p:nvPr/>
        </p:nvSpPr>
        <p:spPr>
          <a:xfrm>
            <a:off x="544513" y="4206875"/>
            <a:ext cx="6246812" cy="1143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>
              <a:solidFill>
                <a:prstClr val="white"/>
              </a:solidFill>
            </a:endParaRPr>
          </a:p>
        </p:txBody>
      </p:sp>
      <p:cxnSp>
        <p:nvCxnSpPr>
          <p:cNvPr id="44" name="Rak pil 43"/>
          <p:cNvCxnSpPr>
            <a:endCxn id="40" idx="2"/>
          </p:cNvCxnSpPr>
          <p:nvPr/>
        </p:nvCxnSpPr>
        <p:spPr>
          <a:xfrm flipV="1">
            <a:off x="6564313" y="3983038"/>
            <a:ext cx="0" cy="223837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 44"/>
          <p:cNvCxnSpPr/>
          <p:nvPr/>
        </p:nvCxnSpPr>
        <p:spPr>
          <a:xfrm flipV="1">
            <a:off x="5862638" y="3981450"/>
            <a:ext cx="0" cy="223838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 flipV="1">
            <a:off x="4803775" y="3983038"/>
            <a:ext cx="0" cy="223837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 46"/>
          <p:cNvCxnSpPr/>
          <p:nvPr/>
        </p:nvCxnSpPr>
        <p:spPr>
          <a:xfrm flipV="1">
            <a:off x="3951288" y="3983038"/>
            <a:ext cx="0" cy="223837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pil 47"/>
          <p:cNvCxnSpPr/>
          <p:nvPr/>
        </p:nvCxnSpPr>
        <p:spPr>
          <a:xfrm flipV="1">
            <a:off x="3151188" y="3983038"/>
            <a:ext cx="0" cy="223837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 48"/>
          <p:cNvCxnSpPr/>
          <p:nvPr/>
        </p:nvCxnSpPr>
        <p:spPr>
          <a:xfrm flipV="1">
            <a:off x="2278063" y="3983038"/>
            <a:ext cx="0" cy="223837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pil 49"/>
          <p:cNvCxnSpPr/>
          <p:nvPr/>
        </p:nvCxnSpPr>
        <p:spPr>
          <a:xfrm flipV="1">
            <a:off x="650875" y="3983038"/>
            <a:ext cx="0" cy="223837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pil 50"/>
          <p:cNvCxnSpPr/>
          <p:nvPr/>
        </p:nvCxnSpPr>
        <p:spPr>
          <a:xfrm rot="10800000" flipV="1">
            <a:off x="1452563" y="3986213"/>
            <a:ext cx="0" cy="222250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k pil 51"/>
          <p:cNvCxnSpPr/>
          <p:nvPr/>
        </p:nvCxnSpPr>
        <p:spPr>
          <a:xfrm rot="10800000" flipV="1">
            <a:off x="2490788" y="3983038"/>
            <a:ext cx="0" cy="223837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 52"/>
          <p:cNvCxnSpPr/>
          <p:nvPr/>
        </p:nvCxnSpPr>
        <p:spPr>
          <a:xfrm rot="10800000" flipV="1">
            <a:off x="3352800" y="3983038"/>
            <a:ext cx="0" cy="223837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 53"/>
          <p:cNvCxnSpPr/>
          <p:nvPr/>
        </p:nvCxnSpPr>
        <p:spPr>
          <a:xfrm rot="10800000" flipV="1">
            <a:off x="4122738" y="3983038"/>
            <a:ext cx="0" cy="223837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pil 54"/>
          <p:cNvCxnSpPr/>
          <p:nvPr/>
        </p:nvCxnSpPr>
        <p:spPr>
          <a:xfrm rot="10800000" flipV="1">
            <a:off x="4932363" y="3983038"/>
            <a:ext cx="0" cy="223837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ktangel med rundade hörn 55"/>
          <p:cNvSpPr/>
          <p:nvPr/>
        </p:nvSpPr>
        <p:spPr>
          <a:xfrm>
            <a:off x="6613525" y="4786313"/>
            <a:ext cx="922338" cy="3190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Migrations-verket</a:t>
            </a:r>
          </a:p>
        </p:txBody>
      </p:sp>
      <p:sp>
        <p:nvSpPr>
          <p:cNvPr id="57" name="Rektangel med rundade hörn 56"/>
          <p:cNvSpPr/>
          <p:nvPr/>
        </p:nvSpPr>
        <p:spPr>
          <a:xfrm>
            <a:off x="5470525" y="4786313"/>
            <a:ext cx="923925" cy="3190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CSN</a:t>
            </a:r>
          </a:p>
        </p:txBody>
      </p:sp>
      <p:sp>
        <p:nvSpPr>
          <p:cNvPr id="58" name="Rektangel med rundade hörn 57"/>
          <p:cNvSpPr/>
          <p:nvPr/>
        </p:nvSpPr>
        <p:spPr>
          <a:xfrm>
            <a:off x="4329113" y="4786313"/>
            <a:ext cx="922337" cy="3190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 err="1">
                <a:solidFill>
                  <a:prstClr val="white"/>
                </a:solidFill>
              </a:rPr>
              <a:t>NyA</a:t>
            </a:r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59" name="Rektangel med rundade hörn 58"/>
          <p:cNvSpPr/>
          <p:nvPr/>
        </p:nvSpPr>
        <p:spPr>
          <a:xfrm>
            <a:off x="3186113" y="4786313"/>
            <a:ext cx="922337" cy="3190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SCB</a:t>
            </a:r>
          </a:p>
        </p:txBody>
      </p:sp>
      <p:cxnSp>
        <p:nvCxnSpPr>
          <p:cNvPr id="60" name="Vinklad  59"/>
          <p:cNvCxnSpPr>
            <a:stCxn id="59" idx="0"/>
            <a:endCxn id="11" idx="2"/>
          </p:cNvCxnSpPr>
          <p:nvPr/>
        </p:nvCxnSpPr>
        <p:spPr>
          <a:xfrm rot="5400000" flipH="1" flipV="1">
            <a:off x="4291012" y="3340101"/>
            <a:ext cx="803275" cy="2089150"/>
          </a:xfrm>
          <a:prstGeom prst="bentConnector3">
            <a:avLst>
              <a:gd name="adj1" fmla="val 21540"/>
            </a:avLst>
          </a:prstGeom>
          <a:ln w="127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Vinklad  60"/>
          <p:cNvCxnSpPr>
            <a:stCxn id="58" idx="0"/>
            <a:endCxn id="11" idx="2"/>
          </p:cNvCxnSpPr>
          <p:nvPr/>
        </p:nvCxnSpPr>
        <p:spPr>
          <a:xfrm rot="5400000" flipH="1" flipV="1">
            <a:off x="4861719" y="3910807"/>
            <a:ext cx="803275" cy="947737"/>
          </a:xfrm>
          <a:prstGeom prst="bentConnector3">
            <a:avLst>
              <a:gd name="adj1" fmla="val 21540"/>
            </a:avLst>
          </a:prstGeom>
          <a:ln w="127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Vinklad  61"/>
          <p:cNvCxnSpPr>
            <a:stCxn id="57" idx="0"/>
            <a:endCxn id="11" idx="2"/>
          </p:cNvCxnSpPr>
          <p:nvPr/>
        </p:nvCxnSpPr>
        <p:spPr>
          <a:xfrm rot="16200000" flipV="1">
            <a:off x="5433219" y="4287044"/>
            <a:ext cx="803275" cy="195263"/>
          </a:xfrm>
          <a:prstGeom prst="bentConnector3">
            <a:avLst>
              <a:gd name="adj1" fmla="val 21540"/>
            </a:avLst>
          </a:prstGeom>
          <a:ln w="127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Vinklad  62"/>
          <p:cNvCxnSpPr>
            <a:stCxn id="56" idx="0"/>
            <a:endCxn id="11" idx="2"/>
          </p:cNvCxnSpPr>
          <p:nvPr/>
        </p:nvCxnSpPr>
        <p:spPr>
          <a:xfrm rot="16200000" flipV="1">
            <a:off x="6004719" y="3715544"/>
            <a:ext cx="803275" cy="1338263"/>
          </a:xfrm>
          <a:prstGeom prst="bentConnector3">
            <a:avLst>
              <a:gd name="adj1" fmla="val 21836"/>
            </a:avLst>
          </a:prstGeom>
          <a:ln w="127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ruta 63"/>
          <p:cNvSpPr txBox="1"/>
          <p:nvPr/>
        </p:nvSpPr>
        <p:spPr>
          <a:xfrm>
            <a:off x="212725" y="1271588"/>
            <a:ext cx="8699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b="1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  <a:cs typeface="+mn-cs"/>
              </a:rPr>
              <a:t>Ladok3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Ladok2  vs  Ladok3 informationsobjekt</a:t>
            </a:r>
          </a:p>
        </p:txBody>
      </p:sp>
      <p:sp>
        <p:nvSpPr>
          <p:cNvPr id="55298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sv-SE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IO_BEVIS_PRECISERING</a:t>
            </a:r>
            <a:b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Används av rapporten Utfärdade bevis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18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Informationsobjektet tillhandahåller kompletterande information rörande preciseringar för utfärdade bevis.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18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Preciseringstyp, t.ex. huvudområde</a:t>
            </a:r>
            <a:br>
              <a:rPr lang="sv-SE" altLang="sv-SE" sz="18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8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Preciseringens kod samt svensk och engelsk benämning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18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Preciseringsgrupperingstyp, t.ex. SCB huvudområdesgrupp</a:t>
            </a:r>
            <a:br>
              <a:rPr lang="sv-SE" altLang="sv-SE" sz="18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8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Preciseringsgrupperingens kod samt svensk och engelsk benämning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Ladok2  vs  Ladok3 informationsobjekt</a:t>
            </a:r>
          </a:p>
        </p:txBody>
      </p:sp>
      <p:sp>
        <p:nvSpPr>
          <p:cNvPr id="56322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v-SE" altLang="sv-SE" sz="19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IO_UTBYTESAVTAL</a:t>
            </a:r>
            <a:b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Används av rapporterna Helårsprestationer, Helårsstudenter och Studiedeltagand-registrering.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Informationsobjektet tillhandahåller kompletterande information rörande utbytesstudier.  </a:t>
            </a:r>
          </a:p>
          <a:p>
            <a:pPr eaLnBrk="1" hangingPunct="1">
              <a:defRPr/>
            </a:pPr>
            <a:r>
              <a:rPr lang="sv-SE" altLang="sv-SE" sz="14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Utbytesavtal (L3)</a:t>
            </a: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, kod, svensk och engelsk benämning</a:t>
            </a:r>
          </a:p>
          <a:p>
            <a:pPr eaLnBrk="1" hangingPunct="1">
              <a:defRPr/>
            </a:pPr>
            <a:r>
              <a:rPr lang="sv-SE" altLang="sv-SE" sz="1400" b="1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Utbytestillfällets typ</a:t>
            </a: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, t.ex. utbytestillfälle för inresande. Anmälningskod, svensk och engelsk benämning </a:t>
            </a:r>
          </a:p>
          <a:p>
            <a:pPr eaLnBrk="1" hangingPunct="1">
              <a:defRPr/>
            </a:pPr>
            <a:r>
              <a:rPr lang="sv-SE" altLang="sv-SE" sz="1400" b="1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Utbytesprogram</a:t>
            </a: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, kod, svensk och engelsk benämning</a:t>
            </a:r>
          </a:p>
          <a:p>
            <a:pPr eaLnBrk="1" hangingPunct="1">
              <a:defRPr/>
            </a:pPr>
            <a:r>
              <a:rPr lang="sv-SE" altLang="sv-SE" sz="1400" b="1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Land</a:t>
            </a: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 och </a:t>
            </a:r>
            <a:r>
              <a:rPr lang="sv-SE" altLang="sv-SE" sz="1400" b="1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extern part </a:t>
            </a: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(lärosäte), kod samt svensk och engelsk benämning.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En rad per utbytestillfälle (in- och utresande)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sv-SE" altLang="sv-SE" sz="1800" dirty="0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eaLnBrk="1" hangingPunct="1">
              <a:defRPr/>
            </a:pPr>
            <a:endParaRPr lang="sv-SE" altLang="sv-SE" sz="1800" dirty="0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Ladok2  vs  Ladok3 informationsobjekt</a:t>
            </a:r>
          </a:p>
        </p:txBody>
      </p:sp>
      <p:sp>
        <p:nvSpPr>
          <p:cNvPr id="57346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sv-SE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IO_LOKAL_MARKNING</a:t>
            </a:r>
            <a:b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Används av alla rapporter utom i dagsläget rapporten Utfärdade bevis.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18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Informationsobjektet tillhandahåller kompletterande information rörande lokal märkning.</a:t>
            </a:r>
          </a:p>
          <a:p>
            <a:pPr eaLnBrk="1" hangingPunct="1">
              <a:defRPr/>
            </a:pPr>
            <a:r>
              <a:rPr lang="sv-SE" altLang="sv-SE" sz="18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Märkningsnyckel, kod samt svensk och engelsk benämning</a:t>
            </a:r>
            <a:br>
              <a:rPr lang="sv-SE" altLang="sv-SE" sz="18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8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(Lokal serie)</a:t>
            </a:r>
          </a:p>
          <a:p>
            <a:pPr eaLnBrk="1" hangingPunct="1">
              <a:defRPr/>
            </a:pPr>
            <a:r>
              <a:rPr lang="sv-SE" altLang="sv-SE" sz="18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Märkningsvärde, kod samt svensk och engelsk benämning</a:t>
            </a:r>
            <a:br>
              <a:rPr lang="sv-SE" altLang="sv-SE" sz="18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8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(Lokal klass)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Ladok2  vs  Ladok3 informationsobjekt</a:t>
            </a:r>
          </a:p>
        </p:txBody>
      </p:sp>
      <p:sp>
        <p:nvSpPr>
          <p:cNvPr id="58370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sv-SE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IO_UTBILDNINGSINFORMATION</a:t>
            </a:r>
            <a:endParaRPr lang="sv-SE" altLang="sv-SE" dirty="0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16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Innehåller information om kurstillfällen med utökad information om kursen </a:t>
            </a:r>
            <a:br>
              <a:rPr lang="sv-SE" altLang="sv-SE" sz="16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6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(kod, organisationsenhet, omfattning, utbildningsområde).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16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Innehåller inga studentuppgifter. Kan ses som katalogdata.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v-SE" altLang="sv-SE" sz="1600" dirty="0">
                <a:solidFill>
                  <a:srgbClr val="FF0000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Ännu ej prioriterade informationsobjekt</a:t>
            </a:r>
          </a:p>
        </p:txBody>
      </p:sp>
      <p:sp>
        <p:nvSpPr>
          <p:cNvPr id="59394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sv-SE" altLang="sv-SE" sz="19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Information om kurser</a:t>
            </a:r>
            <a:br>
              <a:rPr lang="sv-SE" altLang="sv-SE" sz="19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t.ex. kod, svenska och engelsk benämning, omfattning, organisationsenhet, utbildningsområde, huvudområde och successiv fördjupning, kursversioner, moduler samt information om yttre kurspaketering</a:t>
            </a:r>
          </a:p>
          <a:p>
            <a:pPr eaLnBrk="1" hangingPunct="1">
              <a:defRPr/>
            </a:pPr>
            <a:r>
              <a:rPr lang="sv-SE" altLang="sv-SE" sz="19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Information om kurspaketeringar*</a:t>
            </a:r>
            <a:br>
              <a:rPr lang="sv-SE" altLang="sv-SE" sz="19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t.ex. kod, svenska och engelsk benämning, omfattning, organisationsenhet, kursversioner, ingående underliggande paketeringar samt ingående kurser.</a:t>
            </a:r>
          </a:p>
          <a:p>
            <a:pPr eaLnBrk="1" hangingPunct="1">
              <a:defRPr/>
            </a:pPr>
            <a:r>
              <a:rPr lang="sv-SE" altLang="sv-SE" sz="19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Information om kurspaketeringstillfällen*</a:t>
            </a:r>
            <a:br>
              <a:rPr lang="sv-SE" altLang="sv-SE" sz="19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Tillfällesuppgifter, som t.ex. kod, studieort, studietakt, studieort, undervisningsform,</a:t>
            </a:r>
            <a:b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b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Kurspaketeringens svenska och engelsk benämning, omfattning, organisationsenhet, underliggande paketeringar etc.</a:t>
            </a:r>
          </a:p>
          <a:p>
            <a:pPr eaLnBrk="1" hangingPunct="1">
              <a:defRPr/>
            </a:pPr>
            <a:endParaRPr lang="sv-SE" altLang="sv-SE" sz="1400" dirty="0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sv-SE" altLang="sv-SE" sz="1400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* Program, (inriktning), Ämne på forskarnivå, Utbytesavtal och Kurspaket</a:t>
            </a:r>
          </a:p>
          <a:p>
            <a:pPr eaLnBrk="1" hangingPunct="1">
              <a:defRPr/>
            </a:pPr>
            <a:endParaRPr lang="sv-SE" altLang="sv-SE" sz="1400" i="1" dirty="0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Ännu ej prioriterade informationsobjekt</a:t>
            </a:r>
          </a:p>
        </p:txBody>
      </p:sp>
      <p:sp>
        <p:nvSpPr>
          <p:cNvPr id="60418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sv-SE" sz="19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Information om tillgodoräknad utbildning</a:t>
            </a:r>
            <a:br>
              <a:rPr lang="sv-SE" altLang="sv-SE" sz="19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t.ex. tillgodoräknade kurser kopplade till t.ex. program</a:t>
            </a:r>
          </a:p>
          <a:p>
            <a:pPr eaLnBrk="1" hangingPunct="1">
              <a:defRPr/>
            </a:pPr>
            <a:r>
              <a:rPr lang="sv-SE" altLang="sv-SE" sz="19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Handledare</a:t>
            </a:r>
            <a:b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t.ex. information om handledare, katalogdata samt ev. koppling till student</a:t>
            </a:r>
          </a:p>
          <a:p>
            <a:pPr eaLnBrk="1" hangingPunct="1">
              <a:defRPr/>
            </a:pPr>
            <a:r>
              <a:rPr lang="sv-SE" altLang="sv-SE" sz="19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Information om programtillfällesstruktur</a:t>
            </a:r>
            <a:br>
              <a:rPr lang="sv-SE" altLang="sv-SE" sz="1900" b="1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r>
              <a:rPr lang="sv-SE" altLang="sv-SE" sz="1400" dirty="0">
                <a:solidFill>
                  <a:srgbClr val="464646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(katalogdata)</a:t>
            </a:r>
          </a:p>
          <a:p>
            <a:pPr eaLnBrk="1" hangingPunct="1">
              <a:defRPr/>
            </a:pPr>
            <a:endParaRPr lang="sv-SE" altLang="sv-SE" dirty="0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sv-SE" dirty="0">
                <a:latin typeface="Impact" panose="020B0806030902050204" pitchFamily="34" charset="0"/>
                <a:cs typeface="Impact" panose="020B0806030902050204" pitchFamily="34" charset="0"/>
              </a:rPr>
              <a:t>Nya kravönskemål</a:t>
            </a:r>
          </a:p>
        </p:txBody>
      </p:sp>
      <p:sp>
        <p:nvSpPr>
          <p:cNvPr id="69634" name="Platshållare för innehåll 2"/>
          <p:cNvSpPr>
            <a:spLocks noGrp="1"/>
          </p:cNvSpPr>
          <p:nvPr>
            <p:ph idx="1"/>
          </p:nvPr>
        </p:nvSpPr>
        <p:spPr>
          <a:xfrm>
            <a:off x="822324" y="998538"/>
            <a:ext cx="7521575" cy="4202112"/>
          </a:xfrm>
        </p:spPr>
        <p:txBody>
          <a:bodyPr/>
          <a:lstStyle/>
          <a:p>
            <a:pPr marL="0" indent="0" eaLnBrk="1" fontAlgn="ctr" hangingPunct="1">
              <a:buFont typeface="Arial" panose="020B0604020202020204" pitchFamily="34" charset="0"/>
              <a:buNone/>
            </a:pPr>
            <a:endParaRPr lang="sv-SE" altLang="sv-SE" dirty="0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eaLnBrk="1" fontAlgn="ctr" hangingPunct="1"/>
            <a: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Vilka behov finns det som inte tillgodoses genom dagens informationsobjekt?</a:t>
            </a:r>
            <a:b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</a:br>
            <a:endParaRPr lang="sv-SE" altLang="sv-SE" dirty="0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eaLnBrk="1" fontAlgn="ctr" hangingPunct="1"/>
            <a:r>
              <a:rPr lang="sv-SE" altLang="sv-SE" dirty="0">
                <a:latin typeface="Franklin Gothic Book" panose="020B0503020102020204" pitchFamily="34" charset="0"/>
                <a:cs typeface="Franklin Gothic Book" panose="020B0503020102020204" pitchFamily="34" charset="0"/>
              </a:rPr>
              <a:t>Önskemål kommuniceras via lärosätets lokala projektledare.</a:t>
            </a:r>
          </a:p>
          <a:p>
            <a:pPr marL="0" indent="0" eaLnBrk="1" fontAlgn="ctr" hangingPunct="1">
              <a:buFont typeface="Arial" panose="020B0604020202020204" pitchFamily="34" charset="0"/>
              <a:buNone/>
            </a:pPr>
            <a:endParaRPr lang="sv-SE" altLang="sv-SE" dirty="0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endParaRPr lang="sv-SE" altLang="sv-SE">
              <a:latin typeface="Impact" panose="020B0806030902050204" pitchFamily="34" charset="0"/>
              <a:cs typeface="Impact" panose="020B080603090205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/>
          <a:lstStyle/>
          <a:p>
            <a:pPr eaLnBrk="1" hangingPunct="1">
              <a:defRPr/>
            </a:pPr>
            <a:endParaRPr lang="sv-SE" dirty="0"/>
          </a:p>
          <a:p>
            <a:pPr eaLnBrk="1" hangingPunct="1">
              <a:defRPr/>
            </a:pPr>
            <a:endParaRPr lang="sv-SE" dirty="0"/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sv-SE" dirty="0"/>
              <a:t>Några exempel på SQL-frågor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r>
              <a:rPr lang="sv-SE" altLang="sv-SE">
                <a:latin typeface="Impact" panose="020B0806030902050204" pitchFamily="34" charset="0"/>
                <a:cs typeface="Impact" panose="020B0806030902050204" pitchFamily="34" charset="0"/>
              </a:rPr>
              <a:t>Arbeta med informationsobjekten</a:t>
            </a:r>
          </a:p>
        </p:txBody>
      </p:sp>
      <p:sp>
        <p:nvSpPr>
          <p:cNvPr id="25602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/>
          <a:lstStyle/>
          <a:p>
            <a:pPr marL="0" indent="0" fontAlgn="ctr">
              <a:buFont typeface="Arial" panose="020B0604020202020204" pitchFamily="34" charset="0"/>
              <a:buNone/>
              <a:defRPr/>
            </a:pPr>
            <a:r>
              <a:rPr lang="sv-SE" altLang="sv-SE" dirty="0">
                <a:solidFill>
                  <a:schemeClr val="tx1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Vi har stöd för att ställa frågor från ett historiskt datum</a:t>
            </a: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r>
              <a:rPr lang="sv-SE" altLang="sv-SE" dirty="0">
                <a:solidFill>
                  <a:schemeClr val="tx1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Vid årsskiftet 2013 resp. 2014-02-15, hur många studenter hade en </a:t>
            </a:r>
            <a:r>
              <a:rPr lang="sv-SE" altLang="sv-SE" dirty="0" err="1">
                <a:solidFill>
                  <a:schemeClr val="tx1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ffg</a:t>
            </a:r>
            <a:r>
              <a:rPr lang="sv-SE" altLang="sv-SE" dirty="0">
                <a:solidFill>
                  <a:schemeClr val="tx1"/>
                </a:solidFill>
                <a:latin typeface="Franklin Gothic Book" panose="020B0503020102020204" pitchFamily="34" charset="0"/>
                <a:cs typeface="Franklin Gothic Book" panose="020B0503020102020204" pitchFamily="34" charset="0"/>
              </a:rPr>
              <a:t>-registrering under 2013?</a:t>
            </a:r>
            <a:endParaRPr lang="sv-SE" altLang="sv-SE" sz="1100" dirty="0">
              <a:solidFill>
                <a:schemeClr val="tx1"/>
              </a:solidFill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  <a:defRPr/>
            </a:pPr>
            <a:endParaRPr lang="sv-SE" altLang="sv-SE" sz="1400" dirty="0">
              <a:solidFill>
                <a:srgbClr val="333333"/>
              </a:solidFill>
              <a:latin typeface="Consolas" panose="020B0609020204030204" pitchFamily="49" charset="0"/>
              <a:ea typeface="+mn-ea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SELECT </a:t>
            </a:r>
            <a:r>
              <a:rPr lang="sv-SE" altLang="sv-SE" sz="1400" dirty="0" err="1">
                <a:solidFill>
                  <a:srgbClr val="333333"/>
                </a:solidFill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count</a:t>
            </a:r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(*)</a:t>
            </a: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FROM UPPFOLJNING.IO_REGISTRERING </a:t>
            </a:r>
            <a:r>
              <a:rPr lang="sv-SE" altLang="sv-SE" sz="1400" dirty="0">
                <a:solidFill>
                  <a:srgbClr val="FF0000"/>
                </a:solidFill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FOR SYSTEM_TIME AS OF '2014-01-01 00:00:00'</a:t>
            </a:r>
            <a:endParaRPr lang="sv-SE" altLang="sv-SE" sz="1400" dirty="0">
              <a:solidFill>
                <a:srgbClr val="333333"/>
              </a:solidFill>
              <a:latin typeface="Consolas" panose="020B0609020204030204" pitchFamily="49" charset="0"/>
              <a:ea typeface="+mn-ea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WHERE STUDIEPERIODSTART &gt;='2013-01-01' </a:t>
            </a: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  AND </a:t>
            </a:r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STUDIEPERIODSLUT</a:t>
            </a:r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 &lt;= '2013-12-31';</a:t>
            </a: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  <a:defRPr/>
            </a:pPr>
            <a:endParaRPr lang="sv-SE" altLang="sv-SE" sz="1400" dirty="0">
              <a:solidFill>
                <a:srgbClr val="333333"/>
              </a:solidFill>
              <a:latin typeface="Consolas" panose="020B0609020204030204" pitchFamily="49" charset="0"/>
              <a:ea typeface="+mn-ea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SELECT </a:t>
            </a:r>
            <a:r>
              <a:rPr lang="sv-SE" altLang="sv-SE" sz="1400" dirty="0" err="1">
                <a:solidFill>
                  <a:srgbClr val="333333"/>
                </a:solidFill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count</a:t>
            </a:r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(*)</a:t>
            </a: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FROM UPPFOLJNING.IO_REGISTRERING </a:t>
            </a:r>
            <a:r>
              <a:rPr lang="sv-SE" altLang="sv-SE" sz="1400" dirty="0">
                <a:solidFill>
                  <a:srgbClr val="FF0000"/>
                </a:solidFill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FOR SYSTEM_TIME AS OF '2014-02-15 00:00:00'</a:t>
            </a:r>
            <a:endParaRPr lang="sv-SE" altLang="sv-SE" sz="1400" dirty="0">
              <a:solidFill>
                <a:srgbClr val="333333"/>
              </a:solidFill>
              <a:latin typeface="Consolas" panose="020B0609020204030204" pitchFamily="49" charset="0"/>
              <a:ea typeface="+mn-ea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WHERE STUDIEPERIODSTART &gt;='2013-01-01' </a:t>
            </a: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  AND </a:t>
            </a:r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STUDIEPERIODSLUT</a:t>
            </a:r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 &lt;= '2013-12-31';</a:t>
            </a: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sv-SE" altLang="sv-SE" dirty="0">
              <a:solidFill>
                <a:schemeClr val="tx1"/>
              </a:solidFill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>
                <a:latin typeface="Impact" panose="020B0806030902050204" pitchFamily="34" charset="0"/>
                <a:cs typeface="Impact" panose="020B0806030902050204" pitchFamily="34" charset="0"/>
              </a:rPr>
              <a:t>Exempel 1 – IO_STUDIERESULTAT (hpr)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822325" y="2468563"/>
          <a:ext cx="7521575" cy="827087"/>
        </p:xfrm>
        <a:graphic>
          <a:graphicData uri="http://schemas.openxmlformats.org/drawingml/2006/table">
            <a:tbl>
              <a:tblPr/>
              <a:tblGrid>
                <a:gridCol w="75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7087">
                <a:tc>
                  <a:txBody>
                    <a:bodyPr/>
                    <a:lstStyle/>
                    <a:p>
                      <a:pPr algn="l" fontAlgn="base"/>
                      <a:endParaRPr lang="sv-SE" sz="1100" b="0" i="0" dirty="0">
                        <a:solidFill>
                          <a:srgbClr val="333333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86185" marR="0" marT="0" marB="0" anchor="ctr">
                    <a:lnL w="9525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736" name="Rektangel 5"/>
          <p:cNvSpPr>
            <a:spLocks noChangeArrowheads="1"/>
          </p:cNvSpPr>
          <p:nvPr/>
        </p:nvSpPr>
        <p:spPr bwMode="auto">
          <a:xfrm>
            <a:off x="822325" y="1139825"/>
            <a:ext cx="766286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/>
            <a:r>
              <a:rPr lang="sv-SE" altLang="sv-SE" dirty="0"/>
              <a:t>Helårsprestationer genererade vid specifikt kurstillfälle där examinationsdatumet ligger inom datumintervallet 2015-01-01—06-30</a:t>
            </a:r>
          </a:p>
          <a:p>
            <a:pPr defTabSz="914400"/>
            <a:endParaRPr lang="sv-SE" altLang="sv-SE" dirty="0"/>
          </a:p>
          <a:p>
            <a:pPr defTabSz="914400"/>
            <a:endParaRPr lang="sv-SE" altLang="sv-SE" dirty="0"/>
          </a:p>
          <a:p>
            <a:pPr defTabSz="914400" eaLnBrk="1" hangingPunct="1"/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</a:rPr>
              <a:t>SELECT</a:t>
            </a:r>
          </a:p>
          <a:p>
            <a:pPr defTabSz="914400" eaLnBrk="1" hangingPunct="1"/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</a:rPr>
              <a:t>  * </a:t>
            </a:r>
          </a:p>
          <a:p>
            <a:pPr defTabSz="914400" eaLnBrk="1" hangingPunct="1"/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</a:rPr>
              <a:t>FROM UPPFOLJNING.IO_STUDIERESULTAT </a:t>
            </a:r>
          </a:p>
          <a:p>
            <a:pPr defTabSz="914400" eaLnBrk="1" hangingPunct="1"/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</a:rPr>
              <a:t>WHERE VY.UTBILDNINGSTILLFALLESKOD = '52101' </a:t>
            </a:r>
          </a:p>
          <a:p>
            <a:pPr defTabSz="914400" eaLnBrk="1" hangingPunct="1"/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</a:rPr>
              <a:t>AND EXAMINATIONSDATUM &gt;='2015-01-19' </a:t>
            </a:r>
          </a:p>
          <a:p>
            <a:pPr defTabSz="914400" eaLnBrk="1" hangingPunct="1"/>
            <a:r>
              <a:rPr lang="sv-SE" altLang="sv-SE" sz="1400" dirty="0">
                <a:solidFill>
                  <a:srgbClr val="333333"/>
                </a:solidFill>
                <a:latin typeface="Consolas" panose="020B0609020204030204" pitchFamily="49" charset="0"/>
              </a:rPr>
              <a:t>and EXAMINATIONSDATUM &lt;= '2015-06-07';</a:t>
            </a:r>
          </a:p>
          <a:p>
            <a:pPr defTabSz="914400"/>
            <a:endParaRPr lang="sv-SE" altLang="sv-SE" dirty="0"/>
          </a:p>
          <a:p>
            <a:pPr defTabSz="914400"/>
            <a:r>
              <a:rPr lang="sv-SE" altLang="sv-SE" dirty="0"/>
              <a:t>Vill man endast ha informationen t.o.m. dagens tidpunkt behöver man inte specificera någon tidpunkt för SYSTEM_TIME.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>
                <a:latin typeface="Impact" panose="020B0806030902050204" pitchFamily="34" charset="0"/>
                <a:cs typeface="Impact" panose="020B0806030902050204" pitchFamily="34" charset="0"/>
              </a:rPr>
              <a:t>Infrastrukturen i Ladok3</a:t>
            </a:r>
          </a:p>
        </p:txBody>
      </p:sp>
      <p:pic>
        <p:nvPicPr>
          <p:cNvPr id="16386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1850" y="1100138"/>
            <a:ext cx="7502525" cy="4202112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 eaLnBrk="1" hangingPunct="1"/>
            <a:r>
              <a:rPr lang="sv-SE" altLang="sv-SE">
                <a:latin typeface="Impact" panose="020B0806030902050204" pitchFamily="34" charset="0"/>
                <a:cs typeface="Impact" panose="020B0806030902050204" pitchFamily="34" charset="0"/>
              </a:rPr>
              <a:t>Exempel 2. Koppla ihop två informationsobjekt</a:t>
            </a:r>
          </a:p>
        </p:txBody>
      </p:sp>
      <p:sp>
        <p:nvSpPr>
          <p:cNvPr id="77826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sv-SE" altLang="sv-SE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sv-SE" altLang="sv-SE" sz="1500" b="1">
                <a:solidFill>
                  <a:srgbClr val="3366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sv-SE" altLang="sv-SE" sz="150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      </a:t>
            </a:r>
            <a:endParaRPr lang="sv-SE" altLang="sv-SE" sz="150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sv-SE" altLang="sv-SE" sz="150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   </a:t>
            </a:r>
            <a:r>
              <a:rPr lang="sv-SE" altLang="sv-SE" sz="1500">
                <a:latin typeface="Consolas" panose="020B0609020204030204" pitchFamily="49" charset="0"/>
                <a:cs typeface="Consolas" panose="020B0609020204030204" pitchFamily="49" charset="0"/>
              </a:rPr>
              <a:t>t1.personnummer,      </a:t>
            </a:r>
            <a:endParaRPr lang="sv-SE" altLang="sv-SE" sz="150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sv-SE" altLang="sv-SE" sz="150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   </a:t>
            </a:r>
            <a:r>
              <a:rPr lang="sv-SE" altLang="sv-SE" sz="1500">
                <a:latin typeface="Consolas" panose="020B0609020204030204" pitchFamily="49" charset="0"/>
                <a:cs typeface="Consolas" panose="020B0609020204030204" pitchFamily="49" charset="0"/>
              </a:rPr>
              <a:t>t1.NATIONELLEXAMENSGRUPP_KOD,          </a:t>
            </a:r>
            <a:endParaRPr lang="sv-SE" altLang="sv-SE" sz="150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sv-SE" altLang="sv-SE" sz="150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   </a:t>
            </a:r>
            <a:r>
              <a:rPr lang="sv-SE" altLang="sv-SE" sz="1500">
                <a:latin typeface="Consolas" panose="020B0609020204030204" pitchFamily="49" charset="0"/>
                <a:cs typeface="Consolas" panose="020B0609020204030204" pitchFamily="49" charset="0"/>
              </a:rPr>
              <a:t>t1.KURSPAKETERINGSTYP_KOD,</a:t>
            </a:r>
            <a:endParaRPr lang="sv-SE" altLang="sv-SE" sz="150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sv-SE" altLang="sv-SE" sz="150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   </a:t>
            </a:r>
            <a:r>
              <a:rPr lang="sv-SE" altLang="sv-SE" sz="1500">
                <a:latin typeface="Consolas" panose="020B0609020204030204" pitchFamily="49" charset="0"/>
                <a:cs typeface="Consolas" panose="020B0609020204030204" pitchFamily="49" charset="0"/>
              </a:rPr>
              <a:t>t2.PRECISERING_TYP,      </a:t>
            </a:r>
            <a:endParaRPr lang="sv-SE" altLang="sv-SE" sz="150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sv-SE" altLang="sv-SE" sz="150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   </a:t>
            </a:r>
            <a:r>
              <a:rPr lang="sv-SE" altLang="sv-SE" sz="1500">
                <a:latin typeface="Consolas" panose="020B0609020204030204" pitchFamily="49" charset="0"/>
                <a:cs typeface="Consolas" panose="020B0609020204030204" pitchFamily="49" charset="0"/>
              </a:rPr>
              <a:t>t2.PRECISERING_KOD</a:t>
            </a:r>
            <a:endParaRPr lang="sv-SE" altLang="sv-SE" sz="150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sv-SE" altLang="sv-SE" sz="1500" b="1">
                <a:solidFill>
                  <a:srgbClr val="3366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sv-SE" altLang="sv-SE" sz="150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sv-SE" altLang="sv-SE" sz="1500">
                <a:latin typeface="Consolas" panose="020B0609020204030204" pitchFamily="49" charset="0"/>
                <a:cs typeface="Consolas" panose="020B0609020204030204" pitchFamily="49" charset="0"/>
              </a:rPr>
              <a:t>uppfoljning.</a:t>
            </a:r>
            <a:r>
              <a:rPr lang="sv-SE" altLang="sv-SE" sz="150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IO_UTFARDADEBEVIS t1</a:t>
            </a: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sv-SE" altLang="sv-SE" sz="1500" b="1">
                <a:solidFill>
                  <a:srgbClr val="3366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inner</a:t>
            </a:r>
            <a:r>
              <a:rPr lang="sv-SE" altLang="sv-SE" sz="150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sv-SE" altLang="sv-SE" sz="150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join</a:t>
            </a:r>
            <a:r>
              <a:rPr lang="sv-SE" altLang="sv-SE" sz="150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sv-SE" altLang="sv-SE" sz="1500">
                <a:latin typeface="Consolas" panose="020B0609020204030204" pitchFamily="49" charset="0"/>
                <a:cs typeface="Consolas" panose="020B0609020204030204" pitchFamily="49" charset="0"/>
              </a:rPr>
              <a:t>uppfoljning.</a:t>
            </a:r>
            <a:r>
              <a:rPr lang="sv-SE" altLang="sv-SE" sz="15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IO_BEVIS_PRECISERING t2</a:t>
            </a:r>
            <a:r>
              <a:rPr lang="sv-SE" altLang="sv-SE" sz="150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sv-SE" altLang="sv-SE" sz="1500" b="1">
                <a:solidFill>
                  <a:srgbClr val="3366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</a:t>
            </a:r>
            <a:endParaRPr lang="sv-SE" altLang="sv-SE" sz="150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sv-SE" altLang="sv-SE" sz="150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   </a:t>
            </a:r>
            <a:r>
              <a:rPr lang="sv-SE" altLang="sv-SE" sz="15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t2.</a:t>
            </a:r>
            <a:r>
              <a:rPr lang="sv-SE" altLang="sv-SE" sz="15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UTFARDATBEVIS_UID = </a:t>
            </a:r>
            <a:r>
              <a:rPr lang="sv-SE" altLang="sv-SE" sz="150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t1.</a:t>
            </a:r>
            <a:r>
              <a:rPr lang="sv-SE" altLang="sv-SE" sz="15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UTFARDATBEVIS_UID</a:t>
            </a: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sv-SE" altLang="sv-SE" sz="1500" b="1">
                <a:solidFill>
                  <a:srgbClr val="3366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lang="sv-SE" altLang="sv-SE" sz="150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sv-SE" altLang="sv-SE" sz="1500">
                <a:latin typeface="Consolas" panose="020B0609020204030204" pitchFamily="49" charset="0"/>
                <a:cs typeface="Consolas" panose="020B0609020204030204" pitchFamily="49" charset="0"/>
              </a:rPr>
              <a:t>UTFARDANDE_DATUM </a:t>
            </a:r>
            <a:r>
              <a:rPr lang="sv-SE" altLang="sv-SE" sz="150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between</a:t>
            </a:r>
            <a:r>
              <a:rPr lang="sv-SE" altLang="sv-SE" sz="150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sv-SE" altLang="sv-SE" sz="1500">
                <a:solidFill>
                  <a:srgbClr val="0033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'2004-01-01'</a:t>
            </a:r>
            <a:r>
              <a:rPr lang="sv-SE" altLang="sv-SE" sz="150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sv-SE" altLang="sv-SE" sz="150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sv-SE" altLang="sv-SE" sz="150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sv-SE" altLang="sv-SE" sz="1500">
                <a:solidFill>
                  <a:srgbClr val="0033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'2004-12-31'</a:t>
            </a:r>
            <a:endParaRPr lang="sv-SE" altLang="sv-SE" sz="150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sv-SE" altLang="sv-SE" sz="150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   </a:t>
            </a:r>
            <a:r>
              <a:rPr lang="sv-SE" altLang="sv-SE" sz="150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sv-SE" altLang="sv-SE" sz="150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sv-SE" altLang="sv-SE" sz="1500">
                <a:latin typeface="Consolas" panose="020B0609020204030204" pitchFamily="49" charset="0"/>
                <a:cs typeface="Consolas" panose="020B0609020204030204" pitchFamily="49" charset="0"/>
              </a:rPr>
              <a:t>NATIONELLEXAMENSGRUPP_KOD = </a:t>
            </a:r>
            <a:r>
              <a:rPr lang="sv-SE" altLang="sv-SE" sz="1500">
                <a:solidFill>
                  <a:srgbClr val="0033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'GMAGI'</a:t>
            </a:r>
            <a:r>
              <a:rPr lang="sv-SE" altLang="sv-SE" sz="150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sv-SE" altLang="sv-SE" sz="150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r>
              <a:rPr lang="sv-SE" altLang="sv-SE">
                <a:latin typeface="Impact" panose="020B0806030902050204" pitchFamily="34" charset="0"/>
                <a:cs typeface="Impact" panose="020B0806030902050204" pitchFamily="34" charset="0"/>
              </a:rPr>
              <a:t>Infrastrukturen i Ladok3 - REST</a:t>
            </a:r>
          </a:p>
        </p:txBody>
      </p:sp>
      <p:sp>
        <p:nvSpPr>
          <p:cNvPr id="5" name="Rektangel med rundade hörn 4"/>
          <p:cNvSpPr/>
          <p:nvPr/>
        </p:nvSpPr>
        <p:spPr>
          <a:xfrm>
            <a:off x="414774" y="2820792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Kataloginformation</a:t>
            </a:r>
          </a:p>
        </p:txBody>
      </p:sp>
      <p:sp>
        <p:nvSpPr>
          <p:cNvPr id="6" name="Rektangel med rundade hörn 5"/>
          <p:cNvSpPr/>
          <p:nvPr/>
        </p:nvSpPr>
        <p:spPr>
          <a:xfrm>
            <a:off x="1243969" y="2820792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Studentinformation</a:t>
            </a:r>
          </a:p>
        </p:txBody>
      </p:sp>
      <p:sp>
        <p:nvSpPr>
          <p:cNvPr id="7" name="Rektangel med rundade hörn 6"/>
          <p:cNvSpPr/>
          <p:nvPr/>
        </p:nvSpPr>
        <p:spPr>
          <a:xfrm>
            <a:off x="2073163" y="2820792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Utbildnings-information</a:t>
            </a:r>
          </a:p>
        </p:txBody>
      </p:sp>
      <p:sp>
        <p:nvSpPr>
          <p:cNvPr id="8" name="Rektangel med rundade hörn 7"/>
          <p:cNvSpPr/>
          <p:nvPr/>
        </p:nvSpPr>
        <p:spPr>
          <a:xfrm>
            <a:off x="2902358" y="2820792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Studiedeltagande</a:t>
            </a:r>
          </a:p>
        </p:txBody>
      </p:sp>
      <p:sp>
        <p:nvSpPr>
          <p:cNvPr id="9" name="Rektangel med rundade hörn 8"/>
          <p:cNvSpPr/>
          <p:nvPr/>
        </p:nvSpPr>
        <p:spPr>
          <a:xfrm>
            <a:off x="3731553" y="2820792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Resultat</a:t>
            </a:r>
          </a:p>
        </p:txBody>
      </p:sp>
      <p:sp>
        <p:nvSpPr>
          <p:cNvPr id="10" name="Rektangel med rundade hörn 9"/>
          <p:cNvSpPr/>
          <p:nvPr/>
        </p:nvSpPr>
        <p:spPr>
          <a:xfrm>
            <a:off x="4560748" y="2820792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Examen</a:t>
            </a:r>
          </a:p>
        </p:txBody>
      </p:sp>
      <p:sp>
        <p:nvSpPr>
          <p:cNvPr id="11" name="Rektangel med rundade hörn 10"/>
          <p:cNvSpPr/>
          <p:nvPr/>
        </p:nvSpPr>
        <p:spPr>
          <a:xfrm>
            <a:off x="5389942" y="2820792"/>
            <a:ext cx="623455" cy="132172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Extern integration</a:t>
            </a:r>
          </a:p>
        </p:txBody>
      </p:sp>
      <p:sp>
        <p:nvSpPr>
          <p:cNvPr id="12" name="Rektangel med rundade hörn 11"/>
          <p:cNvSpPr/>
          <p:nvPr/>
        </p:nvSpPr>
        <p:spPr>
          <a:xfrm>
            <a:off x="2552700" y="1477963"/>
            <a:ext cx="923925" cy="3175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GUI</a:t>
            </a:r>
          </a:p>
        </p:txBody>
      </p:sp>
      <p:sp>
        <p:nvSpPr>
          <p:cNvPr id="13" name="Rektangel med rundade hörn 12"/>
          <p:cNvSpPr/>
          <p:nvPr/>
        </p:nvSpPr>
        <p:spPr>
          <a:xfrm>
            <a:off x="6810375" y="206375"/>
            <a:ext cx="922338" cy="31908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14" name="Rektangel med rundade hörn 13"/>
          <p:cNvSpPr/>
          <p:nvPr/>
        </p:nvSpPr>
        <p:spPr>
          <a:xfrm>
            <a:off x="6924675" y="320675"/>
            <a:ext cx="922338" cy="31908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15" name="Rektangel med rundade hörn 14"/>
          <p:cNvSpPr/>
          <p:nvPr/>
        </p:nvSpPr>
        <p:spPr>
          <a:xfrm>
            <a:off x="7038975" y="434975"/>
            <a:ext cx="922338" cy="31908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16" name="Rektangel med rundade hörn 15"/>
          <p:cNvSpPr/>
          <p:nvPr/>
        </p:nvSpPr>
        <p:spPr>
          <a:xfrm>
            <a:off x="7153275" y="549275"/>
            <a:ext cx="922338" cy="31908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17" name="Rektangel med rundade hörn 16"/>
          <p:cNvSpPr/>
          <p:nvPr/>
        </p:nvSpPr>
        <p:spPr>
          <a:xfrm>
            <a:off x="2667000" y="1592263"/>
            <a:ext cx="923925" cy="3175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GUI</a:t>
            </a:r>
          </a:p>
        </p:txBody>
      </p:sp>
      <p:cxnSp>
        <p:nvCxnSpPr>
          <p:cNvPr id="18" name="Rak pil 17"/>
          <p:cNvCxnSpPr>
            <a:stCxn id="17" idx="2"/>
            <a:endCxn id="5" idx="0"/>
          </p:cNvCxnSpPr>
          <p:nvPr/>
        </p:nvCxnSpPr>
        <p:spPr>
          <a:xfrm flipH="1">
            <a:off x="727075" y="1909763"/>
            <a:ext cx="2401888" cy="911225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>
            <a:stCxn id="17" idx="2"/>
            <a:endCxn id="6" idx="0"/>
          </p:cNvCxnSpPr>
          <p:nvPr/>
        </p:nvCxnSpPr>
        <p:spPr>
          <a:xfrm flipH="1">
            <a:off x="1555750" y="1909763"/>
            <a:ext cx="1573213" cy="911225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>
            <a:stCxn id="16" idx="2"/>
            <a:endCxn id="40" idx="0"/>
          </p:cNvCxnSpPr>
          <p:nvPr/>
        </p:nvCxnSpPr>
        <p:spPr>
          <a:xfrm flipH="1">
            <a:off x="6529388" y="868363"/>
            <a:ext cx="1085850" cy="1952625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>
            <a:stCxn id="16" idx="2"/>
            <a:endCxn id="9" idx="0"/>
          </p:cNvCxnSpPr>
          <p:nvPr/>
        </p:nvCxnSpPr>
        <p:spPr>
          <a:xfrm flipH="1">
            <a:off x="4043363" y="868363"/>
            <a:ext cx="3571875" cy="1952625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>
            <a:stCxn id="16" idx="2"/>
            <a:endCxn id="8" idx="0"/>
          </p:cNvCxnSpPr>
          <p:nvPr/>
        </p:nvCxnSpPr>
        <p:spPr>
          <a:xfrm flipH="1">
            <a:off x="3214688" y="868363"/>
            <a:ext cx="4400550" cy="1952625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>
            <a:stCxn id="16" idx="2"/>
            <a:endCxn id="7" idx="0"/>
          </p:cNvCxnSpPr>
          <p:nvPr/>
        </p:nvCxnSpPr>
        <p:spPr>
          <a:xfrm flipH="1">
            <a:off x="2384425" y="868363"/>
            <a:ext cx="5230813" cy="1952625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>
            <a:stCxn id="16" idx="2"/>
            <a:endCxn id="10" idx="0"/>
          </p:cNvCxnSpPr>
          <p:nvPr/>
        </p:nvCxnSpPr>
        <p:spPr>
          <a:xfrm flipH="1">
            <a:off x="4872038" y="868363"/>
            <a:ext cx="2743200" cy="1952625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>
            <a:stCxn id="16" idx="2"/>
            <a:endCxn id="6" idx="0"/>
          </p:cNvCxnSpPr>
          <p:nvPr/>
        </p:nvCxnSpPr>
        <p:spPr>
          <a:xfrm flipH="1">
            <a:off x="1555750" y="868363"/>
            <a:ext cx="6059488" cy="1952625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>
            <a:stCxn id="16" idx="2"/>
            <a:endCxn id="5" idx="0"/>
          </p:cNvCxnSpPr>
          <p:nvPr/>
        </p:nvCxnSpPr>
        <p:spPr>
          <a:xfrm flipH="1">
            <a:off x="727075" y="868363"/>
            <a:ext cx="6888163" cy="1952625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>
            <a:stCxn id="17" idx="2"/>
            <a:endCxn id="7" idx="0"/>
          </p:cNvCxnSpPr>
          <p:nvPr/>
        </p:nvCxnSpPr>
        <p:spPr>
          <a:xfrm flipH="1">
            <a:off x="2384425" y="1909763"/>
            <a:ext cx="744538" cy="911225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>
            <a:stCxn id="17" idx="2"/>
            <a:endCxn id="8" idx="0"/>
          </p:cNvCxnSpPr>
          <p:nvPr/>
        </p:nvCxnSpPr>
        <p:spPr>
          <a:xfrm>
            <a:off x="3128963" y="1909763"/>
            <a:ext cx="85725" cy="911225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>
            <a:stCxn id="17" idx="2"/>
            <a:endCxn id="9" idx="0"/>
          </p:cNvCxnSpPr>
          <p:nvPr/>
        </p:nvCxnSpPr>
        <p:spPr>
          <a:xfrm>
            <a:off x="3128963" y="1909763"/>
            <a:ext cx="914400" cy="911225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>
            <a:stCxn id="17" idx="2"/>
            <a:endCxn id="10" idx="0"/>
          </p:cNvCxnSpPr>
          <p:nvPr/>
        </p:nvCxnSpPr>
        <p:spPr>
          <a:xfrm>
            <a:off x="3128963" y="1909763"/>
            <a:ext cx="1743075" cy="911225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>
            <a:stCxn id="17" idx="2"/>
            <a:endCxn id="11" idx="0"/>
          </p:cNvCxnSpPr>
          <p:nvPr/>
        </p:nvCxnSpPr>
        <p:spPr>
          <a:xfrm>
            <a:off x="3128963" y="1909763"/>
            <a:ext cx="2573337" cy="911225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el med rundade hörn 31"/>
          <p:cNvSpPr/>
          <p:nvPr/>
        </p:nvSpPr>
        <p:spPr>
          <a:xfrm>
            <a:off x="7742238" y="2754313"/>
            <a:ext cx="922337" cy="3175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33" name="Rektangel med rundade hörn 32"/>
          <p:cNvSpPr/>
          <p:nvPr/>
        </p:nvSpPr>
        <p:spPr>
          <a:xfrm>
            <a:off x="7856538" y="2868613"/>
            <a:ext cx="922337" cy="3175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34" name="Rektangel med rundade hörn 33"/>
          <p:cNvSpPr/>
          <p:nvPr/>
        </p:nvSpPr>
        <p:spPr>
          <a:xfrm>
            <a:off x="7970838" y="2982913"/>
            <a:ext cx="922337" cy="3175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35" name="Rektangel med rundade hörn 34"/>
          <p:cNvSpPr/>
          <p:nvPr/>
        </p:nvSpPr>
        <p:spPr>
          <a:xfrm>
            <a:off x="8085138" y="3097213"/>
            <a:ext cx="922337" cy="3175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cxnSp>
        <p:nvCxnSpPr>
          <p:cNvPr id="36" name="Rak pil 35"/>
          <p:cNvCxnSpPr>
            <a:stCxn id="32" idx="1"/>
            <a:endCxn id="40" idx="3"/>
          </p:cNvCxnSpPr>
          <p:nvPr/>
        </p:nvCxnSpPr>
        <p:spPr>
          <a:xfrm flipH="1">
            <a:off x="6840538" y="2913063"/>
            <a:ext cx="901700" cy="568325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>
            <a:stCxn id="33" idx="1"/>
            <a:endCxn id="40" idx="3"/>
          </p:cNvCxnSpPr>
          <p:nvPr/>
        </p:nvCxnSpPr>
        <p:spPr>
          <a:xfrm flipH="1">
            <a:off x="6840538" y="3027363"/>
            <a:ext cx="1016000" cy="454025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 37"/>
          <p:cNvCxnSpPr>
            <a:stCxn id="34" idx="1"/>
            <a:endCxn id="40" idx="3"/>
          </p:cNvCxnSpPr>
          <p:nvPr/>
        </p:nvCxnSpPr>
        <p:spPr>
          <a:xfrm flipH="1">
            <a:off x="6840538" y="3141663"/>
            <a:ext cx="1130300" cy="339725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>
            <a:stCxn id="35" idx="1"/>
            <a:endCxn id="40" idx="3"/>
          </p:cNvCxnSpPr>
          <p:nvPr/>
        </p:nvCxnSpPr>
        <p:spPr>
          <a:xfrm flipH="1">
            <a:off x="6840538" y="3255963"/>
            <a:ext cx="1244600" cy="225425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ktangel med rundade hörn 39"/>
          <p:cNvSpPr/>
          <p:nvPr/>
        </p:nvSpPr>
        <p:spPr>
          <a:xfrm>
            <a:off x="6217058" y="2820792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Uppföljning</a:t>
            </a:r>
          </a:p>
        </p:txBody>
      </p:sp>
      <p:sp>
        <p:nvSpPr>
          <p:cNvPr id="41" name="Rektangel 40"/>
          <p:cNvSpPr/>
          <p:nvPr/>
        </p:nvSpPr>
        <p:spPr>
          <a:xfrm>
            <a:off x="177800" y="1430338"/>
            <a:ext cx="6886575" cy="3235325"/>
          </a:xfrm>
          <a:prstGeom prst="rect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>
              <a:solidFill>
                <a:prstClr val="white"/>
              </a:solidFill>
            </a:endParaRPr>
          </a:p>
        </p:txBody>
      </p:sp>
      <p:cxnSp>
        <p:nvCxnSpPr>
          <p:cNvPr id="42" name="Rak pil 41"/>
          <p:cNvCxnSpPr>
            <a:stCxn id="17" idx="2"/>
            <a:endCxn id="40" idx="0"/>
          </p:cNvCxnSpPr>
          <p:nvPr/>
        </p:nvCxnSpPr>
        <p:spPr>
          <a:xfrm>
            <a:off x="3128963" y="1909763"/>
            <a:ext cx="3400425" cy="911225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ktangel med rundade hörn 42"/>
          <p:cNvSpPr/>
          <p:nvPr/>
        </p:nvSpPr>
        <p:spPr>
          <a:xfrm>
            <a:off x="508000" y="4365625"/>
            <a:ext cx="6246813" cy="1143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>
              <a:solidFill>
                <a:prstClr val="white"/>
              </a:solidFill>
            </a:endParaRPr>
          </a:p>
        </p:txBody>
      </p:sp>
      <p:cxnSp>
        <p:nvCxnSpPr>
          <p:cNvPr id="44" name="Rak pil 43"/>
          <p:cNvCxnSpPr>
            <a:endCxn id="40" idx="2"/>
          </p:cNvCxnSpPr>
          <p:nvPr/>
        </p:nvCxnSpPr>
        <p:spPr>
          <a:xfrm flipV="1">
            <a:off x="6529388" y="4141788"/>
            <a:ext cx="0" cy="2238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 44"/>
          <p:cNvCxnSpPr/>
          <p:nvPr/>
        </p:nvCxnSpPr>
        <p:spPr>
          <a:xfrm flipV="1">
            <a:off x="5826125" y="4140200"/>
            <a:ext cx="0" cy="22383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 flipV="1">
            <a:off x="4767263" y="4141788"/>
            <a:ext cx="0" cy="2238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 46"/>
          <p:cNvCxnSpPr/>
          <p:nvPr/>
        </p:nvCxnSpPr>
        <p:spPr>
          <a:xfrm flipV="1">
            <a:off x="3914775" y="4141788"/>
            <a:ext cx="0" cy="2238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pil 47"/>
          <p:cNvCxnSpPr/>
          <p:nvPr/>
        </p:nvCxnSpPr>
        <p:spPr>
          <a:xfrm flipV="1">
            <a:off x="3114675" y="4141788"/>
            <a:ext cx="0" cy="2238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 48"/>
          <p:cNvCxnSpPr/>
          <p:nvPr/>
        </p:nvCxnSpPr>
        <p:spPr>
          <a:xfrm flipV="1">
            <a:off x="2243138" y="4141788"/>
            <a:ext cx="0" cy="2238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pil 49"/>
          <p:cNvCxnSpPr/>
          <p:nvPr/>
        </p:nvCxnSpPr>
        <p:spPr>
          <a:xfrm flipV="1">
            <a:off x="615950" y="4141788"/>
            <a:ext cx="0" cy="2238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pil 50"/>
          <p:cNvCxnSpPr/>
          <p:nvPr/>
        </p:nvCxnSpPr>
        <p:spPr>
          <a:xfrm rot="10800000" flipV="1">
            <a:off x="1416050" y="4144963"/>
            <a:ext cx="0" cy="2238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k pil 51"/>
          <p:cNvCxnSpPr/>
          <p:nvPr/>
        </p:nvCxnSpPr>
        <p:spPr>
          <a:xfrm rot="10800000" flipV="1">
            <a:off x="2454275" y="4141788"/>
            <a:ext cx="0" cy="2238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 52"/>
          <p:cNvCxnSpPr/>
          <p:nvPr/>
        </p:nvCxnSpPr>
        <p:spPr>
          <a:xfrm rot="10800000" flipV="1">
            <a:off x="3316288" y="4141788"/>
            <a:ext cx="0" cy="2238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 53"/>
          <p:cNvCxnSpPr/>
          <p:nvPr/>
        </p:nvCxnSpPr>
        <p:spPr>
          <a:xfrm rot="10800000" flipV="1">
            <a:off x="4086225" y="4141788"/>
            <a:ext cx="0" cy="2238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pil 54"/>
          <p:cNvCxnSpPr/>
          <p:nvPr/>
        </p:nvCxnSpPr>
        <p:spPr>
          <a:xfrm rot="10800000" flipV="1">
            <a:off x="4897438" y="4141788"/>
            <a:ext cx="0" cy="2238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ktangel med rundade hörn 55"/>
          <p:cNvSpPr/>
          <p:nvPr/>
        </p:nvSpPr>
        <p:spPr>
          <a:xfrm>
            <a:off x="6577013" y="4945063"/>
            <a:ext cx="923925" cy="31908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Migrations-verket</a:t>
            </a:r>
          </a:p>
        </p:txBody>
      </p:sp>
      <p:sp>
        <p:nvSpPr>
          <p:cNvPr id="57" name="Rektangel med rundade hörn 56"/>
          <p:cNvSpPr/>
          <p:nvPr/>
        </p:nvSpPr>
        <p:spPr>
          <a:xfrm>
            <a:off x="5435600" y="4945063"/>
            <a:ext cx="922338" cy="31908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CSN</a:t>
            </a:r>
          </a:p>
        </p:txBody>
      </p:sp>
      <p:sp>
        <p:nvSpPr>
          <p:cNvPr id="58" name="Rektangel med rundade hörn 57"/>
          <p:cNvSpPr/>
          <p:nvPr/>
        </p:nvSpPr>
        <p:spPr>
          <a:xfrm>
            <a:off x="4292600" y="4945063"/>
            <a:ext cx="922338" cy="31908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 err="1">
                <a:solidFill>
                  <a:prstClr val="white"/>
                </a:solidFill>
              </a:rPr>
              <a:t>NyA</a:t>
            </a:r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59" name="Rektangel med rundade hörn 58"/>
          <p:cNvSpPr/>
          <p:nvPr/>
        </p:nvSpPr>
        <p:spPr>
          <a:xfrm>
            <a:off x="3149600" y="4945063"/>
            <a:ext cx="923925" cy="31908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SCB</a:t>
            </a:r>
          </a:p>
        </p:txBody>
      </p:sp>
      <p:cxnSp>
        <p:nvCxnSpPr>
          <p:cNvPr id="60" name="Vinklad  59"/>
          <p:cNvCxnSpPr>
            <a:stCxn id="59" idx="0"/>
            <a:endCxn id="11" idx="2"/>
          </p:cNvCxnSpPr>
          <p:nvPr/>
        </p:nvCxnSpPr>
        <p:spPr>
          <a:xfrm rot="5400000" flipH="1" flipV="1">
            <a:off x="4255294" y="3498057"/>
            <a:ext cx="803275" cy="2090737"/>
          </a:xfrm>
          <a:prstGeom prst="bentConnector3">
            <a:avLst>
              <a:gd name="adj1" fmla="val 21540"/>
            </a:avLst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Vinklad  60"/>
          <p:cNvCxnSpPr>
            <a:stCxn id="58" idx="0"/>
            <a:endCxn id="11" idx="2"/>
          </p:cNvCxnSpPr>
          <p:nvPr/>
        </p:nvCxnSpPr>
        <p:spPr>
          <a:xfrm rot="5400000" flipH="1" flipV="1">
            <a:off x="4826794" y="4069557"/>
            <a:ext cx="803275" cy="947737"/>
          </a:xfrm>
          <a:prstGeom prst="bentConnector3">
            <a:avLst>
              <a:gd name="adj1" fmla="val 21540"/>
            </a:avLst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Vinklad  61"/>
          <p:cNvCxnSpPr>
            <a:stCxn id="57" idx="0"/>
            <a:endCxn id="11" idx="2"/>
          </p:cNvCxnSpPr>
          <p:nvPr/>
        </p:nvCxnSpPr>
        <p:spPr>
          <a:xfrm rot="16200000" flipV="1">
            <a:off x="5397500" y="4446588"/>
            <a:ext cx="803275" cy="193675"/>
          </a:xfrm>
          <a:prstGeom prst="bentConnector3">
            <a:avLst>
              <a:gd name="adj1" fmla="val 21540"/>
            </a:avLst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Vinklad  62"/>
          <p:cNvCxnSpPr>
            <a:stCxn id="56" idx="0"/>
            <a:endCxn id="11" idx="2"/>
          </p:cNvCxnSpPr>
          <p:nvPr/>
        </p:nvCxnSpPr>
        <p:spPr>
          <a:xfrm rot="16200000" flipV="1">
            <a:off x="5969000" y="3875088"/>
            <a:ext cx="803275" cy="1336675"/>
          </a:xfrm>
          <a:prstGeom prst="bentConnector3">
            <a:avLst>
              <a:gd name="adj1" fmla="val 21836"/>
            </a:avLst>
          </a:prstGeom>
          <a:ln w="127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ruta 63"/>
          <p:cNvSpPr txBox="1"/>
          <p:nvPr/>
        </p:nvSpPr>
        <p:spPr>
          <a:xfrm>
            <a:off x="176213" y="1430338"/>
            <a:ext cx="869950" cy="369887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b="1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  <a:cs typeface="+mn-cs"/>
              </a:rPr>
              <a:t>Ladok3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r>
              <a:rPr lang="sv-SE" altLang="sv-SE">
                <a:latin typeface="Impact" panose="020B0806030902050204" pitchFamily="34" charset="0"/>
                <a:cs typeface="Impact" panose="020B0806030902050204" pitchFamily="34" charset="0"/>
              </a:rPr>
              <a:t>Infrastrukturen i Ladok3 - REST</a:t>
            </a:r>
          </a:p>
        </p:txBody>
      </p:sp>
      <p:sp>
        <p:nvSpPr>
          <p:cNvPr id="20482" name="Platshållare för innehåll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20211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sv-SE" altLang="sv-SE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  <a:p>
            <a:pPr marL="0" indent="0" fontAlgn="ctr">
              <a:buFont typeface="Arial" panose="020B0604020202020204" pitchFamily="34" charset="0"/>
              <a:buNone/>
            </a:pPr>
            <a:endParaRPr lang="sv-SE" altLang="sv-SE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  <p:sp>
        <p:nvSpPr>
          <p:cNvPr id="20483" name="Platshållare för innehåll 2"/>
          <p:cNvSpPr txBox="1">
            <a:spLocks/>
          </p:cNvSpPr>
          <p:nvPr/>
        </p:nvSpPr>
        <p:spPr bwMode="auto">
          <a:xfrm>
            <a:off x="161925" y="1168400"/>
            <a:ext cx="8732838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>
              <a:spcBef>
                <a:spcPts val="2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altLang="sv-SE" sz="2400">
                <a:solidFill>
                  <a:srgbClr val="000000"/>
                </a:solidFill>
                <a:latin typeface="Franklin Gothic Book" panose="020B0503020102020204" pitchFamily="34" charset="0"/>
              </a:rPr>
              <a:t>En synkron fråga</a:t>
            </a:r>
          </a:p>
          <a:p>
            <a:pPr lvl="1" defTabSz="914400">
              <a:spcBef>
                <a:spcPts val="600"/>
              </a:spcBef>
              <a:buClr>
                <a:srgbClr val="ADDF6D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altLang="sv-SE" sz="2000">
                <a:solidFill>
                  <a:srgbClr val="000000"/>
                </a:solidFill>
                <a:latin typeface="Franklin Gothic Book" panose="020B0503020102020204" pitchFamily="34" charset="0"/>
              </a:rPr>
              <a:t>Ge mig information om en utbildningsinstans</a:t>
            </a:r>
          </a:p>
          <a:p>
            <a:pPr lvl="1" defTabSz="914400">
              <a:spcBef>
                <a:spcPts val="600"/>
              </a:spcBef>
              <a:buClr>
                <a:srgbClr val="ADDF6D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altLang="sv-SE" sz="2000">
                <a:solidFill>
                  <a:srgbClr val="000000"/>
                </a:solidFill>
                <a:latin typeface="Franklin Gothic Book" panose="020B0503020102020204" pitchFamily="34" charset="0"/>
              </a:rPr>
              <a:t>Ge mig en lista med alla studenter som jag kan resultat-rapportera på ett givet kurstillfälle</a:t>
            </a:r>
          </a:p>
          <a:p>
            <a:pPr lvl="1" defTabSz="914400">
              <a:spcBef>
                <a:spcPts val="600"/>
              </a:spcBef>
              <a:buClr>
                <a:srgbClr val="ADDF6D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altLang="sv-SE" sz="2000">
                <a:solidFill>
                  <a:srgbClr val="000000"/>
                </a:solidFill>
                <a:latin typeface="Franklin Gothic Book" panose="020B0503020102020204" pitchFamily="34" charset="0"/>
              </a:rPr>
              <a:t>Skapa ett kurstillfälle</a:t>
            </a:r>
          </a:p>
          <a:p>
            <a:pPr lvl="1" defTabSz="914400">
              <a:spcBef>
                <a:spcPts val="600"/>
              </a:spcBef>
              <a:buClr>
                <a:srgbClr val="ADDF6D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altLang="sv-SE" sz="2000">
                <a:solidFill>
                  <a:srgbClr val="000000"/>
                </a:solidFill>
                <a:latin typeface="Franklin Gothic Book" panose="020B0503020102020204" pitchFamily="34" charset="0"/>
              </a:rPr>
              <a:t>Uppdatera en students adressinformation</a:t>
            </a:r>
          </a:p>
          <a:p>
            <a:pPr lvl="1" defTabSz="914400">
              <a:spcBef>
                <a:spcPts val="600"/>
              </a:spcBef>
              <a:buClr>
                <a:srgbClr val="ADDF6D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altLang="sv-SE" sz="2000">
                <a:solidFill>
                  <a:srgbClr val="000000"/>
                </a:solidFill>
                <a:latin typeface="Franklin Gothic Book" panose="020B0503020102020204" pitchFamily="34" charset="0"/>
              </a:rPr>
              <a:t>Lista alla perioder av en viss periodtyp</a:t>
            </a:r>
          </a:p>
          <a:p>
            <a:pPr defTabSz="914400">
              <a:spcBef>
                <a:spcPts val="2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sv-SE" altLang="sv-SE" sz="2400">
              <a:solidFill>
                <a:srgbClr val="000000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r>
              <a:rPr lang="sv-SE" altLang="sv-SE">
                <a:latin typeface="Impact" panose="020B0806030902050204" pitchFamily="34" charset="0"/>
                <a:cs typeface="Impact" panose="020B0806030902050204" pitchFamily="34" charset="0"/>
              </a:rPr>
              <a:t>Infrastrukturen i Ladok3 - Event</a:t>
            </a:r>
          </a:p>
        </p:txBody>
      </p:sp>
      <p:sp>
        <p:nvSpPr>
          <p:cNvPr id="5" name="Rektangel med rundade hörn 4"/>
          <p:cNvSpPr/>
          <p:nvPr/>
        </p:nvSpPr>
        <p:spPr>
          <a:xfrm>
            <a:off x="386541" y="2890411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Kataloginformation</a:t>
            </a:r>
          </a:p>
        </p:txBody>
      </p:sp>
      <p:sp>
        <p:nvSpPr>
          <p:cNvPr id="6" name="Rektangel med rundade hörn 5"/>
          <p:cNvSpPr/>
          <p:nvPr/>
        </p:nvSpPr>
        <p:spPr>
          <a:xfrm>
            <a:off x="1215736" y="2890411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Studentinformation</a:t>
            </a:r>
          </a:p>
        </p:txBody>
      </p:sp>
      <p:sp>
        <p:nvSpPr>
          <p:cNvPr id="7" name="Rektangel med rundade hörn 6"/>
          <p:cNvSpPr/>
          <p:nvPr/>
        </p:nvSpPr>
        <p:spPr>
          <a:xfrm>
            <a:off x="2044930" y="2890411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Utbildnings-information</a:t>
            </a:r>
          </a:p>
        </p:txBody>
      </p:sp>
      <p:sp>
        <p:nvSpPr>
          <p:cNvPr id="8" name="Rektangel med rundade hörn 7"/>
          <p:cNvSpPr/>
          <p:nvPr/>
        </p:nvSpPr>
        <p:spPr>
          <a:xfrm>
            <a:off x="2874125" y="2890411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Studiedeltagande</a:t>
            </a:r>
          </a:p>
        </p:txBody>
      </p:sp>
      <p:sp>
        <p:nvSpPr>
          <p:cNvPr id="9" name="Rektangel med rundade hörn 8"/>
          <p:cNvSpPr/>
          <p:nvPr/>
        </p:nvSpPr>
        <p:spPr>
          <a:xfrm>
            <a:off x="3703320" y="2890411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Resultat</a:t>
            </a:r>
          </a:p>
        </p:txBody>
      </p:sp>
      <p:sp>
        <p:nvSpPr>
          <p:cNvPr id="10" name="Rektangel med rundade hörn 9"/>
          <p:cNvSpPr/>
          <p:nvPr/>
        </p:nvSpPr>
        <p:spPr>
          <a:xfrm>
            <a:off x="4532515" y="2890411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Examen</a:t>
            </a:r>
          </a:p>
        </p:txBody>
      </p:sp>
      <p:sp>
        <p:nvSpPr>
          <p:cNvPr id="11" name="Rektangel med rundade hörn 10"/>
          <p:cNvSpPr/>
          <p:nvPr/>
        </p:nvSpPr>
        <p:spPr>
          <a:xfrm>
            <a:off x="5361709" y="2890411"/>
            <a:ext cx="623455" cy="132172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Extern integration</a:t>
            </a:r>
          </a:p>
        </p:txBody>
      </p:sp>
      <p:sp>
        <p:nvSpPr>
          <p:cNvPr id="12" name="Rektangel med rundade hörn 11"/>
          <p:cNvSpPr/>
          <p:nvPr/>
        </p:nvSpPr>
        <p:spPr>
          <a:xfrm>
            <a:off x="2525713" y="1546225"/>
            <a:ext cx="922337" cy="3190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GUI</a:t>
            </a:r>
          </a:p>
        </p:txBody>
      </p:sp>
      <p:sp>
        <p:nvSpPr>
          <p:cNvPr id="13" name="Rektangel med rundade hörn 12"/>
          <p:cNvSpPr/>
          <p:nvPr/>
        </p:nvSpPr>
        <p:spPr>
          <a:xfrm>
            <a:off x="6384925" y="434975"/>
            <a:ext cx="922338" cy="319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14" name="Rektangel med rundade hörn 13"/>
          <p:cNvSpPr/>
          <p:nvPr/>
        </p:nvSpPr>
        <p:spPr>
          <a:xfrm>
            <a:off x="6499225" y="549275"/>
            <a:ext cx="922338" cy="319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15" name="Rektangel med rundade hörn 14"/>
          <p:cNvSpPr/>
          <p:nvPr/>
        </p:nvSpPr>
        <p:spPr>
          <a:xfrm>
            <a:off x="6613525" y="663575"/>
            <a:ext cx="922338" cy="319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16" name="Rektangel med rundade hörn 15"/>
          <p:cNvSpPr/>
          <p:nvPr/>
        </p:nvSpPr>
        <p:spPr>
          <a:xfrm>
            <a:off x="6727825" y="777875"/>
            <a:ext cx="922338" cy="319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17" name="Rektangel med rundade hörn 16"/>
          <p:cNvSpPr/>
          <p:nvPr/>
        </p:nvSpPr>
        <p:spPr>
          <a:xfrm>
            <a:off x="2640013" y="1660525"/>
            <a:ext cx="922337" cy="3190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GUI</a:t>
            </a:r>
          </a:p>
        </p:txBody>
      </p:sp>
      <p:cxnSp>
        <p:nvCxnSpPr>
          <p:cNvPr id="18" name="Rak pil 17"/>
          <p:cNvCxnSpPr>
            <a:stCxn id="17" idx="2"/>
            <a:endCxn id="5" idx="0"/>
          </p:cNvCxnSpPr>
          <p:nvPr/>
        </p:nvCxnSpPr>
        <p:spPr>
          <a:xfrm flipH="1">
            <a:off x="698500" y="1979613"/>
            <a:ext cx="2401888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>
            <a:stCxn id="17" idx="2"/>
            <a:endCxn id="6" idx="0"/>
          </p:cNvCxnSpPr>
          <p:nvPr/>
        </p:nvCxnSpPr>
        <p:spPr>
          <a:xfrm flipH="1">
            <a:off x="1527175" y="1979613"/>
            <a:ext cx="1573213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>
            <a:stCxn id="16" idx="2"/>
            <a:endCxn id="40" idx="0"/>
          </p:cNvCxnSpPr>
          <p:nvPr/>
        </p:nvCxnSpPr>
        <p:spPr>
          <a:xfrm flipH="1">
            <a:off x="6500813" y="1096963"/>
            <a:ext cx="687387" cy="179387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>
            <a:stCxn id="16" idx="2"/>
            <a:endCxn id="9" idx="0"/>
          </p:cNvCxnSpPr>
          <p:nvPr/>
        </p:nvCxnSpPr>
        <p:spPr>
          <a:xfrm flipH="1">
            <a:off x="4014788" y="1096963"/>
            <a:ext cx="3173412" cy="179387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>
            <a:stCxn id="16" idx="2"/>
            <a:endCxn id="8" idx="0"/>
          </p:cNvCxnSpPr>
          <p:nvPr/>
        </p:nvCxnSpPr>
        <p:spPr>
          <a:xfrm flipH="1">
            <a:off x="3186113" y="1096963"/>
            <a:ext cx="4002087" cy="179387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>
            <a:stCxn id="16" idx="2"/>
            <a:endCxn id="7" idx="0"/>
          </p:cNvCxnSpPr>
          <p:nvPr/>
        </p:nvCxnSpPr>
        <p:spPr>
          <a:xfrm flipH="1">
            <a:off x="2357438" y="1096963"/>
            <a:ext cx="4830762" cy="179387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>
            <a:stCxn id="16" idx="2"/>
            <a:endCxn id="10" idx="0"/>
          </p:cNvCxnSpPr>
          <p:nvPr/>
        </p:nvCxnSpPr>
        <p:spPr>
          <a:xfrm flipH="1">
            <a:off x="4843463" y="1096963"/>
            <a:ext cx="2344737" cy="179387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>
            <a:stCxn id="16" idx="2"/>
            <a:endCxn id="6" idx="0"/>
          </p:cNvCxnSpPr>
          <p:nvPr/>
        </p:nvCxnSpPr>
        <p:spPr>
          <a:xfrm flipH="1">
            <a:off x="1527175" y="1096963"/>
            <a:ext cx="5661025" cy="179387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>
            <a:stCxn id="16" idx="2"/>
            <a:endCxn id="5" idx="0"/>
          </p:cNvCxnSpPr>
          <p:nvPr/>
        </p:nvCxnSpPr>
        <p:spPr>
          <a:xfrm flipH="1">
            <a:off x="698500" y="1096963"/>
            <a:ext cx="6489700" cy="179387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>
            <a:stCxn id="17" idx="2"/>
            <a:endCxn id="7" idx="0"/>
          </p:cNvCxnSpPr>
          <p:nvPr/>
        </p:nvCxnSpPr>
        <p:spPr>
          <a:xfrm flipH="1">
            <a:off x="2357438" y="1979613"/>
            <a:ext cx="742950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>
            <a:stCxn id="17" idx="2"/>
            <a:endCxn id="8" idx="0"/>
          </p:cNvCxnSpPr>
          <p:nvPr/>
        </p:nvCxnSpPr>
        <p:spPr>
          <a:xfrm>
            <a:off x="3100388" y="1979613"/>
            <a:ext cx="85725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>
            <a:stCxn id="17" idx="2"/>
            <a:endCxn id="9" idx="0"/>
          </p:cNvCxnSpPr>
          <p:nvPr/>
        </p:nvCxnSpPr>
        <p:spPr>
          <a:xfrm>
            <a:off x="3100388" y="1979613"/>
            <a:ext cx="914400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>
            <a:stCxn id="17" idx="2"/>
            <a:endCxn id="10" idx="0"/>
          </p:cNvCxnSpPr>
          <p:nvPr/>
        </p:nvCxnSpPr>
        <p:spPr>
          <a:xfrm>
            <a:off x="3100388" y="1979613"/>
            <a:ext cx="1743075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>
            <a:stCxn id="17" idx="2"/>
            <a:endCxn id="11" idx="0"/>
          </p:cNvCxnSpPr>
          <p:nvPr/>
        </p:nvCxnSpPr>
        <p:spPr>
          <a:xfrm>
            <a:off x="3100388" y="1979613"/>
            <a:ext cx="2573337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el med rundade hörn 31"/>
          <p:cNvSpPr/>
          <p:nvPr/>
        </p:nvSpPr>
        <p:spPr>
          <a:xfrm>
            <a:off x="7713663" y="2824163"/>
            <a:ext cx="923925" cy="3175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33" name="Rektangel med rundade hörn 32"/>
          <p:cNvSpPr/>
          <p:nvPr/>
        </p:nvSpPr>
        <p:spPr>
          <a:xfrm>
            <a:off x="7827963" y="2938463"/>
            <a:ext cx="923925" cy="3175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34" name="Rektangel med rundade hörn 33"/>
          <p:cNvSpPr/>
          <p:nvPr/>
        </p:nvSpPr>
        <p:spPr>
          <a:xfrm>
            <a:off x="7942263" y="3052763"/>
            <a:ext cx="923925" cy="3175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sp>
        <p:nvSpPr>
          <p:cNvPr id="35" name="Rektangel med rundade hörn 34"/>
          <p:cNvSpPr/>
          <p:nvPr/>
        </p:nvSpPr>
        <p:spPr>
          <a:xfrm>
            <a:off x="8056563" y="3167063"/>
            <a:ext cx="923925" cy="3175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HSK</a:t>
            </a:r>
          </a:p>
        </p:txBody>
      </p:sp>
      <p:cxnSp>
        <p:nvCxnSpPr>
          <p:cNvPr id="36" name="Rak pil 35"/>
          <p:cNvCxnSpPr>
            <a:stCxn id="32" idx="1"/>
            <a:endCxn id="40" idx="3"/>
          </p:cNvCxnSpPr>
          <p:nvPr/>
        </p:nvCxnSpPr>
        <p:spPr>
          <a:xfrm flipH="1">
            <a:off x="6811963" y="2982913"/>
            <a:ext cx="901700" cy="568325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>
            <a:stCxn id="33" idx="1"/>
            <a:endCxn id="40" idx="3"/>
          </p:cNvCxnSpPr>
          <p:nvPr/>
        </p:nvCxnSpPr>
        <p:spPr>
          <a:xfrm flipH="1">
            <a:off x="6811963" y="3097213"/>
            <a:ext cx="1016000" cy="454025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 37"/>
          <p:cNvCxnSpPr>
            <a:stCxn id="34" idx="1"/>
            <a:endCxn id="40" idx="3"/>
          </p:cNvCxnSpPr>
          <p:nvPr/>
        </p:nvCxnSpPr>
        <p:spPr>
          <a:xfrm flipH="1">
            <a:off x="6811963" y="3211513"/>
            <a:ext cx="1130300" cy="339725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>
            <a:stCxn id="35" idx="1"/>
            <a:endCxn id="40" idx="3"/>
          </p:cNvCxnSpPr>
          <p:nvPr/>
        </p:nvCxnSpPr>
        <p:spPr>
          <a:xfrm flipH="1">
            <a:off x="6811963" y="3325813"/>
            <a:ext cx="1244600" cy="225425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ktangel med rundade hörn 39"/>
          <p:cNvSpPr/>
          <p:nvPr/>
        </p:nvSpPr>
        <p:spPr>
          <a:xfrm>
            <a:off x="6188825" y="2890411"/>
            <a:ext cx="623455" cy="13217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Uppföljning</a:t>
            </a:r>
          </a:p>
        </p:txBody>
      </p:sp>
      <p:sp>
        <p:nvSpPr>
          <p:cNvPr id="41" name="Rektangel 40"/>
          <p:cNvSpPr/>
          <p:nvPr/>
        </p:nvSpPr>
        <p:spPr>
          <a:xfrm>
            <a:off x="149225" y="1500188"/>
            <a:ext cx="6888163" cy="3235325"/>
          </a:xfrm>
          <a:prstGeom prst="rect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>
              <a:solidFill>
                <a:prstClr val="white"/>
              </a:solidFill>
            </a:endParaRPr>
          </a:p>
        </p:txBody>
      </p:sp>
      <p:cxnSp>
        <p:nvCxnSpPr>
          <p:cNvPr id="42" name="Rak pil 41"/>
          <p:cNvCxnSpPr>
            <a:stCxn id="17" idx="2"/>
            <a:endCxn id="40" idx="0"/>
          </p:cNvCxnSpPr>
          <p:nvPr/>
        </p:nvCxnSpPr>
        <p:spPr>
          <a:xfrm>
            <a:off x="3100388" y="1979613"/>
            <a:ext cx="3400425" cy="91122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ktangel med rundade hörn 42"/>
          <p:cNvSpPr/>
          <p:nvPr/>
        </p:nvSpPr>
        <p:spPr>
          <a:xfrm>
            <a:off x="479425" y="4435475"/>
            <a:ext cx="6248400" cy="1143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>
              <a:solidFill>
                <a:prstClr val="white"/>
              </a:solidFill>
            </a:endParaRPr>
          </a:p>
        </p:txBody>
      </p:sp>
      <p:cxnSp>
        <p:nvCxnSpPr>
          <p:cNvPr id="44" name="Rak pil 43"/>
          <p:cNvCxnSpPr>
            <a:endCxn id="40" idx="2"/>
          </p:cNvCxnSpPr>
          <p:nvPr/>
        </p:nvCxnSpPr>
        <p:spPr>
          <a:xfrm flipV="1">
            <a:off x="6500813" y="4211638"/>
            <a:ext cx="0" cy="223837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 44"/>
          <p:cNvCxnSpPr/>
          <p:nvPr/>
        </p:nvCxnSpPr>
        <p:spPr>
          <a:xfrm flipV="1">
            <a:off x="5799138" y="4210050"/>
            <a:ext cx="0" cy="223838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 flipV="1">
            <a:off x="4738688" y="4211638"/>
            <a:ext cx="0" cy="223837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 46"/>
          <p:cNvCxnSpPr/>
          <p:nvPr/>
        </p:nvCxnSpPr>
        <p:spPr>
          <a:xfrm flipV="1">
            <a:off x="3887788" y="4211638"/>
            <a:ext cx="0" cy="223837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pil 47"/>
          <p:cNvCxnSpPr/>
          <p:nvPr/>
        </p:nvCxnSpPr>
        <p:spPr>
          <a:xfrm flipV="1">
            <a:off x="3086100" y="4211638"/>
            <a:ext cx="0" cy="223837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 48"/>
          <p:cNvCxnSpPr/>
          <p:nvPr/>
        </p:nvCxnSpPr>
        <p:spPr>
          <a:xfrm flipV="1">
            <a:off x="2214563" y="4211638"/>
            <a:ext cx="0" cy="223837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pil 49"/>
          <p:cNvCxnSpPr/>
          <p:nvPr/>
        </p:nvCxnSpPr>
        <p:spPr>
          <a:xfrm flipV="1">
            <a:off x="587375" y="4211638"/>
            <a:ext cx="0" cy="223837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pil 50"/>
          <p:cNvCxnSpPr/>
          <p:nvPr/>
        </p:nvCxnSpPr>
        <p:spPr>
          <a:xfrm rot="10800000" flipV="1">
            <a:off x="1387475" y="4214813"/>
            <a:ext cx="0" cy="222250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k pil 51"/>
          <p:cNvCxnSpPr/>
          <p:nvPr/>
        </p:nvCxnSpPr>
        <p:spPr>
          <a:xfrm rot="10800000" flipV="1">
            <a:off x="2427288" y="4211638"/>
            <a:ext cx="0" cy="223837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 52"/>
          <p:cNvCxnSpPr/>
          <p:nvPr/>
        </p:nvCxnSpPr>
        <p:spPr>
          <a:xfrm rot="10800000" flipV="1">
            <a:off x="3287713" y="4211638"/>
            <a:ext cx="0" cy="223837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 53"/>
          <p:cNvCxnSpPr/>
          <p:nvPr/>
        </p:nvCxnSpPr>
        <p:spPr>
          <a:xfrm rot="10800000" flipV="1">
            <a:off x="4057650" y="4211638"/>
            <a:ext cx="0" cy="223837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pil 54"/>
          <p:cNvCxnSpPr/>
          <p:nvPr/>
        </p:nvCxnSpPr>
        <p:spPr>
          <a:xfrm rot="10800000" flipV="1">
            <a:off x="4868863" y="4211638"/>
            <a:ext cx="0" cy="223837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ktangel med rundade hörn 55"/>
          <p:cNvSpPr/>
          <p:nvPr/>
        </p:nvSpPr>
        <p:spPr>
          <a:xfrm>
            <a:off x="6548438" y="5014913"/>
            <a:ext cx="923925" cy="3190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solidFill>
                  <a:prstClr val="white"/>
                </a:solidFill>
              </a:rPr>
              <a:t>Migrations-verket</a:t>
            </a:r>
          </a:p>
        </p:txBody>
      </p:sp>
      <p:sp>
        <p:nvSpPr>
          <p:cNvPr id="57" name="Rektangel med rundade hörn 56"/>
          <p:cNvSpPr/>
          <p:nvPr/>
        </p:nvSpPr>
        <p:spPr>
          <a:xfrm>
            <a:off x="5407025" y="5014913"/>
            <a:ext cx="922338" cy="3190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CSN</a:t>
            </a:r>
          </a:p>
        </p:txBody>
      </p:sp>
      <p:sp>
        <p:nvSpPr>
          <p:cNvPr id="58" name="Rektangel med rundade hörn 57"/>
          <p:cNvSpPr/>
          <p:nvPr/>
        </p:nvSpPr>
        <p:spPr>
          <a:xfrm>
            <a:off x="4264025" y="5014913"/>
            <a:ext cx="922338" cy="3190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 err="1">
                <a:solidFill>
                  <a:prstClr val="white"/>
                </a:solidFill>
              </a:rPr>
              <a:t>NyA</a:t>
            </a:r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59" name="Rektangel med rundade hörn 58"/>
          <p:cNvSpPr/>
          <p:nvPr/>
        </p:nvSpPr>
        <p:spPr>
          <a:xfrm>
            <a:off x="3122613" y="5014913"/>
            <a:ext cx="922337" cy="3190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prstClr val="white"/>
                </a:solidFill>
              </a:rPr>
              <a:t>SCB</a:t>
            </a:r>
          </a:p>
        </p:txBody>
      </p:sp>
      <p:cxnSp>
        <p:nvCxnSpPr>
          <p:cNvPr id="60" name="Vinklad  59"/>
          <p:cNvCxnSpPr>
            <a:stCxn id="59" idx="0"/>
            <a:endCxn id="11" idx="2"/>
          </p:cNvCxnSpPr>
          <p:nvPr/>
        </p:nvCxnSpPr>
        <p:spPr>
          <a:xfrm rot="5400000" flipH="1" flipV="1">
            <a:off x="4226719" y="3567907"/>
            <a:ext cx="803275" cy="2090737"/>
          </a:xfrm>
          <a:prstGeom prst="bentConnector3">
            <a:avLst>
              <a:gd name="adj1" fmla="val 21540"/>
            </a:avLst>
          </a:prstGeom>
          <a:ln w="254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Vinklad  60"/>
          <p:cNvCxnSpPr>
            <a:stCxn id="58" idx="0"/>
            <a:endCxn id="11" idx="2"/>
          </p:cNvCxnSpPr>
          <p:nvPr/>
        </p:nvCxnSpPr>
        <p:spPr>
          <a:xfrm rot="5400000" flipH="1" flipV="1">
            <a:off x="4798219" y="4139407"/>
            <a:ext cx="803275" cy="947737"/>
          </a:xfrm>
          <a:prstGeom prst="bentConnector3">
            <a:avLst>
              <a:gd name="adj1" fmla="val 21540"/>
            </a:avLst>
          </a:prstGeom>
          <a:ln w="254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Vinklad  61"/>
          <p:cNvCxnSpPr>
            <a:stCxn id="57" idx="0"/>
            <a:endCxn id="11" idx="2"/>
          </p:cNvCxnSpPr>
          <p:nvPr/>
        </p:nvCxnSpPr>
        <p:spPr>
          <a:xfrm rot="16200000" flipV="1">
            <a:off x="5368925" y="4516438"/>
            <a:ext cx="803275" cy="193675"/>
          </a:xfrm>
          <a:prstGeom prst="bentConnector3">
            <a:avLst>
              <a:gd name="adj1" fmla="val 21540"/>
            </a:avLst>
          </a:prstGeom>
          <a:ln w="254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Vinklad  62"/>
          <p:cNvCxnSpPr>
            <a:stCxn id="56" idx="0"/>
            <a:endCxn id="11" idx="2"/>
          </p:cNvCxnSpPr>
          <p:nvPr/>
        </p:nvCxnSpPr>
        <p:spPr>
          <a:xfrm rot="16200000" flipV="1">
            <a:off x="5940425" y="3944938"/>
            <a:ext cx="803275" cy="1336675"/>
          </a:xfrm>
          <a:prstGeom prst="bentConnector3">
            <a:avLst>
              <a:gd name="adj1" fmla="val 21836"/>
            </a:avLst>
          </a:prstGeom>
          <a:ln w="254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ruta 63"/>
          <p:cNvSpPr txBox="1"/>
          <p:nvPr/>
        </p:nvSpPr>
        <p:spPr>
          <a:xfrm>
            <a:off x="147638" y="1500188"/>
            <a:ext cx="8715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b="1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  <a:cs typeface="+mn-cs"/>
              </a:rPr>
              <a:t>Ladok3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r>
              <a:rPr lang="sv-SE" altLang="sv-SE">
                <a:latin typeface="Impact" panose="020B0806030902050204" pitchFamily="34" charset="0"/>
                <a:cs typeface="Impact" panose="020B0806030902050204" pitchFamily="34" charset="0"/>
              </a:rPr>
              <a:t>Infrastrukturen i Ladok3 - Event</a:t>
            </a:r>
          </a:p>
        </p:txBody>
      </p:sp>
      <p:sp>
        <p:nvSpPr>
          <p:cNvPr id="24578" name="Platshållare för innehåll 2"/>
          <p:cNvSpPr>
            <a:spLocks noGrp="1"/>
          </p:cNvSpPr>
          <p:nvPr>
            <p:ph idx="1"/>
          </p:nvPr>
        </p:nvSpPr>
        <p:spPr>
          <a:xfrm>
            <a:off x="358775" y="1255713"/>
            <a:ext cx="8448675" cy="3756025"/>
          </a:xfrm>
        </p:spPr>
        <p:txBody>
          <a:bodyPr/>
          <a:lstStyle/>
          <a:p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En asynkron händelse</a:t>
            </a:r>
          </a:p>
          <a:p>
            <a:pPr lvl="1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En utbildningsinstans har fått status komplett</a:t>
            </a:r>
          </a:p>
          <a:p>
            <a:pPr lvl="1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En student har registrerats på ett kurstillfälle</a:t>
            </a:r>
          </a:p>
          <a:p>
            <a:pPr lvl="1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En student har fått examen</a:t>
            </a:r>
          </a:p>
          <a:p>
            <a:pPr lvl="1"/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En extern part har uppdaterats</a:t>
            </a:r>
          </a:p>
          <a:p>
            <a:endParaRPr lang="sv-SE" altLang="sv-SE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ubrik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r>
              <a:rPr lang="sv-SE" altLang="sv-SE">
                <a:latin typeface="Impact" panose="020B0806030902050204" pitchFamily="34" charset="0"/>
                <a:cs typeface="Impact" panose="020B0806030902050204" pitchFamily="34" charset="0"/>
              </a:rPr>
              <a:t>Infrastrukturen i Ladok3 - Feeds</a:t>
            </a:r>
          </a:p>
        </p:txBody>
      </p:sp>
      <p:sp>
        <p:nvSpPr>
          <p:cNvPr id="26626" name="Platshållare för innehåll 2"/>
          <p:cNvSpPr>
            <a:spLocks noGrp="1"/>
          </p:cNvSpPr>
          <p:nvPr>
            <p:ph idx="1"/>
          </p:nvPr>
        </p:nvSpPr>
        <p:spPr>
          <a:xfrm>
            <a:off x="458788" y="1338263"/>
            <a:ext cx="6511925" cy="3257550"/>
          </a:xfrm>
        </p:spPr>
        <p:txBody>
          <a:bodyPr/>
          <a:lstStyle/>
          <a:p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En lista med events</a:t>
            </a:r>
          </a:p>
          <a:p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Mellan tjänster</a:t>
            </a:r>
          </a:p>
          <a:p>
            <a:r>
              <a:rPr lang="sv-SE" altLang="sv-SE">
                <a:latin typeface="Franklin Gothic Book" panose="020B0503020102020204" pitchFamily="34" charset="0"/>
                <a:cs typeface="Franklin Gothic Book" panose="020B0503020102020204" pitchFamily="34" charset="0"/>
              </a:rPr>
              <a:t>Lärosätes-specifik-feed</a:t>
            </a:r>
          </a:p>
          <a:p>
            <a:endParaRPr lang="sv-SE" altLang="sv-SE">
              <a:latin typeface="Franklin Gothic Book" panose="020B0503020102020204" pitchFamily="34" charset="0"/>
              <a:cs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D9DDAB25-5D14-6744-822D-61904B3EE218}" vid="{D73A48D3-B4EB-B843-8D79-E4BF541AB9C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Ppt0000000</Template>
  <TotalTime>2254</TotalTime>
  <Words>909</Words>
  <Application>Microsoft Office PowerPoint</Application>
  <PresentationFormat>Bildspel på skärmen (4:3)</PresentationFormat>
  <Paragraphs>440</Paragraphs>
  <Slides>40</Slides>
  <Notes>39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40</vt:i4>
      </vt:variant>
    </vt:vector>
  </HeadingPairs>
  <TitlesOfParts>
    <vt:vector size="49" baseType="lpstr">
      <vt:lpstr>Arial</vt:lpstr>
      <vt:lpstr>Calibri</vt:lpstr>
      <vt:lpstr>Consolas</vt:lpstr>
      <vt:lpstr>Franklin Gothic Book</vt:lpstr>
      <vt:lpstr>Franklin Gothic Medium</vt:lpstr>
      <vt:lpstr>Impact</vt:lpstr>
      <vt:lpstr>Times New Roman</vt:lpstr>
      <vt:lpstr>Wingdings</vt:lpstr>
      <vt:lpstr>Mall_Ladok</vt:lpstr>
      <vt:lpstr>Informationsobjekt i uppföljningsdatabasen i Ladok3 </vt:lpstr>
      <vt:lpstr>Innehåll</vt:lpstr>
      <vt:lpstr>Infrastrukturen i Ladok3</vt:lpstr>
      <vt:lpstr>Infrastrukturen i Ladok3</vt:lpstr>
      <vt:lpstr>Infrastrukturen i Ladok3 - REST</vt:lpstr>
      <vt:lpstr>Infrastrukturen i Ladok3 - REST</vt:lpstr>
      <vt:lpstr>Infrastrukturen i Ladok3 - Event</vt:lpstr>
      <vt:lpstr>Infrastrukturen i Ladok3 - Event</vt:lpstr>
      <vt:lpstr>Infrastrukturen i Ladok3 - Feeds</vt:lpstr>
      <vt:lpstr>Infrastrukturen i Ladok3</vt:lpstr>
      <vt:lpstr>Uppföljningsdatabasen och informationsobjekt</vt:lpstr>
      <vt:lpstr>Vad är ett informationsobjekt?</vt:lpstr>
      <vt:lpstr>Användning av informationsobjekten</vt:lpstr>
      <vt:lpstr>Arbeta med informationsobjekten</vt:lpstr>
      <vt:lpstr>Arbeta med informationsobjekten</vt:lpstr>
      <vt:lpstr>Informationsobjekt</vt:lpstr>
      <vt:lpstr>Informationsobjekt</vt:lpstr>
      <vt:lpstr>Allmänt - informationsobjekt</vt:lpstr>
      <vt:lpstr>Ladok2  vs  Ladok3 informationsobjekt</vt:lpstr>
      <vt:lpstr>Ladok2  vs  Ladok3 informationsobjekt</vt:lpstr>
      <vt:lpstr>Ladok2  vs  Ladok3 informationsobjekt</vt:lpstr>
      <vt:lpstr>Ladok2  vs  Ladok3 informationsobjekt</vt:lpstr>
      <vt:lpstr>Ladok2  vs  Ladok3 informationsobjekt</vt:lpstr>
      <vt:lpstr>Ladok2  vs  Ladok3 informationsobjekt</vt:lpstr>
      <vt:lpstr>Ladok2  vs  Ladok3 informationsobjekt</vt:lpstr>
      <vt:lpstr>Ladok2  vs  Ladok3 informationsobjekt</vt:lpstr>
      <vt:lpstr>Ladok2  vs  Ladok3 informationsobjekt</vt:lpstr>
      <vt:lpstr>Ladok2  vs  Ladok3 informationsobjekt</vt:lpstr>
      <vt:lpstr>Ladok2  vs  Ladok3 informationsobjekt</vt:lpstr>
      <vt:lpstr>Ladok2  vs  Ladok3 informationsobjekt</vt:lpstr>
      <vt:lpstr>Ladok2  vs  Ladok3 informationsobjekt</vt:lpstr>
      <vt:lpstr>Ladok2  vs  Ladok3 informationsobjekt</vt:lpstr>
      <vt:lpstr>Ladok2  vs  Ladok3 informationsobjekt</vt:lpstr>
      <vt:lpstr>Ännu ej prioriterade informationsobjekt</vt:lpstr>
      <vt:lpstr>Ännu ej prioriterade informationsobjekt</vt:lpstr>
      <vt:lpstr>Nya kravönskemål</vt:lpstr>
      <vt:lpstr>PowerPoint-presentation</vt:lpstr>
      <vt:lpstr>Arbeta med informationsobjekten</vt:lpstr>
      <vt:lpstr>Exempel 1 – IO_STUDIERESULTAT (hpr)</vt:lpstr>
      <vt:lpstr>Exempel 2. Koppla ihop två informationsobjekt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Katja</dc:creator>
  <cp:lastModifiedBy>Ladok</cp:lastModifiedBy>
  <cp:revision>124</cp:revision>
  <dcterms:created xsi:type="dcterms:W3CDTF">2017-02-21T15:20:56Z</dcterms:created>
  <dcterms:modified xsi:type="dcterms:W3CDTF">2017-05-12T10:54:23Z</dcterms:modified>
</cp:coreProperties>
</file>