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6" r:id="rId2"/>
    <p:sldId id="258" r:id="rId3"/>
    <p:sldId id="264" r:id="rId4"/>
    <p:sldId id="263" r:id="rId5"/>
    <p:sldId id="261" r:id="rId6"/>
    <p:sldId id="267" r:id="rId7"/>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8"/>
            <p14:sldId id="264"/>
            <p14:sldId id="263"/>
            <p14:sldId id="261"/>
            <p14:sldId id="267"/>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6"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6A6A6"/>
    <a:srgbClr val="F2F2F2"/>
    <a:srgbClr val="5C5C5C"/>
    <a:srgbClr val="920000"/>
    <a:srgbClr val="C1E0AE"/>
    <a:srgbClr val="86C35F"/>
    <a:srgbClr val="BF9754"/>
    <a:srgbClr val="EEFF15"/>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18" autoAdjust="0"/>
    <p:restoredTop sz="94660"/>
  </p:normalViewPr>
  <p:slideViewPr>
    <p:cSldViewPr snapToGrid="0">
      <p:cViewPr varScale="1">
        <p:scale>
          <a:sx n="79" d="100"/>
          <a:sy n="79" d="100"/>
        </p:scale>
        <p:origin x="3714" y="90"/>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2023-03-23</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2023-03-23</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3672000" anchor="ctr"/>
          <a:lstStyle>
            <a:lvl1pPr algn="ctr">
              <a:defRPr lang="en-US" sz="1800" b="1" baseline="0" dirty="0">
                <a:solidFill>
                  <a:schemeClr val="bg1"/>
                </a:solidFill>
                <a:latin typeface="Arial" panose="020B0604020202020204" pitchFamily="34" charset="0"/>
                <a:cs typeface="Arial" panose="020B0604020202020204" pitchFamily="34" charset="0"/>
              </a:defRPr>
            </a:lvl1pPr>
          </a:lstStyle>
          <a:p>
            <a:pPr marL="0" lvl="0"/>
            <a:r>
              <a:rPr lang="en-US" dirty="0" err="1"/>
              <a:t>Avsnittsbrytning</a:t>
            </a:r>
            <a:endParaRPr lang="en-US" dirty="0"/>
          </a:p>
        </p:txBody>
      </p:sp>
      <p:sp>
        <p:nvSpPr>
          <p:cNvPr id="3" name="Slide Number Placeholder 2"/>
          <p:cNvSpPr>
            <a:spLocks noGrp="1"/>
          </p:cNvSpPr>
          <p:nvPr>
            <p:ph type="sldNum" sz="quarter" idx="10"/>
          </p:nvPr>
        </p:nvSpPr>
        <p:spPr/>
        <p:txBody>
          <a:bodyPr/>
          <a:lstStyle/>
          <a:p>
            <a:fld id="{F3F4DCA2-53CA-48AF-BF1A-13BEFD9BD817}" type="slidenum">
              <a:rPr lang="sv-SE" smtClean="0"/>
              <a:pPr/>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6.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ladok.se/wp-content/uploads/2019/10/Guide_Ladok_Administreraresultat-Skapa-eller-kopiera-resultatnotering-PDF.pdf" TargetMode="External"/><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0"/>
          <p:cNvSpPr txBox="1">
            <a:spLocks/>
          </p:cNvSpPr>
          <p:nvPr/>
        </p:nvSpPr>
        <p:spPr>
          <a:xfrm>
            <a:off x="0" y="0"/>
            <a:ext cx="6858000" cy="2137678"/>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a:solidFill>
                  <a:schemeClr val="tx1"/>
                </a:solidFill>
              </a:rPr>
              <a:t>Rapportera resultat på </a:t>
            </a:r>
            <a:br>
              <a:rPr lang="sv-SE" sz="2400" dirty="0">
                <a:solidFill>
                  <a:schemeClr val="tx1"/>
                </a:solidFill>
              </a:rPr>
            </a:br>
            <a:r>
              <a:rPr lang="sv-SE" sz="2400" dirty="0">
                <a:solidFill>
                  <a:schemeClr val="tx1"/>
                </a:solidFill>
              </a:rPr>
              <a:t>modul eller kurs</a:t>
            </a:r>
          </a:p>
        </p:txBody>
      </p:sp>
      <p:graphicFrame>
        <p:nvGraphicFramePr>
          <p:cNvPr id="11" name="Table 10"/>
          <p:cNvGraphicFramePr>
            <a:graphicFrameLocks noGrp="1"/>
          </p:cNvGraphicFramePr>
          <p:nvPr>
            <p:extLst>
              <p:ext uri="{D42A27DB-BD31-4B8C-83A1-F6EECF244321}">
                <p14:modId xmlns:p14="http://schemas.microsoft.com/office/powerpoint/2010/main" val="3624586933"/>
              </p:ext>
            </p:extLst>
          </p:nvPr>
        </p:nvGraphicFramePr>
        <p:xfrm>
          <a:off x="561109" y="2086946"/>
          <a:ext cx="5735782" cy="1168400"/>
        </p:xfrm>
        <a:graphic>
          <a:graphicData uri="http://schemas.openxmlformats.org/drawingml/2006/table">
            <a:tbl>
              <a:tblPr firstRow="1" bandRow="1">
                <a:tableStyleId>{F5AB1C69-6EDB-4FF4-983F-18BD219EF322}</a:tableStyleId>
              </a:tblPr>
              <a:tblGrid>
                <a:gridCol w="4912938">
                  <a:extLst>
                    <a:ext uri="{9D8B030D-6E8A-4147-A177-3AD203B41FA5}">
                      <a16:colId xmlns:a16="http://schemas.microsoft.com/office/drawing/2014/main" val="3254201021"/>
                    </a:ext>
                  </a:extLst>
                </a:gridCol>
                <a:gridCol w="822844">
                  <a:extLst>
                    <a:ext uri="{9D8B030D-6E8A-4147-A177-3AD203B41FA5}">
                      <a16:colId xmlns:a16="http://schemas.microsoft.com/office/drawing/2014/main" val="1966758527"/>
                    </a:ext>
                  </a:extLst>
                </a:gridCol>
              </a:tblGrid>
              <a:tr h="258119">
                <a:tc>
                  <a:txBody>
                    <a:bodyPr/>
                    <a:lstStyle/>
                    <a:p>
                      <a:r>
                        <a:rPr lang="sv-SE" sz="1200" dirty="0">
                          <a:solidFill>
                            <a:sysClr val="windowText" lastClr="000000"/>
                          </a:solidFill>
                          <a:latin typeface="Arial" panose="020B0604020202020204" pitchFamily="34" charset="0"/>
                          <a:cs typeface="Arial" panose="020B0604020202020204" pitchFamily="34" charset="0"/>
                        </a:rPr>
                        <a:t>Innehåll</a:t>
                      </a:r>
                    </a:p>
                  </a:txBody>
                  <a:tcPr anchor="b">
                    <a:solidFill>
                      <a:schemeClr val="bg1"/>
                    </a:solidFill>
                  </a:tcPr>
                </a:tc>
                <a:tc>
                  <a:txBody>
                    <a:bodyPr/>
                    <a:lstStyle/>
                    <a:p>
                      <a:r>
                        <a:rPr lang="sv-SE" sz="900" b="0" dirty="0">
                          <a:solidFill>
                            <a:sysClr val="windowText" lastClr="000000"/>
                          </a:solidFill>
                          <a:latin typeface="Arial" panose="020B0604020202020204" pitchFamily="34" charset="0"/>
                          <a:cs typeface="Arial" panose="020B0604020202020204" pitchFamily="34" charset="0"/>
                        </a:rPr>
                        <a:t>Sida</a:t>
                      </a:r>
                      <a:endParaRPr lang="sv-SE" sz="1100" b="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0">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2375365"/>
                  </a:ext>
                </a:extLst>
              </a:tr>
              <a:tr h="219401">
                <a:tc>
                  <a:txBody>
                    <a:bodyPr/>
                    <a:lstStyle/>
                    <a:p>
                      <a:pPr marL="0" indent="0">
                        <a:buFont typeface="Arial" panose="020B0604020202020204" pitchFamily="34" charset="0"/>
                        <a:buNone/>
                      </a:pPr>
                      <a:r>
                        <a:rPr lang="sv-SE" sz="1100" b="0" dirty="0">
                          <a:latin typeface="Arial" panose="020B0604020202020204" pitchFamily="34" charset="0"/>
                          <a:cs typeface="Arial" panose="020B0604020202020204" pitchFamily="34" charset="0"/>
                          <a:hlinkClick r:id="rId3" action="ppaction://hlinksldjump"/>
                        </a:rPr>
                        <a:t>Rapportera resultat på modul</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a:latin typeface="Arial" panose="020B0604020202020204" pitchFamily="34" charset="0"/>
                          <a:cs typeface="Arial" panose="020B0604020202020204" pitchFamily="34" charset="0"/>
                        </a:rPr>
                        <a:t>1-3</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54897821"/>
                  </a:ext>
                </a:extLst>
              </a:tr>
              <a:tr h="219401">
                <a:tc>
                  <a:txBody>
                    <a:bodyPr/>
                    <a:lstStyle/>
                    <a:p>
                      <a:pPr marL="0" lvl="0" indent="0">
                        <a:buFont typeface="Arial" panose="020B0604020202020204" pitchFamily="34" charset="0"/>
                        <a:buNone/>
                      </a:pPr>
                      <a:r>
                        <a:rPr lang="sv-SE" sz="1100" b="0" dirty="0">
                          <a:latin typeface="Arial" panose="020B0604020202020204" pitchFamily="34" charset="0"/>
                          <a:cs typeface="Arial" panose="020B0604020202020204" pitchFamily="34" charset="0"/>
                          <a:hlinkClick r:id="rId4" action="ppaction://hlinksldjump"/>
                        </a:rPr>
                        <a:t>Rapportera resultat på hela kursen</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a:latin typeface="Arial" panose="020B0604020202020204" pitchFamily="34" charset="0"/>
                          <a:cs typeface="Arial" panose="020B0604020202020204" pitchFamily="34" charset="0"/>
                        </a:rPr>
                        <a:t>4-5</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210424"/>
                  </a:ext>
                </a:extLst>
              </a:tr>
              <a:tr h="219401">
                <a:tc>
                  <a:txBody>
                    <a:bodyPr/>
                    <a:lstStyle/>
                    <a:p>
                      <a:pPr marL="0" indent="0">
                        <a:buFont typeface="Arial" panose="020B0604020202020204" pitchFamily="34" charset="0"/>
                        <a:buNone/>
                      </a:pPr>
                      <a:r>
                        <a:rPr lang="sv-SE" sz="1100" b="0" baseline="0" dirty="0">
                          <a:latin typeface="Arial" panose="020B0604020202020204" pitchFamily="34" charset="0"/>
                          <a:cs typeface="Arial" panose="020B0604020202020204" pitchFamily="34" charset="0"/>
                          <a:hlinkClick r:id="rId5" action="ppaction://hlinksldjump"/>
                        </a:rPr>
                        <a:t>Re</a:t>
                      </a:r>
                      <a:r>
                        <a:rPr lang="sv-SE" sz="1100" b="0" dirty="0">
                          <a:latin typeface="Arial" panose="020B0604020202020204" pitchFamily="34" charset="0"/>
                          <a:cs typeface="Arial" panose="020B0604020202020204" pitchFamily="34" charset="0"/>
                          <a:hlinkClick r:id="rId5" action="ppaction://hlinksldjump"/>
                        </a:rPr>
                        <a:t>sultatnoteringar</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a:latin typeface="Arial" panose="020B0604020202020204" pitchFamily="34" charset="0"/>
                          <a:cs typeface="Arial" panose="020B0604020202020204" pitchFamily="34" charset="0"/>
                        </a:rPr>
                        <a:t>6</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4557972"/>
                  </a:ext>
                </a:extLst>
              </a:tr>
            </a:tbl>
          </a:graphicData>
        </a:graphic>
      </p:graphicFrame>
      <p:sp>
        <p:nvSpPr>
          <p:cNvPr id="22" name="Text Placeholder 10"/>
          <p:cNvSpPr txBox="1">
            <a:spLocks/>
          </p:cNvSpPr>
          <p:nvPr/>
        </p:nvSpPr>
        <p:spPr>
          <a:xfrm>
            <a:off x="0"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2020-12-09</a:t>
            </a:r>
          </a:p>
          <a:p>
            <a:pPr>
              <a:lnSpc>
                <a:spcPct val="100000"/>
              </a:lnSpc>
              <a:spcAft>
                <a:spcPts val="200"/>
              </a:spcAft>
            </a:pPr>
            <a:r>
              <a:rPr lang="sv-SE" sz="1100" b="0" dirty="0"/>
              <a:t>Version av Ladok vid senaste uppdatering: 1.59.0</a:t>
            </a:r>
          </a:p>
        </p:txBody>
      </p:sp>
      <p:pic>
        <p:nvPicPr>
          <p:cNvPr id="23" name="Picture 22"/>
          <p:cNvPicPr>
            <a:picLocks noChangeAspect="1"/>
          </p:cNvPicPr>
          <p:nvPr/>
        </p:nvPicPr>
        <p:blipFill>
          <a:blip r:embed="rId6">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sp>
        <p:nvSpPr>
          <p:cNvPr id="24" name="Text Placeholder 10"/>
          <p:cNvSpPr txBox="1">
            <a:spLocks/>
          </p:cNvSpPr>
          <p:nvPr/>
        </p:nvSpPr>
        <p:spPr>
          <a:xfrm>
            <a:off x="0"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2022-11-21</a:t>
            </a:r>
            <a:br>
              <a:rPr lang="sv-SE" sz="1100" b="0" dirty="0"/>
            </a:br>
            <a:r>
              <a:rPr lang="sv-SE" sz="1100" b="0" dirty="0"/>
              <a:t>Version av Ladok vid senaste uppdatering: 2.5.0</a:t>
            </a:r>
          </a:p>
        </p:txBody>
      </p:sp>
      <p:pic>
        <p:nvPicPr>
          <p:cNvPr id="25" name="Picture 24"/>
          <p:cNvPicPr>
            <a:picLocks noChangeAspect="1"/>
          </p:cNvPicPr>
          <p:nvPr/>
        </p:nvPicPr>
        <p:blipFill>
          <a:blip r:embed="rId6">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cxnSp>
        <p:nvCxnSpPr>
          <p:cNvPr id="3" name="Straight Connector 2"/>
          <p:cNvCxnSpPr/>
          <p:nvPr/>
        </p:nvCxnSpPr>
        <p:spPr>
          <a:xfrm>
            <a:off x="135924" y="3534032"/>
            <a:ext cx="6621858" cy="0"/>
          </a:xfrm>
          <a:prstGeom prst="line">
            <a:avLst/>
          </a:prstGeom>
        </p:spPr>
        <p:style>
          <a:lnRef idx="1">
            <a:schemeClr val="dk1"/>
          </a:lnRef>
          <a:fillRef idx="0">
            <a:schemeClr val="dk1"/>
          </a:fillRef>
          <a:effectRef idx="0">
            <a:schemeClr val="dk1"/>
          </a:effectRef>
          <a:fontRef idx="minor">
            <a:schemeClr val="tx1"/>
          </a:fontRef>
        </p:style>
      </p:cxnSp>
      <p:pic>
        <p:nvPicPr>
          <p:cNvPr id="27" name="Bildobjekt 2"/>
          <p:cNvPicPr>
            <a:picLocks noChangeAspect="1"/>
          </p:cNvPicPr>
          <p:nvPr/>
        </p:nvPicPr>
        <p:blipFill rotWithShape="1">
          <a:blip r:embed="rId7"/>
          <a:srcRect l="619" t="11997"/>
          <a:stretch/>
        </p:blipFill>
        <p:spPr>
          <a:xfrm>
            <a:off x="-27228" y="5288692"/>
            <a:ext cx="6885228" cy="3770169"/>
          </a:xfrm>
          <a:prstGeom prst="rect">
            <a:avLst/>
          </a:prstGeom>
        </p:spPr>
      </p:pic>
      <p:sp>
        <p:nvSpPr>
          <p:cNvPr id="28" name="Text Placeholder 13"/>
          <p:cNvSpPr>
            <a:spLocks noGrp="1"/>
          </p:cNvSpPr>
          <p:nvPr>
            <p:ph type="body" sz="quarter" idx="39"/>
          </p:nvPr>
        </p:nvSpPr>
        <p:spPr>
          <a:xfrm>
            <a:off x="304917" y="3839284"/>
            <a:ext cx="5798999" cy="1305142"/>
          </a:xfrm>
          <a:noFill/>
          <a:ln>
            <a:noFill/>
          </a:ln>
        </p:spPr>
        <p:txBody>
          <a:bodyPr wrap="square" lIns="144000" tIns="90000" bIns="90000">
            <a:spAutoFit/>
          </a:bodyPr>
          <a:lstStyle/>
          <a:p>
            <a:r>
              <a:rPr lang="sv-SE" sz="1400" b="1" dirty="0"/>
              <a:t>Rapportera resultat på modul </a:t>
            </a:r>
          </a:p>
          <a:p>
            <a:pPr marL="228600" indent="-228600">
              <a:buFont typeface="+mj-lt"/>
              <a:buAutoNum type="arabicPeriod"/>
            </a:pPr>
            <a:r>
              <a:rPr lang="sv-SE" dirty="0"/>
              <a:t>Logga in i Ladok och välj fliken </a:t>
            </a:r>
            <a:r>
              <a:rPr lang="sv-SE" b="1" dirty="0"/>
              <a:t>Rapportera </a:t>
            </a:r>
            <a:r>
              <a:rPr lang="sv-SE" dirty="0"/>
              <a:t>på startsidan</a:t>
            </a:r>
            <a:endParaRPr lang="sv-SE" b="1" dirty="0"/>
          </a:p>
          <a:p>
            <a:pPr marL="228600" indent="-228600">
              <a:buFont typeface="+mj-lt"/>
              <a:buAutoNum type="arabicPeriod" startAt="2"/>
            </a:pPr>
            <a:r>
              <a:rPr lang="sv-SE" b="1" dirty="0"/>
              <a:t>Klicka på kursen </a:t>
            </a:r>
            <a:r>
              <a:rPr lang="sv-SE" dirty="0"/>
              <a:t>du ska rapportera resultat på</a:t>
            </a:r>
          </a:p>
          <a:p>
            <a:pPr marL="228600" indent="-228600">
              <a:buFont typeface="+mj-lt"/>
              <a:buAutoNum type="arabicPeriod" startAt="2"/>
            </a:pPr>
            <a:r>
              <a:rPr lang="sv-SE" dirty="0"/>
              <a:t>Nu ser du alla moduler inom kursen till höger. </a:t>
            </a:r>
            <a:r>
              <a:rPr lang="sv-SE" b="1" dirty="0"/>
              <a:t>Klicka på ”Rapportera” </a:t>
            </a:r>
            <a:r>
              <a:rPr lang="sv-SE" dirty="0"/>
              <a:t>i raden för den modul (del av kurs) som du ska rapportera resultat på.</a:t>
            </a:r>
          </a:p>
        </p:txBody>
      </p:sp>
      <p:sp>
        <p:nvSpPr>
          <p:cNvPr id="29" name="Text Placeholder 7"/>
          <p:cNvSpPr txBox="1">
            <a:spLocks/>
          </p:cNvSpPr>
          <p:nvPr/>
        </p:nvSpPr>
        <p:spPr>
          <a:xfrm>
            <a:off x="614122" y="6284019"/>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30" name="Rectangle 29"/>
          <p:cNvSpPr/>
          <p:nvPr/>
        </p:nvSpPr>
        <p:spPr>
          <a:xfrm>
            <a:off x="1963650" y="5903327"/>
            <a:ext cx="2657475" cy="558202"/>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a:solidFill>
                  <a:schemeClr val="tx1"/>
                </a:solidFill>
                <a:latin typeface="Arial" panose="020B0604020202020204" pitchFamily="34" charset="0"/>
                <a:cs typeface="Arial" panose="020B0604020202020204" pitchFamily="34" charset="0"/>
              </a:rPr>
              <a:t>Om du ska rapportera på en kurs som gick en tidigare termin så ändrar du termin här och klickar sedan på kursen i listan nedan.</a:t>
            </a:r>
          </a:p>
        </p:txBody>
      </p:sp>
      <p:cxnSp>
        <p:nvCxnSpPr>
          <p:cNvPr id="31" name="Straight Arrow Connector 30"/>
          <p:cNvCxnSpPr>
            <a:cxnSpLocks/>
          </p:cNvCxnSpPr>
          <p:nvPr/>
        </p:nvCxnSpPr>
        <p:spPr>
          <a:xfrm flipH="1">
            <a:off x="1659893" y="6461529"/>
            <a:ext cx="303757" cy="437556"/>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32" name="Text Placeholder 7"/>
          <p:cNvSpPr txBox="1">
            <a:spLocks/>
          </p:cNvSpPr>
          <p:nvPr/>
        </p:nvSpPr>
        <p:spPr>
          <a:xfrm>
            <a:off x="2425969" y="8192567"/>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33" name="Text Placeholder 7"/>
          <p:cNvSpPr txBox="1">
            <a:spLocks/>
          </p:cNvSpPr>
          <p:nvPr/>
        </p:nvSpPr>
        <p:spPr>
          <a:xfrm>
            <a:off x="5898851" y="778068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 6">
            <a:extLst>
              <a:ext uri="{FF2B5EF4-FFF2-40B4-BE49-F238E27FC236}">
                <a16:creationId xmlns:a16="http://schemas.microsoft.com/office/drawing/2014/main" id="{A56BAFF2-6C17-43BA-848A-DB9E5F62D030}"/>
              </a:ext>
            </a:extLst>
          </p:cNvPr>
          <p:cNvGrpSpPr/>
          <p:nvPr/>
        </p:nvGrpSpPr>
        <p:grpSpPr>
          <a:xfrm>
            <a:off x="0" y="3611439"/>
            <a:ext cx="6865621" cy="3486444"/>
            <a:chOff x="0" y="3611439"/>
            <a:chExt cx="6865621" cy="3486444"/>
          </a:xfrm>
        </p:grpSpPr>
        <p:pic>
          <p:nvPicPr>
            <p:cNvPr id="5" name="Bildobjekt 4">
              <a:extLst>
                <a:ext uri="{FF2B5EF4-FFF2-40B4-BE49-F238E27FC236}">
                  <a16:creationId xmlns:a16="http://schemas.microsoft.com/office/drawing/2014/main" id="{06C2CA94-77C2-4042-BF6D-04BCCF6BB8D8}"/>
                </a:ext>
              </a:extLst>
            </p:cNvPr>
            <p:cNvPicPr>
              <a:picLocks noChangeAspect="1"/>
            </p:cNvPicPr>
            <p:nvPr/>
          </p:nvPicPr>
          <p:blipFill rotWithShape="1">
            <a:blip r:embed="rId2"/>
            <a:srcRect r="5038"/>
            <a:stretch/>
          </p:blipFill>
          <p:spPr>
            <a:xfrm>
              <a:off x="0" y="3611439"/>
              <a:ext cx="6865621" cy="3486444"/>
            </a:xfrm>
            <a:prstGeom prst="rect">
              <a:avLst/>
            </a:prstGeom>
          </p:spPr>
        </p:pic>
        <p:pic>
          <p:nvPicPr>
            <p:cNvPr id="6" name="Bildobjekt 5">
              <a:extLst>
                <a:ext uri="{FF2B5EF4-FFF2-40B4-BE49-F238E27FC236}">
                  <a16:creationId xmlns:a16="http://schemas.microsoft.com/office/drawing/2014/main" id="{7A054B14-95D6-4E49-8A10-C90383ACE0D4}"/>
                </a:ext>
              </a:extLst>
            </p:cNvPr>
            <p:cNvPicPr>
              <a:picLocks noChangeAspect="1"/>
            </p:cNvPicPr>
            <p:nvPr/>
          </p:nvPicPr>
          <p:blipFill rotWithShape="1">
            <a:blip r:embed="rId3"/>
            <a:srcRect r="19673"/>
            <a:stretch/>
          </p:blipFill>
          <p:spPr>
            <a:xfrm>
              <a:off x="838200" y="4387713"/>
              <a:ext cx="6027421" cy="452024"/>
            </a:xfrm>
            <a:prstGeom prst="rect">
              <a:avLst/>
            </a:prstGeom>
          </p:spPr>
        </p:pic>
      </p:grpSp>
      <p:sp>
        <p:nvSpPr>
          <p:cNvPr id="11" name="Text Placeholder 10"/>
          <p:cNvSpPr>
            <a:spLocks noGrp="1"/>
          </p:cNvSpPr>
          <p:nvPr>
            <p:ph type="body" sz="quarter" idx="39"/>
          </p:nvPr>
        </p:nvSpPr>
        <p:spPr>
          <a:xfrm>
            <a:off x="304918" y="765089"/>
            <a:ext cx="5798999" cy="2723823"/>
          </a:xfrm>
        </p:spPr>
        <p:txBody>
          <a:bodyPr/>
          <a:lstStyle/>
          <a:p>
            <a:pPr marL="228600" indent="-228600">
              <a:buFont typeface="+mj-lt"/>
              <a:buAutoNum type="arabicPeriod" startAt="4"/>
            </a:pPr>
            <a:r>
              <a:rPr lang="sv-SE" dirty="0"/>
              <a:t>Du länkas vidare till en lista över alla studenter som gått kursen under terminen men som inte fått ett godkänt resultat på modulen ännu.</a:t>
            </a:r>
          </a:p>
          <a:p>
            <a:pPr marL="228600" indent="-228600">
              <a:buFont typeface="+mj-lt"/>
              <a:buAutoNum type="arabicPeriod" startAt="4"/>
            </a:pPr>
            <a:r>
              <a:rPr lang="sv-SE" b="1" dirty="0"/>
              <a:t>Välj</a:t>
            </a:r>
            <a:r>
              <a:rPr lang="sv-SE" dirty="0"/>
              <a:t> </a:t>
            </a:r>
            <a:r>
              <a:rPr lang="sv-SE" b="1" dirty="0"/>
              <a:t>betyg </a:t>
            </a:r>
            <a:r>
              <a:rPr lang="sv-SE" dirty="0"/>
              <a:t>i raden för respektive student genom att klicka på betyget hen ska få.</a:t>
            </a:r>
            <a:br>
              <a:rPr lang="sv-SE" dirty="0"/>
            </a:br>
            <a:r>
              <a:rPr lang="sv-SE" i="1" dirty="0"/>
              <a:t>Studenterna markeras automatiskt när du gör det.</a:t>
            </a:r>
          </a:p>
          <a:p>
            <a:pPr marL="228600" indent="-228600">
              <a:buFont typeface="+mj-lt"/>
              <a:buAutoNum type="arabicPeriod" startAt="4"/>
            </a:pPr>
            <a:r>
              <a:rPr lang="sv-SE" b="1" dirty="0"/>
              <a:t>Använd knappen ”</a:t>
            </a:r>
            <a:r>
              <a:rPr lang="sv-SE" b="1" dirty="0" err="1"/>
              <a:t>Ex.datum</a:t>
            </a:r>
            <a:r>
              <a:rPr lang="sv-SE" b="1" dirty="0"/>
              <a:t>” i tabellhuvudet </a:t>
            </a:r>
            <a:r>
              <a:rPr lang="sv-SE" dirty="0"/>
              <a:t>för att ge alla markerade studenter samma examinationsdatum.</a:t>
            </a:r>
            <a:br>
              <a:rPr lang="sv-SE" dirty="0"/>
            </a:br>
            <a:br>
              <a:rPr lang="sv-SE" sz="300" dirty="0"/>
            </a:br>
            <a:r>
              <a:rPr lang="sv-SE" i="1" dirty="0"/>
              <a:t>Examinationsdatum = tentamensdatum eller datum för senast genomförda moment.</a:t>
            </a:r>
          </a:p>
          <a:p>
            <a:pPr marL="571500" lvl="1" indent="-228600">
              <a:spcAft>
                <a:spcPts val="300"/>
              </a:spcAft>
              <a:buFont typeface="Arial" panose="020B0604020202020204" pitchFamily="34" charset="0"/>
              <a:buChar char="•"/>
            </a:pPr>
            <a:r>
              <a:rPr lang="sv-SE" dirty="0"/>
              <a:t>OM studenterna ska ha olika examinationsdatum kan du lägga in det i raden för varje student istället</a:t>
            </a:r>
          </a:p>
          <a:p>
            <a:pPr marL="228600" indent="-228600">
              <a:spcAft>
                <a:spcPts val="300"/>
              </a:spcAft>
              <a:buFont typeface="+mj-lt"/>
              <a:buAutoNum type="arabicPeriod" startAt="4"/>
            </a:pPr>
            <a:r>
              <a:rPr lang="sv-SE" b="1" dirty="0"/>
              <a:t>Spara </a:t>
            </a:r>
            <a:r>
              <a:rPr lang="sv-SE" dirty="0"/>
              <a:t>(kortkommando: </a:t>
            </a:r>
            <a:r>
              <a:rPr lang="sv-SE" dirty="0" err="1"/>
              <a:t>Ctrl+S</a:t>
            </a:r>
            <a:r>
              <a:rPr lang="sv-SE" dirty="0"/>
              <a:t>)</a:t>
            </a:r>
          </a:p>
          <a:p>
            <a:r>
              <a:rPr lang="sv-SE" dirty="0"/>
              <a:t>Nu är resultaten sparade som utkast. Du kan lämna sidan och fortsätta vid ett annat tillfälle. </a:t>
            </a:r>
          </a:p>
          <a:p>
            <a:r>
              <a:rPr lang="sv-SE" dirty="0"/>
              <a:t>Om du är klar med rapporteringen så går du vidare direkt och </a:t>
            </a:r>
            <a:r>
              <a:rPr lang="sv-SE" dirty="0">
                <a:hlinkClick r:id="rId4" action="ppaction://hlinksldjump"/>
              </a:rPr>
              <a:t>klarmarkerar resultaten</a:t>
            </a:r>
            <a:r>
              <a:rPr lang="sv-SE" dirty="0"/>
              <a:t>.</a:t>
            </a:r>
          </a:p>
        </p:txBody>
      </p:sp>
      <p:sp>
        <p:nvSpPr>
          <p:cNvPr id="4" name="Title 3"/>
          <p:cNvSpPr>
            <a:spLocks noGrp="1"/>
          </p:cNvSpPr>
          <p:nvPr>
            <p:ph type="ctrTitle"/>
          </p:nvPr>
        </p:nvSpPr>
        <p:spPr/>
        <p:txBody>
          <a:bodyPr/>
          <a:lstStyle/>
          <a:p>
            <a:r>
              <a:rPr lang="sv-SE" dirty="0"/>
              <a:t>Rapportera resultat på modul </a:t>
            </a:r>
            <a:r>
              <a:rPr lang="sv-SE" b="0" dirty="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2</a:t>
            </a:fld>
            <a:endParaRPr lang="sv-SE"/>
          </a:p>
        </p:txBody>
      </p:sp>
      <p:sp>
        <p:nvSpPr>
          <p:cNvPr id="30" name="Text Placeholder 14"/>
          <p:cNvSpPr txBox="1">
            <a:spLocks/>
          </p:cNvSpPr>
          <p:nvPr/>
        </p:nvSpPr>
        <p:spPr>
          <a:xfrm>
            <a:off x="2805981" y="643161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5</a:t>
            </a:r>
          </a:p>
        </p:txBody>
      </p:sp>
      <p:sp>
        <p:nvSpPr>
          <p:cNvPr id="14" name="Text Placeholder 8"/>
          <p:cNvSpPr txBox="1">
            <a:spLocks/>
          </p:cNvSpPr>
          <p:nvPr/>
        </p:nvSpPr>
        <p:spPr>
          <a:xfrm>
            <a:off x="4426403" y="8112768"/>
            <a:ext cx="2222646" cy="1028143"/>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6350">
              <a:spcAft>
                <a:spcPts val="300"/>
              </a:spcAft>
            </a:pPr>
            <a:r>
              <a:rPr lang="sv-SE" sz="1050" b="1" dirty="0"/>
              <a:t>Mer information</a:t>
            </a:r>
          </a:p>
          <a:p>
            <a:pPr indent="6350">
              <a:spcAft>
                <a:spcPts val="300"/>
              </a:spcAft>
            </a:pPr>
            <a:r>
              <a:rPr lang="sv-SE" sz="1050" dirty="0"/>
              <a:t>I kolumnen visas information som kan vara relevant för dig när du rapporterar. Klicka på texterna för att se mer information.</a:t>
            </a:r>
          </a:p>
        </p:txBody>
      </p:sp>
      <p:cxnSp>
        <p:nvCxnSpPr>
          <p:cNvPr id="15" name="Straight Arrow Connector 14"/>
          <p:cNvCxnSpPr>
            <a:cxnSpLocks/>
          </p:cNvCxnSpPr>
          <p:nvPr/>
        </p:nvCxnSpPr>
        <p:spPr>
          <a:xfrm flipH="1" flipV="1">
            <a:off x="5693664" y="6900672"/>
            <a:ext cx="121700" cy="1212096"/>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9" name="Text Placeholder 14"/>
          <p:cNvSpPr txBox="1">
            <a:spLocks/>
          </p:cNvSpPr>
          <p:nvPr/>
        </p:nvSpPr>
        <p:spPr>
          <a:xfrm>
            <a:off x="3942237" y="530051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6</a:t>
            </a:r>
          </a:p>
        </p:txBody>
      </p:sp>
      <p:sp>
        <p:nvSpPr>
          <p:cNvPr id="21" name="Text Placeholder 14"/>
          <p:cNvSpPr txBox="1">
            <a:spLocks/>
          </p:cNvSpPr>
          <p:nvPr/>
        </p:nvSpPr>
        <p:spPr>
          <a:xfrm>
            <a:off x="918628" y="501668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7</a:t>
            </a:r>
          </a:p>
        </p:txBody>
      </p:sp>
      <p:sp>
        <p:nvSpPr>
          <p:cNvPr id="16" name="Text Placeholder 8"/>
          <p:cNvSpPr txBox="1">
            <a:spLocks/>
          </p:cNvSpPr>
          <p:nvPr/>
        </p:nvSpPr>
        <p:spPr>
          <a:xfrm>
            <a:off x="1761740" y="7285914"/>
            <a:ext cx="3206224" cy="704978"/>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6350">
              <a:spcAft>
                <a:spcPts val="300"/>
              </a:spcAft>
            </a:pPr>
            <a:r>
              <a:rPr lang="sv-SE" sz="1050" b="1" dirty="0"/>
              <a:t>Ångra ändringar</a:t>
            </a:r>
          </a:p>
          <a:p>
            <a:pPr indent="6350">
              <a:spcAft>
                <a:spcPts val="300"/>
              </a:spcAft>
            </a:pPr>
            <a:r>
              <a:rPr lang="sv-SE" sz="1050" dirty="0"/>
              <a:t>On du skrivit in fel information kan du ångra ändringar i raden för en student innan du sparar.</a:t>
            </a:r>
          </a:p>
        </p:txBody>
      </p:sp>
      <p:cxnSp>
        <p:nvCxnSpPr>
          <p:cNvPr id="17" name="Straight Arrow Connector 16"/>
          <p:cNvCxnSpPr>
            <a:cxnSpLocks/>
          </p:cNvCxnSpPr>
          <p:nvPr/>
        </p:nvCxnSpPr>
        <p:spPr>
          <a:xfrm flipV="1">
            <a:off x="4077376" y="6646433"/>
            <a:ext cx="256037" cy="639481"/>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13668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39"/>
          </p:nvPr>
        </p:nvSpPr>
        <p:spPr>
          <a:xfrm>
            <a:off x="304918" y="765089"/>
            <a:ext cx="5798999" cy="6678751"/>
          </a:xfrm>
        </p:spPr>
        <p:txBody>
          <a:bodyPr/>
          <a:lstStyle/>
          <a:p>
            <a:r>
              <a:rPr lang="sv-SE" sz="1400" b="1" dirty="0"/>
              <a:t>Klarmarkera resultat</a:t>
            </a:r>
          </a:p>
          <a:p>
            <a:pPr marL="228600" indent="-228600">
              <a:buFont typeface="+mj-lt"/>
              <a:buAutoNum type="arabicPeriod" startAt="7"/>
            </a:pPr>
            <a:endParaRPr lang="sv-SE" b="1" dirty="0"/>
          </a:p>
          <a:p>
            <a:pPr marL="228600" indent="-228600">
              <a:buFont typeface="+mj-lt"/>
              <a:buAutoNum type="arabicPeriod" startAt="7"/>
            </a:pPr>
            <a:endParaRPr lang="sv-SE" b="1" dirty="0"/>
          </a:p>
          <a:p>
            <a:pPr marL="228600" indent="-228600">
              <a:buFont typeface="+mj-lt"/>
              <a:buAutoNum type="arabicPeriod" startAt="7"/>
            </a:pPr>
            <a:endParaRPr lang="sv-SE" b="1" dirty="0"/>
          </a:p>
          <a:p>
            <a:pPr marL="228600" indent="-228600">
              <a:buFont typeface="+mj-lt"/>
              <a:buAutoNum type="arabicPeriod" startAt="7"/>
            </a:pPr>
            <a:endParaRPr lang="sv-SE" sz="1800" b="1" dirty="0"/>
          </a:p>
          <a:p>
            <a:pPr marL="228600" indent="-228600">
              <a:buFont typeface="+mj-lt"/>
              <a:buAutoNum type="arabicPeriod" startAt="8"/>
            </a:pPr>
            <a:r>
              <a:rPr lang="sv-SE" b="1" dirty="0"/>
              <a:t>Markera studenterna </a:t>
            </a:r>
            <a:r>
              <a:rPr lang="sv-SE" dirty="0"/>
              <a:t>vars resultat ska </a:t>
            </a:r>
            <a:r>
              <a:rPr lang="sv-SE" dirty="0" err="1"/>
              <a:t>klarmarkeras</a:t>
            </a:r>
            <a:endParaRPr lang="sv-SE" dirty="0"/>
          </a:p>
          <a:p>
            <a:pPr marL="228600" indent="-228600">
              <a:buFont typeface="+mj-lt"/>
              <a:buAutoNum type="arabicPeriod" startAt="8"/>
            </a:pPr>
            <a:r>
              <a:rPr lang="sv-SE" dirty="0"/>
              <a:t>Klicka på </a:t>
            </a:r>
            <a:r>
              <a:rPr lang="sv-SE" b="1" dirty="0"/>
              <a:t>klarmarkera </a:t>
            </a:r>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dirty="0"/>
          </a:p>
          <a:p>
            <a:pPr marL="228600" indent="-228600">
              <a:buFont typeface="+mj-lt"/>
              <a:buAutoNum type="arabicPeriod" startAt="8"/>
            </a:pPr>
            <a:endParaRPr lang="sv-SE" sz="2000" dirty="0"/>
          </a:p>
          <a:p>
            <a:pPr marL="228600" indent="-228600">
              <a:buFont typeface="+mj-lt"/>
              <a:buAutoNum type="arabicPeriod" startAt="8"/>
            </a:pPr>
            <a:endParaRPr lang="sv-SE" sz="1400" dirty="0"/>
          </a:p>
          <a:p>
            <a:pPr marL="228600" indent="-228600">
              <a:buFont typeface="+mj-lt"/>
              <a:buAutoNum type="arabicPeriod" startAt="8"/>
            </a:pPr>
            <a:r>
              <a:rPr lang="sv-SE" dirty="0"/>
              <a:t>I dialogrutan: </a:t>
            </a:r>
          </a:p>
          <a:p>
            <a:pPr marL="338400" lvl="1" indent="-228600">
              <a:buFont typeface="Arial" panose="020B0604020202020204" pitchFamily="34" charset="0"/>
              <a:buChar char="•"/>
            </a:pPr>
            <a:r>
              <a:rPr lang="sv-SE" b="1" dirty="0"/>
              <a:t>välj rättande lärare </a:t>
            </a:r>
            <a:br>
              <a:rPr lang="sv-SE" b="1" dirty="0"/>
            </a:br>
            <a:r>
              <a:rPr lang="sv-SE" i="1" dirty="0"/>
              <a:t>Du kan välja personer i rullistorna ”Rapportörer med behörighet” och ”Användare på lärosätet”. Om personen inte finns: skriv i fältet ”Övriga medverkande”.</a:t>
            </a:r>
            <a:endParaRPr lang="sv-SE" b="1" i="1" dirty="0"/>
          </a:p>
          <a:p>
            <a:pPr marL="338400" lvl="1" indent="-228600">
              <a:buFont typeface="Arial" panose="020B0604020202020204" pitchFamily="34" charset="0"/>
              <a:buChar char="•"/>
            </a:pPr>
            <a:r>
              <a:rPr lang="sv-SE" b="1" dirty="0"/>
              <a:t>välj vilken examinator </a:t>
            </a:r>
            <a:r>
              <a:rPr lang="sv-SE" dirty="0"/>
              <a:t>som ska aviseras om att attestering väntar</a:t>
            </a:r>
            <a:r>
              <a:rPr lang="sv-SE" i="1" dirty="0"/>
              <a:t>. </a:t>
            </a:r>
          </a:p>
          <a:p>
            <a:pPr indent="-233100">
              <a:buFont typeface="+mj-lt"/>
              <a:buAutoNum type="arabicPeriod" startAt="8"/>
            </a:pPr>
            <a:r>
              <a:rPr lang="sv-SE" dirty="0"/>
              <a:t>Klicka på </a:t>
            </a:r>
            <a:r>
              <a:rPr lang="sv-SE" b="1" dirty="0"/>
              <a:t>Klarmarkera och avisera</a:t>
            </a:r>
            <a:r>
              <a:rPr lang="sv-SE" dirty="0"/>
              <a:t> (Kortkommando: Ctrl + S). </a:t>
            </a:r>
          </a:p>
          <a:p>
            <a:r>
              <a:rPr lang="sv-SE" dirty="0"/>
              <a:t>Resultaten är nu klarmarkerade och kan bara hanteras av den som attesterar på kursen. Examinatorn som du valt att avisera får ett mail om resultaten inom en halvtimme.</a:t>
            </a:r>
          </a:p>
        </p:txBody>
      </p:sp>
      <p:grpSp>
        <p:nvGrpSpPr>
          <p:cNvPr id="9" name="Grupp 8">
            <a:extLst>
              <a:ext uri="{FF2B5EF4-FFF2-40B4-BE49-F238E27FC236}">
                <a16:creationId xmlns:a16="http://schemas.microsoft.com/office/drawing/2014/main" id="{FF96337B-FB0A-4A23-984A-D0D8CA142ECA}"/>
              </a:ext>
            </a:extLst>
          </p:cNvPr>
          <p:cNvGrpSpPr/>
          <p:nvPr/>
        </p:nvGrpSpPr>
        <p:grpSpPr>
          <a:xfrm>
            <a:off x="304917" y="2757436"/>
            <a:ext cx="5540309" cy="2520937"/>
            <a:chOff x="304917" y="2757436"/>
            <a:chExt cx="5540309" cy="2520937"/>
          </a:xfrm>
        </p:grpSpPr>
        <p:pic>
          <p:nvPicPr>
            <p:cNvPr id="6" name="Bildobjekt 5">
              <a:extLst>
                <a:ext uri="{FF2B5EF4-FFF2-40B4-BE49-F238E27FC236}">
                  <a16:creationId xmlns:a16="http://schemas.microsoft.com/office/drawing/2014/main" id="{3B46E2E9-F0C1-490E-AB7A-112D34735F5A}"/>
                </a:ext>
              </a:extLst>
            </p:cNvPr>
            <p:cNvPicPr>
              <a:picLocks noChangeAspect="1"/>
            </p:cNvPicPr>
            <p:nvPr/>
          </p:nvPicPr>
          <p:blipFill rotWithShape="1">
            <a:blip r:embed="rId2"/>
            <a:srcRect b="17101"/>
            <a:stretch/>
          </p:blipFill>
          <p:spPr>
            <a:xfrm>
              <a:off x="304917" y="2757436"/>
              <a:ext cx="5540309" cy="2520937"/>
            </a:xfrm>
            <a:prstGeom prst="rect">
              <a:avLst/>
            </a:prstGeom>
          </p:spPr>
        </p:pic>
        <p:pic>
          <p:nvPicPr>
            <p:cNvPr id="8" name="Bildobjekt 7">
              <a:extLst>
                <a:ext uri="{FF2B5EF4-FFF2-40B4-BE49-F238E27FC236}">
                  <a16:creationId xmlns:a16="http://schemas.microsoft.com/office/drawing/2014/main" id="{DF351FA4-24E7-4AAE-836F-7F463C123901}"/>
                </a:ext>
              </a:extLst>
            </p:cNvPr>
            <p:cNvPicPr>
              <a:picLocks noChangeAspect="1"/>
            </p:cNvPicPr>
            <p:nvPr/>
          </p:nvPicPr>
          <p:blipFill rotWithShape="1">
            <a:blip r:embed="rId3"/>
            <a:srcRect l="52115" r="14279" b="-7393"/>
            <a:stretch/>
          </p:blipFill>
          <p:spPr>
            <a:xfrm>
              <a:off x="3461702" y="3496764"/>
              <a:ext cx="2383524" cy="458845"/>
            </a:xfrm>
            <a:prstGeom prst="rect">
              <a:avLst/>
            </a:prstGeom>
          </p:spPr>
        </p:pic>
      </p:grpSp>
      <p:pic>
        <p:nvPicPr>
          <p:cNvPr id="10" name="Bildobjekt 9">
            <a:extLst>
              <a:ext uri="{FF2B5EF4-FFF2-40B4-BE49-F238E27FC236}">
                <a16:creationId xmlns:a16="http://schemas.microsoft.com/office/drawing/2014/main" id="{B58F08DD-EF78-4646-BBCF-95D1AA16E3D2}"/>
              </a:ext>
            </a:extLst>
          </p:cNvPr>
          <p:cNvPicPr>
            <a:picLocks noChangeAspect="1"/>
          </p:cNvPicPr>
          <p:nvPr/>
        </p:nvPicPr>
        <p:blipFill rotWithShape="1">
          <a:blip r:embed="rId4"/>
          <a:srcRect t="30288" r="7325" b="15426"/>
          <a:stretch/>
        </p:blipFill>
        <p:spPr>
          <a:xfrm>
            <a:off x="369885" y="7297531"/>
            <a:ext cx="5618728" cy="2258125"/>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4" name="Title 3"/>
          <p:cNvSpPr>
            <a:spLocks noGrp="1"/>
          </p:cNvSpPr>
          <p:nvPr>
            <p:ph type="ctrTitle"/>
          </p:nvPr>
        </p:nvSpPr>
        <p:spPr/>
        <p:txBody>
          <a:bodyPr/>
          <a:lstStyle/>
          <a:p>
            <a:r>
              <a:rPr lang="sv-SE" dirty="0"/>
              <a:t>Rapportera resultat på modul </a:t>
            </a:r>
            <a:r>
              <a:rPr lang="sv-SE" b="0" dirty="0"/>
              <a:t>(forts.)</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pPr/>
              <a:t>3</a:t>
            </a:fld>
            <a:endParaRPr lang="sv-SE"/>
          </a:p>
        </p:txBody>
      </p:sp>
      <p:sp>
        <p:nvSpPr>
          <p:cNvPr id="27" name="Text Placeholder 25"/>
          <p:cNvSpPr txBox="1">
            <a:spLocks/>
          </p:cNvSpPr>
          <p:nvPr/>
        </p:nvSpPr>
        <p:spPr>
          <a:xfrm>
            <a:off x="667711" y="4771439"/>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8</a:t>
            </a:r>
          </a:p>
        </p:txBody>
      </p:sp>
      <p:sp>
        <p:nvSpPr>
          <p:cNvPr id="28" name="Text Placeholder 25"/>
          <p:cNvSpPr txBox="1">
            <a:spLocks/>
          </p:cNvSpPr>
          <p:nvPr/>
        </p:nvSpPr>
        <p:spPr>
          <a:xfrm>
            <a:off x="4282116" y="8408173"/>
            <a:ext cx="357852"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10</a:t>
            </a:r>
          </a:p>
        </p:txBody>
      </p:sp>
      <p:sp>
        <p:nvSpPr>
          <p:cNvPr id="30" name="Text Placeholder 25"/>
          <p:cNvSpPr txBox="1">
            <a:spLocks/>
          </p:cNvSpPr>
          <p:nvPr/>
        </p:nvSpPr>
        <p:spPr>
          <a:xfrm>
            <a:off x="2187869" y="4089834"/>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9</a:t>
            </a:r>
          </a:p>
        </p:txBody>
      </p:sp>
      <p:cxnSp>
        <p:nvCxnSpPr>
          <p:cNvPr id="5" name="Straight Arrow Connector 4"/>
          <p:cNvCxnSpPr>
            <a:cxnSpLocks/>
            <a:stCxn id="28" idx="1"/>
          </p:cNvCxnSpPr>
          <p:nvPr/>
        </p:nvCxnSpPr>
        <p:spPr>
          <a:xfrm flipH="1" flipV="1">
            <a:off x="3817620" y="8322834"/>
            <a:ext cx="464496" cy="2076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a:cxnSpLocks/>
            <a:stCxn id="28" idx="1"/>
          </p:cNvCxnSpPr>
          <p:nvPr/>
        </p:nvCxnSpPr>
        <p:spPr>
          <a:xfrm flipH="1">
            <a:off x="3817620" y="8530514"/>
            <a:ext cx="464496" cy="266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Rectangle 17"/>
          <p:cNvSpPr/>
          <p:nvPr/>
        </p:nvSpPr>
        <p:spPr>
          <a:xfrm>
            <a:off x="397852" y="1196730"/>
            <a:ext cx="5863127" cy="766533"/>
          </a:xfrm>
          <a:prstGeom prst="rect">
            <a:avLst/>
          </a:prstGeom>
          <a:solidFill>
            <a:schemeClr val="bg1">
              <a:lumMod val="95000"/>
            </a:schemeClr>
          </a:solidFill>
          <a:ln w="6350">
            <a:solidFill>
              <a:schemeClr val="bg1">
                <a:lumMod val="75000"/>
              </a:schemeClr>
            </a:solidFill>
          </a:ln>
        </p:spPr>
        <p:txBody>
          <a:bodyPr wrap="square" lIns="144000" tIns="90000" bIns="9000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sv-SE" sz="1100" b="1" dirty="0">
                <a:latin typeface="Arial" panose="020B0604020202020204" pitchFamily="34" charset="0"/>
                <a:cs typeface="Arial" panose="020B0604020202020204" pitchFamily="34" charset="0"/>
              </a:rPr>
              <a:t>Klarmarkera </a:t>
            </a:r>
            <a:r>
              <a:rPr lang="sv-SE" sz="1100" dirty="0">
                <a:latin typeface="Arial" panose="020B0604020202020204" pitchFamily="34" charset="0"/>
                <a:cs typeface="Arial" panose="020B0604020202020204" pitchFamily="34" charset="0"/>
              </a:rPr>
              <a:t>= Du gör resultaten klara för att attesteras av examinatorn. Resultaten låses och kan inte längre ändras av den som bara rapporterar på kursen. </a:t>
            </a:r>
          </a:p>
          <a:p>
            <a:pPr>
              <a:spcAft>
                <a:spcPts val="600"/>
              </a:spcAft>
            </a:pPr>
            <a:r>
              <a:rPr lang="sv-SE" sz="1100" dirty="0">
                <a:latin typeface="Arial" panose="020B0604020202020204" pitchFamily="34" charset="0"/>
                <a:cs typeface="Arial" panose="020B0604020202020204" pitchFamily="34" charset="0"/>
              </a:rPr>
              <a:t>Resultaten (betyg + examinationsdatum) måste vara sparade i utkast för att </a:t>
            </a:r>
            <a:r>
              <a:rPr lang="sv-SE" sz="1100" dirty="0" err="1">
                <a:latin typeface="Arial" panose="020B0604020202020204" pitchFamily="34" charset="0"/>
                <a:cs typeface="Arial" panose="020B0604020202020204" pitchFamily="34" charset="0"/>
              </a:rPr>
              <a:t>klarmarkeras</a:t>
            </a:r>
            <a:r>
              <a:rPr lang="sv-SE" sz="1100" dirty="0">
                <a:latin typeface="Arial" panose="020B0604020202020204" pitchFamily="34" charset="0"/>
                <a:cs typeface="Arial" panose="020B0604020202020204" pitchFamily="34" charset="0"/>
              </a:rPr>
              <a:t>. </a:t>
            </a:r>
          </a:p>
        </p:txBody>
      </p:sp>
      <p:sp>
        <p:nvSpPr>
          <p:cNvPr id="25" name="Oval 24"/>
          <p:cNvSpPr/>
          <p:nvPr/>
        </p:nvSpPr>
        <p:spPr>
          <a:xfrm>
            <a:off x="304918" y="1111391"/>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sp>
        <p:nvSpPr>
          <p:cNvPr id="17" name="Text Placeholder 8"/>
          <p:cNvSpPr txBox="1">
            <a:spLocks/>
          </p:cNvSpPr>
          <p:nvPr/>
        </p:nvSpPr>
        <p:spPr>
          <a:xfrm>
            <a:off x="3397337" y="2790281"/>
            <a:ext cx="2785111" cy="866561"/>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6350">
              <a:spcAft>
                <a:spcPts val="300"/>
              </a:spcAft>
            </a:pPr>
            <a:r>
              <a:rPr lang="sv-SE" sz="1050" b="1" dirty="0"/>
              <a:t>Summering av utkast</a:t>
            </a:r>
          </a:p>
          <a:p>
            <a:pPr indent="6350">
              <a:spcAft>
                <a:spcPts val="300"/>
              </a:spcAft>
            </a:pPr>
            <a:r>
              <a:rPr lang="sv-SE" sz="1050" dirty="0"/>
              <a:t>De betyg du sparat som utkast summeras här. Så du kan dubbelkolla betyg inlagda i Ladok mot de i ditt underlag.</a:t>
            </a:r>
          </a:p>
        </p:txBody>
      </p:sp>
      <p:cxnSp>
        <p:nvCxnSpPr>
          <p:cNvPr id="19" name="Straight Arrow Connector 18"/>
          <p:cNvCxnSpPr>
            <a:cxnSpLocks/>
            <a:stCxn id="17" idx="2"/>
          </p:cNvCxnSpPr>
          <p:nvPr/>
        </p:nvCxnSpPr>
        <p:spPr>
          <a:xfrm>
            <a:off x="4789893" y="3656842"/>
            <a:ext cx="100203" cy="402168"/>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cxnSp>
        <p:nvCxnSpPr>
          <p:cNvPr id="20" name="Straight Arrow Connector 6">
            <a:extLst>
              <a:ext uri="{FF2B5EF4-FFF2-40B4-BE49-F238E27FC236}">
                <a16:creationId xmlns:a16="http://schemas.microsoft.com/office/drawing/2014/main" id="{1AB83E52-E3CC-4D79-8D6A-E4FE92667E95}"/>
              </a:ext>
            </a:extLst>
          </p:cNvPr>
          <p:cNvCxnSpPr>
            <a:cxnSpLocks/>
            <a:stCxn id="28" idx="1"/>
          </p:cNvCxnSpPr>
          <p:nvPr/>
        </p:nvCxnSpPr>
        <p:spPr>
          <a:xfrm flipH="1">
            <a:off x="3817620" y="8530514"/>
            <a:ext cx="464496" cy="7175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6">
            <a:extLst>
              <a:ext uri="{FF2B5EF4-FFF2-40B4-BE49-F238E27FC236}">
                <a16:creationId xmlns:a16="http://schemas.microsoft.com/office/drawing/2014/main" id="{5732BC26-3BF5-4D92-BCE1-7ECFD59C024D}"/>
              </a:ext>
            </a:extLst>
          </p:cNvPr>
          <p:cNvCxnSpPr>
            <a:cxnSpLocks/>
            <a:stCxn id="28" idx="1"/>
          </p:cNvCxnSpPr>
          <p:nvPr/>
        </p:nvCxnSpPr>
        <p:spPr>
          <a:xfrm flipH="1" flipV="1">
            <a:off x="3817620" y="7905487"/>
            <a:ext cx="464496" cy="6250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04760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39"/>
          </p:nvPr>
        </p:nvSpPr>
        <p:spPr>
          <a:xfrm>
            <a:off x="304918" y="1446216"/>
            <a:ext cx="5798999" cy="5062924"/>
          </a:xfrm>
        </p:spPr>
        <p:txBody>
          <a:bodyPr/>
          <a:lstStyle/>
          <a:p>
            <a:endParaRPr lang="sv-SE" dirty="0"/>
          </a:p>
          <a:p>
            <a:endParaRPr lang="sv-SE" dirty="0"/>
          </a:p>
          <a:p>
            <a:endParaRPr lang="sv-SE" dirty="0"/>
          </a:p>
          <a:p>
            <a:endParaRPr lang="sv-SE" dirty="0"/>
          </a:p>
          <a:p>
            <a:endParaRPr lang="sv-SE" dirty="0"/>
          </a:p>
          <a:p>
            <a:pPr marL="228600" indent="-228600">
              <a:buFont typeface="+mj-lt"/>
              <a:buAutoNum type="arabicPeriod"/>
            </a:pPr>
            <a:endParaRPr lang="sv-SE" sz="1600" dirty="0"/>
          </a:p>
          <a:p>
            <a:r>
              <a:rPr lang="sv-SE" sz="1400" b="1" dirty="0"/>
              <a:t>Rapportera in resultat på hela kursen</a:t>
            </a:r>
          </a:p>
          <a:p>
            <a:pPr marL="228600" indent="-228600">
              <a:buFont typeface="+mj-lt"/>
              <a:buAutoNum type="arabicPeriod"/>
            </a:pPr>
            <a:r>
              <a:rPr lang="sv-SE" dirty="0"/>
              <a:t>Gå till startsidan av Ladok och markera valet </a:t>
            </a:r>
            <a:r>
              <a:rPr lang="sv-SE" b="1" dirty="0"/>
              <a:t>Klara för resultat på hel kurs</a:t>
            </a:r>
            <a:r>
              <a:rPr lang="sv-SE" dirty="0"/>
              <a:t> </a:t>
            </a:r>
          </a:p>
          <a:p>
            <a:pPr marL="228600" indent="-228600">
              <a:buFont typeface="+mj-lt"/>
              <a:buAutoNum type="arabicPeriod"/>
            </a:pPr>
            <a:r>
              <a:rPr lang="sv-SE" dirty="0"/>
              <a:t>Klicka in på kursen som du ska rapportera på</a:t>
            </a: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r>
              <a:rPr lang="sv-SE" dirty="0"/>
              <a:t>Klicka in på valet ”Klara för resultat på kurs: X </a:t>
            </a:r>
            <a:r>
              <a:rPr lang="sv-SE" dirty="0" err="1"/>
              <a:t>st</a:t>
            </a:r>
            <a:r>
              <a:rPr lang="sv-SE" dirty="0"/>
              <a:t>”</a:t>
            </a:r>
          </a:p>
        </p:txBody>
      </p:sp>
      <p:sp>
        <p:nvSpPr>
          <p:cNvPr id="4" name="Title 3"/>
          <p:cNvSpPr>
            <a:spLocks noGrp="1"/>
          </p:cNvSpPr>
          <p:nvPr>
            <p:ph type="ctrTitle"/>
          </p:nvPr>
        </p:nvSpPr>
        <p:spPr/>
        <p:txBody>
          <a:bodyPr/>
          <a:lstStyle/>
          <a:p>
            <a:r>
              <a:rPr lang="sv-SE" dirty="0"/>
              <a:t>Rapportera resultat på hela kursen</a:t>
            </a:r>
          </a:p>
        </p:txBody>
      </p:sp>
      <p:sp>
        <p:nvSpPr>
          <p:cNvPr id="3" name="Slide Number Placeholder 2"/>
          <p:cNvSpPr>
            <a:spLocks noGrp="1"/>
          </p:cNvSpPr>
          <p:nvPr>
            <p:ph type="sldNum" sz="quarter" idx="40"/>
          </p:nvPr>
        </p:nvSpPr>
        <p:spPr/>
        <p:txBody>
          <a:bodyPr/>
          <a:lstStyle/>
          <a:p>
            <a:fld id="{F3F4DCA2-53CA-48AF-BF1A-13BEFD9BD817}" type="slidenum">
              <a:rPr lang="sv-SE" smtClean="0"/>
              <a:pPr/>
              <a:t>4</a:t>
            </a:fld>
            <a:endParaRPr lang="sv-SE"/>
          </a:p>
        </p:txBody>
      </p:sp>
      <p:sp>
        <p:nvSpPr>
          <p:cNvPr id="22" name="Rectangle 21"/>
          <p:cNvSpPr/>
          <p:nvPr/>
        </p:nvSpPr>
        <p:spPr>
          <a:xfrm>
            <a:off x="601173" y="844991"/>
            <a:ext cx="5380527" cy="1936084"/>
          </a:xfrm>
          <a:prstGeom prst="rect">
            <a:avLst/>
          </a:prstGeom>
          <a:solidFill>
            <a:schemeClr val="bg1">
              <a:lumMod val="95000"/>
            </a:schemeClr>
          </a:solidFill>
          <a:ln w="6350">
            <a:solidFill>
              <a:schemeClr val="bg1">
                <a:lumMod val="75000"/>
              </a:schemeClr>
            </a:solidFill>
          </a:ln>
        </p:spPr>
        <p:txBody>
          <a:bodyPr wrap="square" lIns="144000" tIns="90000" bIns="9000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sv-SE" sz="1100" dirty="0">
                <a:latin typeface="Arial" panose="020B0604020202020204" pitchFamily="34" charset="0"/>
                <a:cs typeface="Arial" panose="020B0604020202020204" pitchFamily="34" charset="0"/>
              </a:rPr>
              <a:t>När en student har </a:t>
            </a:r>
            <a:r>
              <a:rPr lang="sv-SE" sz="1100" b="1" dirty="0">
                <a:latin typeface="Arial" panose="020B0604020202020204" pitchFamily="34" charset="0"/>
                <a:cs typeface="Arial" panose="020B0604020202020204" pitchFamily="34" charset="0"/>
              </a:rPr>
              <a:t>godkända</a:t>
            </a:r>
            <a:r>
              <a:rPr lang="sv-SE" sz="1100" dirty="0">
                <a:latin typeface="Arial" panose="020B0604020202020204" pitchFamily="34" charset="0"/>
                <a:cs typeface="Arial" panose="020B0604020202020204" pitchFamily="34" charset="0"/>
              </a:rPr>
              <a:t>, </a:t>
            </a:r>
            <a:r>
              <a:rPr lang="sv-SE" sz="1100" b="1" dirty="0">
                <a:latin typeface="Arial" panose="020B0604020202020204" pitchFamily="34" charset="0"/>
                <a:cs typeface="Arial" panose="020B0604020202020204" pitchFamily="34" charset="0"/>
              </a:rPr>
              <a:t>attesterade</a:t>
            </a:r>
            <a:r>
              <a:rPr lang="sv-SE" sz="1100" dirty="0">
                <a:latin typeface="Arial" panose="020B0604020202020204" pitchFamily="34" charset="0"/>
                <a:cs typeface="Arial" panose="020B0604020202020204" pitchFamily="34" charset="0"/>
              </a:rPr>
              <a:t> resultat på </a:t>
            </a:r>
            <a:r>
              <a:rPr lang="sv-SE" sz="1100" b="1" dirty="0">
                <a:latin typeface="Arial" panose="020B0604020202020204" pitchFamily="34" charset="0"/>
                <a:cs typeface="Arial" panose="020B0604020202020204" pitchFamily="34" charset="0"/>
              </a:rPr>
              <a:t>alla obligatoriska moduler </a:t>
            </a:r>
            <a:r>
              <a:rPr lang="sv-SE" sz="1100" dirty="0">
                <a:latin typeface="Arial" panose="020B0604020202020204" pitchFamily="34" charset="0"/>
                <a:cs typeface="Arial" panose="020B0604020202020204" pitchFamily="34" charset="0"/>
              </a:rPr>
              <a:t>i kursen behöver du rapportera ett samlat resultat på hela kursen.</a:t>
            </a:r>
            <a:br>
              <a:rPr lang="sv-SE" sz="1100" dirty="0">
                <a:latin typeface="Arial" panose="020B0604020202020204" pitchFamily="34" charset="0"/>
                <a:cs typeface="Arial" panose="020B0604020202020204" pitchFamily="34" charset="0"/>
              </a:rPr>
            </a:br>
            <a:endParaRPr lang="sv-SE" sz="1100" dirty="0">
              <a:latin typeface="Arial" panose="020B0604020202020204" pitchFamily="34" charset="0"/>
              <a:cs typeface="Arial" panose="020B0604020202020204" pitchFamily="34" charset="0"/>
            </a:endParaRPr>
          </a:p>
          <a:p>
            <a:pPr>
              <a:spcAft>
                <a:spcPts val="600"/>
              </a:spcAft>
            </a:pPr>
            <a:r>
              <a:rPr lang="sv-SE" sz="1100" b="1" dirty="0">
                <a:latin typeface="Arial" panose="020B0604020202020204" pitchFamily="34" charset="0"/>
                <a:cs typeface="Arial" panose="020B0604020202020204" pitchFamily="34" charset="0"/>
              </a:rPr>
              <a:t>Hitta studenter att rapportera resultat på hela kursen för</a:t>
            </a:r>
          </a:p>
          <a:p>
            <a:pPr>
              <a:spcAft>
                <a:spcPts val="600"/>
              </a:spcAft>
            </a:pPr>
            <a:r>
              <a:rPr lang="sv-SE" sz="1100" dirty="0">
                <a:latin typeface="Arial" panose="020B0604020202020204" pitchFamily="34" charset="0"/>
                <a:cs typeface="Arial" panose="020B0604020202020204" pitchFamily="34" charset="0"/>
              </a:rPr>
              <a:t>Du får en notis på startsidan av Ladok när det finns resultat på hela kursen att rapportera in. </a:t>
            </a:r>
          </a:p>
          <a:p>
            <a:pPr>
              <a:spcAft>
                <a:spcPts val="600"/>
              </a:spcAft>
            </a:pPr>
            <a:r>
              <a:rPr lang="sv-SE" sz="1100" dirty="0">
                <a:latin typeface="Arial" panose="020B0604020202020204" pitchFamily="34" charset="0"/>
                <a:cs typeface="Arial" panose="020B0604020202020204" pitchFamily="34" charset="0"/>
              </a:rPr>
              <a:t>Beroende på vilka inställningar som gjorts för dig i Ladok så är det möjligt att du får en mailavisering när du kan rapportera in resultat på hel kurs. Oavsett om du får en mailavisering eller inte så sker rapporteringen genom att:</a:t>
            </a:r>
          </a:p>
        </p:txBody>
      </p:sp>
      <p:sp>
        <p:nvSpPr>
          <p:cNvPr id="25" name="Oval 24"/>
          <p:cNvSpPr/>
          <p:nvPr/>
        </p:nvSpPr>
        <p:spPr>
          <a:xfrm>
            <a:off x="508238" y="759652"/>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1722"/>
          <a:stretch/>
        </p:blipFill>
        <p:spPr>
          <a:xfrm>
            <a:off x="0" y="4000413"/>
            <a:ext cx="6886575" cy="3069556"/>
          </a:xfrm>
          <a:prstGeom prst="rect">
            <a:avLst/>
          </a:prstGeom>
        </p:spPr>
      </p:pic>
      <p:sp>
        <p:nvSpPr>
          <p:cNvPr id="18" name="Text Placeholder 25"/>
          <p:cNvSpPr txBox="1">
            <a:spLocks/>
          </p:cNvSpPr>
          <p:nvPr/>
        </p:nvSpPr>
        <p:spPr>
          <a:xfrm>
            <a:off x="1477748" y="577695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1</a:t>
            </a:r>
          </a:p>
        </p:txBody>
      </p:sp>
      <p:sp>
        <p:nvSpPr>
          <p:cNvPr id="20" name="Text Placeholder 25"/>
          <p:cNvSpPr txBox="1">
            <a:spLocks/>
          </p:cNvSpPr>
          <p:nvPr/>
        </p:nvSpPr>
        <p:spPr>
          <a:xfrm>
            <a:off x="2252852" y="663697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2</a:t>
            </a:r>
          </a:p>
        </p:txBody>
      </p:sp>
    </p:spTree>
    <p:extLst>
      <p:ext uri="{BB962C8B-B14F-4D97-AF65-F5344CB8AC3E}">
        <p14:creationId xmlns:p14="http://schemas.microsoft.com/office/powerpoint/2010/main" val="320535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 5">
            <a:extLst>
              <a:ext uri="{FF2B5EF4-FFF2-40B4-BE49-F238E27FC236}">
                <a16:creationId xmlns:a16="http://schemas.microsoft.com/office/drawing/2014/main" id="{BA3208F3-C51C-46D9-9E20-85E6946CBF51}"/>
              </a:ext>
            </a:extLst>
          </p:cNvPr>
          <p:cNvGrpSpPr/>
          <p:nvPr/>
        </p:nvGrpSpPr>
        <p:grpSpPr>
          <a:xfrm>
            <a:off x="-1" y="3524992"/>
            <a:ext cx="6858001" cy="2856015"/>
            <a:chOff x="-1" y="3524992"/>
            <a:chExt cx="6858001" cy="2856015"/>
          </a:xfrm>
        </p:grpSpPr>
        <p:pic>
          <p:nvPicPr>
            <p:cNvPr id="12" name="Bildobjekt 11">
              <a:extLst>
                <a:ext uri="{FF2B5EF4-FFF2-40B4-BE49-F238E27FC236}">
                  <a16:creationId xmlns:a16="http://schemas.microsoft.com/office/drawing/2014/main" id="{98A4A99C-B27C-49C5-9CA9-AF92ABF1AE0F}"/>
                </a:ext>
              </a:extLst>
            </p:cNvPr>
            <p:cNvPicPr>
              <a:picLocks noChangeAspect="1"/>
            </p:cNvPicPr>
            <p:nvPr/>
          </p:nvPicPr>
          <p:blipFill>
            <a:blip r:embed="rId2"/>
            <a:stretch>
              <a:fillRect/>
            </a:stretch>
          </p:blipFill>
          <p:spPr>
            <a:xfrm>
              <a:off x="-1" y="3524992"/>
              <a:ext cx="6858001" cy="2856015"/>
            </a:xfrm>
            <a:prstGeom prst="rect">
              <a:avLst/>
            </a:prstGeom>
          </p:spPr>
        </p:pic>
        <p:pic>
          <p:nvPicPr>
            <p:cNvPr id="5" name="Bildobjekt 4">
              <a:extLst>
                <a:ext uri="{FF2B5EF4-FFF2-40B4-BE49-F238E27FC236}">
                  <a16:creationId xmlns:a16="http://schemas.microsoft.com/office/drawing/2014/main" id="{4AD4BF8E-04DB-42BC-A77E-A344D728A34C}"/>
                </a:ext>
              </a:extLst>
            </p:cNvPr>
            <p:cNvPicPr>
              <a:picLocks noChangeAspect="1"/>
            </p:cNvPicPr>
            <p:nvPr/>
          </p:nvPicPr>
          <p:blipFill rotWithShape="1">
            <a:blip r:embed="rId3"/>
            <a:srcRect l="54722" r="4053"/>
            <a:stretch/>
          </p:blipFill>
          <p:spPr>
            <a:xfrm>
              <a:off x="4227611" y="4184527"/>
              <a:ext cx="2627247" cy="383911"/>
            </a:xfrm>
            <a:prstGeom prst="rect">
              <a:avLst/>
            </a:prstGeom>
          </p:spPr>
        </p:pic>
      </p:grpSp>
      <p:sp>
        <p:nvSpPr>
          <p:cNvPr id="11" name="Text Placeholder 10"/>
          <p:cNvSpPr>
            <a:spLocks noGrp="1"/>
          </p:cNvSpPr>
          <p:nvPr>
            <p:ph type="body" sz="quarter" idx="39"/>
          </p:nvPr>
        </p:nvSpPr>
        <p:spPr>
          <a:xfrm>
            <a:off x="304918" y="765089"/>
            <a:ext cx="5798999" cy="9033242"/>
          </a:xfrm>
        </p:spPr>
        <p:txBody>
          <a:bodyPr/>
          <a:lstStyle/>
          <a:p>
            <a:pPr marL="228600" indent="-228600">
              <a:spcBef>
                <a:spcPts val="600"/>
              </a:spcBef>
              <a:spcAft>
                <a:spcPts val="0"/>
              </a:spcAft>
              <a:buFont typeface="+mj-lt"/>
              <a:buAutoNum type="arabicPeriod" startAt="3"/>
            </a:pPr>
            <a:r>
              <a:rPr lang="sv-SE" dirty="0"/>
              <a:t>Du länkas vidare till rapporteringssidan för resultat på kurs. </a:t>
            </a:r>
          </a:p>
          <a:p>
            <a:pPr marL="228600" indent="-228600">
              <a:spcBef>
                <a:spcPts val="600"/>
              </a:spcBef>
              <a:spcAft>
                <a:spcPts val="0"/>
              </a:spcAft>
              <a:buFont typeface="+mj-lt"/>
              <a:buAutoNum type="arabicPeriod" startAt="3"/>
            </a:pPr>
            <a:r>
              <a:rPr lang="sv-SE" dirty="0"/>
              <a:t>Rapportera in </a:t>
            </a:r>
            <a:r>
              <a:rPr lang="sv-SE" b="1" dirty="0"/>
              <a:t>betyg</a:t>
            </a:r>
            <a:r>
              <a:rPr lang="sv-SE" dirty="0"/>
              <a:t> i raden för studenterna</a:t>
            </a:r>
          </a:p>
          <a:p>
            <a:pPr marL="571500" lvl="1" indent="-228600">
              <a:spcBef>
                <a:spcPts val="600"/>
              </a:spcBef>
              <a:spcAft>
                <a:spcPts val="0"/>
              </a:spcAft>
              <a:buFont typeface="Arial" panose="020B0604020202020204" pitchFamily="34" charset="0"/>
              <a:buChar char="•"/>
            </a:pPr>
            <a:r>
              <a:rPr lang="sv-SE" dirty="0"/>
              <a:t>Du kan ge studenterna samma betyg på hela kursen som de har på en modul genom att: markera studenterna, klicka på ”Övriga funktioner” → ”Kopiera betyg från modul” *.</a:t>
            </a:r>
          </a:p>
          <a:p>
            <a:pPr marL="228600" indent="-228600">
              <a:spcBef>
                <a:spcPts val="600"/>
              </a:spcBef>
              <a:spcAft>
                <a:spcPts val="0"/>
              </a:spcAft>
              <a:buFont typeface="+mj-lt"/>
              <a:buAutoNum type="arabicPeriod" startAt="3"/>
            </a:pPr>
            <a:r>
              <a:rPr lang="sv-SE" b="1" dirty="0"/>
              <a:t>Examinationsdatum</a:t>
            </a:r>
            <a:r>
              <a:rPr lang="sv-SE" dirty="0"/>
              <a:t> har automatiskt lagts in som samma datum som för senaste modulresultatet. Du kan ändra till ett senare datum vid behov.</a:t>
            </a:r>
          </a:p>
          <a:p>
            <a:pPr marL="228600" indent="-228600">
              <a:spcBef>
                <a:spcPts val="600"/>
              </a:spcBef>
              <a:spcAft>
                <a:spcPts val="0"/>
              </a:spcAft>
              <a:buFont typeface="+mj-lt"/>
              <a:buAutoNum type="arabicPeriod" startAt="3"/>
            </a:pPr>
            <a:r>
              <a:rPr lang="sv-SE" b="1" dirty="0"/>
              <a:t>Spara</a:t>
            </a:r>
            <a:r>
              <a:rPr lang="sv-SE" dirty="0"/>
              <a:t> som utkast (kortkommando: Ctrl + S)</a:t>
            </a:r>
          </a:p>
          <a:p>
            <a:pPr indent="-228600">
              <a:spcBef>
                <a:spcPts val="600"/>
              </a:spcBef>
              <a:buFont typeface="+mj-lt"/>
              <a:buAutoNum type="arabicPeriod" startAt="3"/>
            </a:pPr>
            <a:r>
              <a:rPr lang="sv-SE" b="1" dirty="0"/>
              <a:t>Klarmarkera, välj rättande lärare och avisera examinatorn </a:t>
            </a:r>
            <a:r>
              <a:rPr lang="sv-SE" dirty="0"/>
              <a:t>som ska attestera resultaten.</a:t>
            </a:r>
          </a:p>
          <a:p>
            <a:pPr>
              <a:spcBef>
                <a:spcPts val="600"/>
              </a:spcBef>
            </a:pPr>
            <a:r>
              <a:rPr lang="sv-SE" dirty="0"/>
              <a:t>Resultaten är nu klarmarkerade och kan bara hanteras av den som attesterar på kursen. Examinatorn som du valt att avisera får ett mejl.</a:t>
            </a:r>
          </a:p>
          <a:p>
            <a:pPr>
              <a:spcBef>
                <a:spcPts val="600"/>
              </a:spcBef>
            </a:pPr>
            <a:endParaRPr lang="sv-SE" dirty="0"/>
          </a:p>
          <a:p>
            <a:br>
              <a:rPr lang="sv-SE" dirty="0"/>
            </a:br>
            <a:endParaRPr lang="sv-SE"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i="1" dirty="0"/>
          </a:p>
          <a:p>
            <a:endParaRPr lang="sv-SE" sz="1600" i="1" dirty="0"/>
          </a:p>
          <a:p>
            <a:br>
              <a:rPr lang="sv-SE" i="1" dirty="0"/>
            </a:br>
            <a:endParaRPr lang="sv-SE" i="1" dirty="0"/>
          </a:p>
          <a:p>
            <a:br>
              <a:rPr lang="sv-SE" sz="1400" i="1" dirty="0"/>
            </a:br>
            <a:br>
              <a:rPr lang="sv-SE" sz="1400" i="1" dirty="0"/>
            </a:br>
            <a:endParaRPr lang="sv-SE" sz="1400" i="1" dirty="0"/>
          </a:p>
          <a:p>
            <a:br>
              <a:rPr lang="sv-SE" i="1" dirty="0"/>
            </a:br>
            <a:endParaRPr lang="sv-SE" i="1" dirty="0"/>
          </a:p>
          <a:p>
            <a:r>
              <a:rPr lang="sv-SE" sz="1000" i="1" dirty="0"/>
              <a:t>* Du kan bara kopiera modulresultat som har samma betygsskala som kursen. </a:t>
            </a:r>
          </a:p>
        </p:txBody>
      </p:sp>
      <p:sp>
        <p:nvSpPr>
          <p:cNvPr id="4" name="Title 3"/>
          <p:cNvSpPr>
            <a:spLocks noGrp="1"/>
          </p:cNvSpPr>
          <p:nvPr>
            <p:ph type="ctrTitle"/>
          </p:nvPr>
        </p:nvSpPr>
        <p:spPr/>
        <p:txBody>
          <a:bodyPr/>
          <a:lstStyle/>
          <a:p>
            <a:r>
              <a:rPr lang="sv-SE" dirty="0"/>
              <a:t>Rapportera resultat på hela kursen </a:t>
            </a:r>
            <a:r>
              <a:rPr lang="sv-SE" b="0" dirty="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5</a:t>
            </a:fld>
            <a:endParaRPr lang="sv-SE"/>
          </a:p>
        </p:txBody>
      </p:sp>
      <p:sp>
        <p:nvSpPr>
          <p:cNvPr id="23" name="Text Placeholder 13"/>
          <p:cNvSpPr txBox="1">
            <a:spLocks/>
          </p:cNvSpPr>
          <p:nvPr/>
        </p:nvSpPr>
        <p:spPr>
          <a:xfrm>
            <a:off x="3598779" y="5676701"/>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4</a:t>
            </a:r>
          </a:p>
        </p:txBody>
      </p:sp>
      <p:sp>
        <p:nvSpPr>
          <p:cNvPr id="36" name="Text Placeholder 7"/>
          <p:cNvSpPr txBox="1">
            <a:spLocks/>
          </p:cNvSpPr>
          <p:nvPr/>
        </p:nvSpPr>
        <p:spPr>
          <a:xfrm>
            <a:off x="281644" y="451817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6</a:t>
            </a:r>
          </a:p>
        </p:txBody>
      </p:sp>
      <p:sp>
        <p:nvSpPr>
          <p:cNvPr id="37" name="Text Placeholder 7"/>
          <p:cNvSpPr txBox="1">
            <a:spLocks/>
          </p:cNvSpPr>
          <p:nvPr/>
        </p:nvSpPr>
        <p:spPr>
          <a:xfrm>
            <a:off x="1049509" y="4517091"/>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7</a:t>
            </a:r>
          </a:p>
        </p:txBody>
      </p:sp>
      <p:sp>
        <p:nvSpPr>
          <p:cNvPr id="24" name="Rectangle 23"/>
          <p:cNvSpPr/>
          <p:nvPr/>
        </p:nvSpPr>
        <p:spPr>
          <a:xfrm>
            <a:off x="100741" y="6767195"/>
            <a:ext cx="2637841" cy="803278"/>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dirty="0">
                <a:solidFill>
                  <a:schemeClr val="tx1"/>
                </a:solidFill>
                <a:latin typeface="Arial" panose="020B0604020202020204" pitchFamily="34" charset="0"/>
                <a:cs typeface="Arial" panose="020B0604020202020204" pitchFamily="34" charset="0"/>
              </a:rPr>
              <a:t>”TILLG.”</a:t>
            </a:r>
          </a:p>
          <a:p>
            <a:r>
              <a:rPr lang="sv-SE" sz="1000" dirty="0">
                <a:solidFill>
                  <a:schemeClr val="tx1"/>
                </a:solidFill>
                <a:latin typeface="Arial" panose="020B0604020202020204" pitchFamily="34" charset="0"/>
                <a:cs typeface="Arial" panose="020B0604020202020204" pitchFamily="34" charset="0"/>
              </a:rPr>
              <a:t>Har hela eller delar av modulen tillgodoräknats visas ”TILLG.”. Klicka på texten för att se mer information.</a:t>
            </a:r>
          </a:p>
        </p:txBody>
      </p:sp>
      <p:cxnSp>
        <p:nvCxnSpPr>
          <p:cNvPr id="25" name="Straight Arrow Connector 24"/>
          <p:cNvCxnSpPr>
            <a:cxnSpLocks/>
          </p:cNvCxnSpPr>
          <p:nvPr/>
        </p:nvCxnSpPr>
        <p:spPr>
          <a:xfrm flipV="1">
            <a:off x="1729858" y="5401056"/>
            <a:ext cx="199383" cy="1366139"/>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26" name="Text Placeholder 8"/>
          <p:cNvSpPr txBox="1">
            <a:spLocks/>
          </p:cNvSpPr>
          <p:nvPr/>
        </p:nvSpPr>
        <p:spPr>
          <a:xfrm>
            <a:off x="2870215" y="6767195"/>
            <a:ext cx="3848882" cy="1028143"/>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300"/>
              </a:spcAft>
            </a:pPr>
            <a:r>
              <a:rPr lang="sv-SE" sz="1050" b="1" dirty="0"/>
              <a:t>”Utgår” </a:t>
            </a:r>
          </a:p>
          <a:p>
            <a:pPr>
              <a:spcAft>
                <a:spcPts val="300"/>
              </a:spcAft>
            </a:pPr>
            <a:r>
              <a:rPr lang="sv-SE" sz="1050" dirty="0"/>
              <a:t>Om en modul markeras med ”utgår” innebär det att studenten har fått resultat från en annan kursversion. Klicka på ”Resultat på annan kursversion” i kolumnen ”Mer information” för att se det tidigare resultatet.</a:t>
            </a:r>
          </a:p>
        </p:txBody>
      </p:sp>
      <p:sp>
        <p:nvSpPr>
          <p:cNvPr id="27" name="Rectangle 26"/>
          <p:cNvSpPr/>
          <p:nvPr/>
        </p:nvSpPr>
        <p:spPr>
          <a:xfrm>
            <a:off x="3672794" y="3482911"/>
            <a:ext cx="3046303" cy="809700"/>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00" b="1" dirty="0">
                <a:solidFill>
                  <a:schemeClr val="tx1"/>
                </a:solidFill>
                <a:latin typeface="Arial" panose="020B0604020202020204" pitchFamily="34" charset="0"/>
                <a:cs typeface="Arial" panose="020B0604020202020204" pitchFamily="34" charset="0"/>
              </a:rPr>
              <a:t>Visa / Dölj kolumner</a:t>
            </a:r>
          </a:p>
          <a:p>
            <a:r>
              <a:rPr lang="sv-SE" sz="1000" dirty="0">
                <a:solidFill>
                  <a:schemeClr val="tx1"/>
                </a:solidFill>
                <a:latin typeface="Arial" panose="020B0604020202020204" pitchFamily="34" charset="0"/>
                <a:cs typeface="Arial" panose="020B0604020202020204" pitchFamily="34" charset="0"/>
              </a:rPr>
              <a:t>Du kan styra vilka kolumner som visas, klicka på ”Anpassa kolumner” för att t.ex. dölja moduler som inte är relevanta för dig nu.</a:t>
            </a:r>
          </a:p>
        </p:txBody>
      </p:sp>
      <p:cxnSp>
        <p:nvCxnSpPr>
          <p:cNvPr id="28" name="Straight Arrow Connector 27"/>
          <p:cNvCxnSpPr>
            <a:cxnSpLocks/>
          </p:cNvCxnSpPr>
          <p:nvPr/>
        </p:nvCxnSpPr>
        <p:spPr>
          <a:xfrm>
            <a:off x="6131364" y="4292611"/>
            <a:ext cx="230841" cy="456213"/>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cxnSp>
        <p:nvCxnSpPr>
          <p:cNvPr id="30" name="Straight Arrow Connector 29"/>
          <p:cNvCxnSpPr>
            <a:cxnSpLocks/>
          </p:cNvCxnSpPr>
          <p:nvPr/>
        </p:nvCxnSpPr>
        <p:spPr>
          <a:xfrm flipH="1" flipV="1">
            <a:off x="3124082" y="5498592"/>
            <a:ext cx="304918" cy="1268603"/>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19" name="Text Placeholder 13"/>
          <p:cNvSpPr txBox="1">
            <a:spLocks/>
          </p:cNvSpPr>
          <p:nvPr/>
        </p:nvSpPr>
        <p:spPr>
          <a:xfrm>
            <a:off x="4276150" y="5676701"/>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5</a:t>
            </a:r>
          </a:p>
        </p:txBody>
      </p:sp>
      <p:cxnSp>
        <p:nvCxnSpPr>
          <p:cNvPr id="32" name="Straight Arrow Connector 29">
            <a:extLst>
              <a:ext uri="{FF2B5EF4-FFF2-40B4-BE49-F238E27FC236}">
                <a16:creationId xmlns:a16="http://schemas.microsoft.com/office/drawing/2014/main" id="{513F5D3F-94CD-4564-BE56-4C4E751F6EAB}"/>
              </a:ext>
            </a:extLst>
          </p:cNvPr>
          <p:cNvCxnSpPr>
            <a:cxnSpLocks/>
          </p:cNvCxnSpPr>
          <p:nvPr/>
        </p:nvCxnSpPr>
        <p:spPr>
          <a:xfrm flipV="1">
            <a:off x="5986437" y="5613390"/>
            <a:ext cx="224582" cy="1153805"/>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80177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034FAD2-DA62-4BD1-A559-2E70AE69F2F0}"/>
              </a:ext>
            </a:extLst>
          </p:cNvPr>
          <p:cNvPicPr>
            <a:picLocks noChangeAspect="1"/>
          </p:cNvPicPr>
          <p:nvPr/>
        </p:nvPicPr>
        <p:blipFill>
          <a:blip r:embed="rId2"/>
          <a:stretch>
            <a:fillRect/>
          </a:stretch>
        </p:blipFill>
        <p:spPr>
          <a:xfrm>
            <a:off x="0" y="4905912"/>
            <a:ext cx="6858000" cy="2624101"/>
          </a:xfrm>
          <a:prstGeom prst="rect">
            <a:avLst/>
          </a:prstGeom>
        </p:spPr>
      </p:pic>
      <p:sp>
        <p:nvSpPr>
          <p:cNvPr id="11" name="Text Placeholder 10"/>
          <p:cNvSpPr>
            <a:spLocks noGrp="1"/>
          </p:cNvSpPr>
          <p:nvPr>
            <p:ph type="body" sz="quarter" idx="39"/>
          </p:nvPr>
        </p:nvSpPr>
        <p:spPr>
          <a:xfrm>
            <a:off x="304918" y="2792410"/>
            <a:ext cx="5798999" cy="2046714"/>
          </a:xfrm>
        </p:spPr>
        <p:txBody>
          <a:bodyPr/>
          <a:lstStyle/>
          <a:p>
            <a:r>
              <a:rPr lang="sv-SE" sz="1400" b="1" dirty="0"/>
              <a:t>Rapportera på en resultatnotering</a:t>
            </a:r>
            <a:endParaRPr lang="sv-SE" b="1" dirty="0"/>
          </a:p>
          <a:p>
            <a:r>
              <a:rPr lang="sv-SE" dirty="0"/>
              <a:t>När resultatnoteringar har skapats i fliken ”Resultatnoteringar” så läggs de till i kolumner i rapporteringslistan</a:t>
            </a:r>
          </a:p>
          <a:p>
            <a:pPr marL="228600" indent="-228600">
              <a:spcAft>
                <a:spcPts val="300"/>
              </a:spcAft>
              <a:buFont typeface="+mj-lt"/>
              <a:buAutoNum type="arabicPeriod"/>
            </a:pPr>
            <a:r>
              <a:rPr lang="sv-SE" b="1" dirty="0"/>
              <a:t>Rapportera in resultatnoteringen </a:t>
            </a:r>
            <a:r>
              <a:rPr lang="sv-SE" dirty="0"/>
              <a:t>genom att:</a:t>
            </a:r>
          </a:p>
          <a:p>
            <a:pPr marL="571500" lvl="1" indent="-228600">
              <a:spcAft>
                <a:spcPts val="300"/>
              </a:spcAft>
              <a:buFont typeface="Arial" panose="020B0604020202020204" pitchFamily="34" charset="0"/>
              <a:buChar char="•"/>
            </a:pPr>
            <a:r>
              <a:rPr lang="sv-SE" dirty="0"/>
              <a:t>Fylla i resultatnoteringen i raden för varje student eller</a:t>
            </a:r>
          </a:p>
          <a:p>
            <a:pPr marL="571500" lvl="1" indent="-228600">
              <a:buFont typeface="Arial" panose="020B0604020202020204" pitchFamily="34" charset="0"/>
              <a:buChar char="•"/>
            </a:pPr>
            <a:r>
              <a:rPr lang="sv-SE" dirty="0"/>
              <a:t>Markera flera studenter och sedan fyll i resultatnoteringen från menyraden</a:t>
            </a:r>
          </a:p>
          <a:p>
            <a:pPr marL="228600" indent="-228600">
              <a:buFont typeface="+mj-lt"/>
              <a:buAutoNum type="arabicPeriod"/>
            </a:pPr>
            <a:r>
              <a:rPr lang="sv-SE" b="1" dirty="0"/>
              <a:t>Spara</a:t>
            </a:r>
            <a:r>
              <a:rPr lang="sv-SE" dirty="0"/>
              <a:t> som utkast (kortkommando: </a:t>
            </a:r>
            <a:r>
              <a:rPr lang="sv-SE" dirty="0" err="1"/>
              <a:t>Ctrl</a:t>
            </a:r>
            <a:r>
              <a:rPr lang="sv-SE" dirty="0"/>
              <a:t> + S)</a:t>
            </a:r>
          </a:p>
          <a:p>
            <a:r>
              <a:rPr lang="sv-SE" dirty="0"/>
              <a:t>Resultatnoteringen som du rapporterade in sparas. När du vid ett senare tillfälle ska rapportera in betyg och examinationsdatum kan du använda dem som stöd.</a:t>
            </a:r>
          </a:p>
        </p:txBody>
      </p:sp>
      <p:sp>
        <p:nvSpPr>
          <p:cNvPr id="4" name="Title 3"/>
          <p:cNvSpPr>
            <a:spLocks noGrp="1"/>
          </p:cNvSpPr>
          <p:nvPr>
            <p:ph type="ctrTitle"/>
          </p:nvPr>
        </p:nvSpPr>
        <p:spPr/>
        <p:txBody>
          <a:bodyPr/>
          <a:lstStyle/>
          <a:p>
            <a:r>
              <a:rPr lang="sv-SE" dirty="0"/>
              <a:t>Rapportera med resultatnoteringar</a:t>
            </a:r>
          </a:p>
        </p:txBody>
      </p:sp>
      <p:sp>
        <p:nvSpPr>
          <p:cNvPr id="3" name="Slide Number Placeholder 2"/>
          <p:cNvSpPr>
            <a:spLocks noGrp="1"/>
          </p:cNvSpPr>
          <p:nvPr>
            <p:ph type="sldNum" sz="quarter" idx="4294967295"/>
          </p:nvPr>
        </p:nvSpPr>
        <p:spPr>
          <a:xfrm>
            <a:off x="5314950" y="9612313"/>
            <a:ext cx="1543050" cy="336550"/>
          </a:xfrm>
          <a:prstGeom prst="rect">
            <a:avLst/>
          </a:prstGeom>
        </p:spPr>
        <p:txBody>
          <a:bodyPr/>
          <a:lstStyle/>
          <a:p>
            <a:fld id="{F3F4DCA2-53CA-48AF-BF1A-13BEFD9BD817}" type="slidenum">
              <a:rPr lang="sv-SE" smtClean="0"/>
              <a:pPr/>
              <a:t>6</a:t>
            </a:fld>
            <a:endParaRPr lang="sv-SE"/>
          </a:p>
        </p:txBody>
      </p:sp>
      <p:sp>
        <p:nvSpPr>
          <p:cNvPr id="15" name="Text Placeholder 13"/>
          <p:cNvSpPr txBox="1">
            <a:spLocks/>
          </p:cNvSpPr>
          <p:nvPr/>
        </p:nvSpPr>
        <p:spPr>
          <a:xfrm>
            <a:off x="1865376" y="6486144"/>
            <a:ext cx="1170431" cy="1117494"/>
          </a:xfrm>
          <a:prstGeom prst="rect">
            <a:avLst/>
          </a:prstGeom>
          <a:ln w="19050">
            <a:solidFill>
              <a:srgbClr val="C8480E"/>
            </a:solidFill>
          </a:ln>
        </p:spPr>
        <p:txBody>
          <a:bodyPr/>
          <a:lstStyle>
            <a:lvl1pPr marL="0" indent="0" algn="l" defTabSz="914400" rtl="0" eaLnBrk="1" latinLnBrk="0" hangingPunct="1">
              <a:lnSpc>
                <a:spcPct val="90000"/>
              </a:lnSpc>
              <a:spcBef>
                <a:spcPts val="100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sp>
        <p:nvSpPr>
          <p:cNvPr id="26" name="Text Placeholder 6"/>
          <p:cNvSpPr txBox="1">
            <a:spLocks/>
          </p:cNvSpPr>
          <p:nvPr/>
        </p:nvSpPr>
        <p:spPr>
          <a:xfrm>
            <a:off x="2313420" y="7136504"/>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27" name="Text Placeholder 6"/>
          <p:cNvSpPr txBox="1">
            <a:spLocks/>
          </p:cNvSpPr>
          <p:nvPr/>
        </p:nvSpPr>
        <p:spPr>
          <a:xfrm>
            <a:off x="382824" y="596603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23" name="TextBox 22"/>
          <p:cNvSpPr txBox="1"/>
          <p:nvPr/>
        </p:nvSpPr>
        <p:spPr>
          <a:xfrm>
            <a:off x="3123185" y="8006532"/>
            <a:ext cx="3456145" cy="977191"/>
          </a:xfrm>
          <a:prstGeom prst="rect">
            <a:avLst/>
          </a:prstGeom>
          <a:solidFill>
            <a:schemeClr val="bg1"/>
          </a:solidFill>
          <a:ln>
            <a:solidFill>
              <a:schemeClr val="tx1"/>
            </a:solidFill>
          </a:ln>
        </p:spPr>
        <p:txBody>
          <a:bodyPr wrap="square" rtlCol="0">
            <a:spAutoFit/>
          </a:bodyPr>
          <a:lstStyle/>
          <a:p>
            <a:pPr>
              <a:spcAft>
                <a:spcPts val="300"/>
              </a:spcAft>
            </a:pPr>
            <a:r>
              <a:rPr lang="sv-SE" sz="1100" b="1" dirty="0">
                <a:latin typeface="Arial" panose="020B0604020202020204" pitchFamily="34" charset="0"/>
                <a:cs typeface="Arial" panose="020B0604020202020204" pitchFamily="34" charset="0"/>
              </a:rPr>
              <a:t>Tidigare resultatnoteringar </a:t>
            </a:r>
          </a:p>
          <a:p>
            <a:r>
              <a:rPr lang="sv-SE" sz="1100" dirty="0">
                <a:latin typeface="Arial" panose="020B0604020202020204" pitchFamily="34" charset="0"/>
                <a:cs typeface="Arial" panose="020B0604020202020204" pitchFamily="34" charset="0"/>
              </a:rPr>
              <a:t>Om en student har en resultatnotering sedan tidigare (t.ex. för omregistrerade studenter eller studenter som fått ett underkänt betyg tidigare) så visas ”Tidigare resultat” i kolumnen ”Mer information”.</a:t>
            </a:r>
          </a:p>
        </p:txBody>
      </p:sp>
      <p:cxnSp>
        <p:nvCxnSpPr>
          <p:cNvPr id="24" name="Straight Arrow Connector 23"/>
          <p:cNvCxnSpPr>
            <a:cxnSpLocks/>
          </p:cNvCxnSpPr>
          <p:nvPr/>
        </p:nvCxnSpPr>
        <p:spPr>
          <a:xfrm flipV="1">
            <a:off x="5886450" y="7136504"/>
            <a:ext cx="317520" cy="8818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0023" y="8018349"/>
            <a:ext cx="2592134" cy="807913"/>
          </a:xfrm>
          <a:prstGeom prst="rect">
            <a:avLst/>
          </a:prstGeom>
          <a:solidFill>
            <a:schemeClr val="bg1"/>
          </a:solidFill>
          <a:ln>
            <a:solidFill>
              <a:schemeClr val="tx1"/>
            </a:solidFill>
          </a:ln>
        </p:spPr>
        <p:txBody>
          <a:bodyPr wrap="square" rtlCol="0">
            <a:spAutoFit/>
          </a:bodyPr>
          <a:lstStyle/>
          <a:p>
            <a:pPr>
              <a:spcAft>
                <a:spcPts val="300"/>
              </a:spcAft>
            </a:pPr>
            <a:r>
              <a:rPr lang="sv-SE" sz="1100" b="1" dirty="0">
                <a:latin typeface="Arial" panose="020B0604020202020204" pitchFamily="34" charset="0"/>
                <a:cs typeface="Arial" panose="020B0604020202020204" pitchFamily="34" charset="0"/>
              </a:rPr>
              <a:t>Synlig för student</a:t>
            </a:r>
          </a:p>
          <a:p>
            <a:r>
              <a:rPr lang="sv-SE" sz="1100" dirty="0">
                <a:latin typeface="Arial" panose="020B0604020202020204" pitchFamily="34" charset="0"/>
                <a:cs typeface="Arial" panose="020B0604020202020204" pitchFamily="34" charset="0"/>
              </a:rPr>
              <a:t>Resultatnoteringar markerade med ett öga kommer bli synliga för studenten när resultatet har attesterats. </a:t>
            </a:r>
          </a:p>
        </p:txBody>
      </p:sp>
      <p:cxnSp>
        <p:nvCxnSpPr>
          <p:cNvPr id="29" name="Straight Arrow Connector 28"/>
          <p:cNvCxnSpPr/>
          <p:nvPr/>
        </p:nvCxnSpPr>
        <p:spPr>
          <a:xfrm flipV="1">
            <a:off x="1516090" y="6632030"/>
            <a:ext cx="463129" cy="13681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865622" y="5373470"/>
            <a:ext cx="2771656" cy="600164"/>
          </a:xfrm>
          <a:prstGeom prst="rect">
            <a:avLst/>
          </a:prstGeom>
          <a:solidFill>
            <a:schemeClr val="bg1"/>
          </a:solidFill>
          <a:ln>
            <a:solidFill>
              <a:schemeClr val="tx1"/>
            </a:solidFill>
          </a:ln>
        </p:spPr>
        <p:txBody>
          <a:bodyPr wrap="square" rtlCol="0">
            <a:spAutoFit/>
          </a:bodyPr>
          <a:lstStyle/>
          <a:p>
            <a:r>
              <a:rPr lang="sv-SE" sz="1100" b="1" dirty="0">
                <a:latin typeface="Arial" panose="020B0604020202020204" pitchFamily="34" charset="0"/>
                <a:cs typeface="Arial" panose="020B0604020202020204" pitchFamily="34" charset="0"/>
              </a:rPr>
              <a:t>Visa/dölj resultatnoteringar?</a:t>
            </a:r>
          </a:p>
          <a:p>
            <a:pPr>
              <a:spcAft>
                <a:spcPts val="300"/>
              </a:spcAft>
            </a:pPr>
            <a:r>
              <a:rPr lang="sv-SE" sz="1100" dirty="0">
                <a:latin typeface="Arial" panose="020B0604020202020204" pitchFamily="34" charset="0"/>
                <a:cs typeface="Arial" panose="020B0604020202020204" pitchFamily="34" charset="0"/>
              </a:rPr>
              <a:t>Klicka på ”Anpassa kolumner” för att välja vilka du vill se!</a:t>
            </a:r>
          </a:p>
        </p:txBody>
      </p:sp>
      <p:cxnSp>
        <p:nvCxnSpPr>
          <p:cNvPr id="31" name="Straight Arrow Connector 30"/>
          <p:cNvCxnSpPr>
            <a:cxnSpLocks/>
          </p:cNvCxnSpPr>
          <p:nvPr/>
        </p:nvCxnSpPr>
        <p:spPr>
          <a:xfrm>
            <a:off x="5683250" y="5973634"/>
            <a:ext cx="101041" cy="2858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p:cNvSpPr>
            <a:spLocks noGrp="1"/>
          </p:cNvSpPr>
          <p:nvPr>
            <p:ph type="body" sz="quarter" idx="28"/>
          </p:nvPr>
        </p:nvSpPr>
        <p:spPr>
          <a:xfrm>
            <a:off x="404971" y="903545"/>
            <a:ext cx="5798999" cy="1520586"/>
          </a:xfrm>
          <a:solidFill>
            <a:schemeClr val="bg1">
              <a:lumMod val="95000"/>
            </a:schemeClr>
          </a:solidFill>
          <a:ln w="6350">
            <a:solidFill>
              <a:schemeClr val="bg1">
                <a:lumMod val="75000"/>
              </a:schemeClr>
            </a:solidFill>
          </a:ln>
        </p:spPr>
        <p:txBody>
          <a:bodyPr wrap="square" lIns="144000" tIns="90000" bIns="90000" anchor="t">
            <a:spAutoFit/>
          </a:bodyPr>
          <a:lstStyle/>
          <a:p>
            <a:r>
              <a:rPr lang="sv-SE" dirty="0">
                <a:solidFill>
                  <a:schemeClr val="tx1">
                    <a:lumMod val="85000"/>
                    <a:lumOff val="15000"/>
                  </a:schemeClr>
                </a:solidFill>
              </a:rPr>
              <a:t>Resultatnoteringar är en typ av anteckningar som kan stödja resultatrapporteringen i Ladok. </a:t>
            </a:r>
            <a:r>
              <a:rPr lang="sv-SE" dirty="0"/>
              <a:t>Noteringar kan rapporteras in löpande under kursens gång. När betyg och/eller eller examinationsdatum sedan ska rapporteras så får du en enkel översikt över studentens deltagande med hjälp av noteringarna som förts.</a:t>
            </a:r>
          </a:p>
          <a:p>
            <a:r>
              <a:rPr lang="sv-SE" dirty="0"/>
              <a:t>Nya resultatnoteringar skapas i fliken ”Resultatnoteringar” (se </a:t>
            </a:r>
            <a:r>
              <a:rPr lang="sv-SE" dirty="0">
                <a:hlinkClick r:id="rId3"/>
              </a:rPr>
              <a:t>instruktioner på ladok.se</a:t>
            </a:r>
            <a:r>
              <a:rPr lang="sv-SE" dirty="0"/>
              <a:t>). När de är skapade kan du rapportera in på dem enl. instruktionerna nedan.</a:t>
            </a:r>
          </a:p>
          <a:p>
            <a:r>
              <a:rPr lang="sv-SE" dirty="0"/>
              <a:t>Resultatnoteringar är </a:t>
            </a:r>
            <a:r>
              <a:rPr lang="sv-SE" u="sng" dirty="0"/>
              <a:t>inte</a:t>
            </a:r>
            <a:r>
              <a:rPr lang="sv-SE" dirty="0"/>
              <a:t> obligatoriska att fylla i, och ger inga högskolepoäng.</a:t>
            </a:r>
          </a:p>
        </p:txBody>
      </p:sp>
      <p:sp>
        <p:nvSpPr>
          <p:cNvPr id="19" name="Oval 18"/>
          <p:cNvSpPr/>
          <p:nvPr/>
        </p:nvSpPr>
        <p:spPr>
          <a:xfrm>
            <a:off x="304918" y="826228"/>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spTree>
    <p:extLst>
      <p:ext uri="{BB962C8B-B14F-4D97-AF65-F5344CB8AC3E}">
        <p14:creationId xmlns:p14="http://schemas.microsoft.com/office/powerpoint/2010/main" val="1783794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6097</TotalTime>
  <Words>1166</Words>
  <Application>Microsoft Office PowerPoint</Application>
  <PresentationFormat>A4 (210 x 297 mm)</PresentationFormat>
  <Paragraphs>160</Paragraphs>
  <Slides>6</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 Theme</vt:lpstr>
      <vt:lpstr>PowerPoint-presentation</vt:lpstr>
      <vt:lpstr>Rapportera resultat på modul (forts.)</vt:lpstr>
      <vt:lpstr>Rapportera resultat på modul (forts.)</vt:lpstr>
      <vt:lpstr>Rapportera resultat på hela kursen</vt:lpstr>
      <vt:lpstr>Rapportera resultat på hela kursen (forts.)</vt:lpstr>
      <vt:lpstr>Rapportera med resultatnoteringar</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Lathund_Ladok Resultat på modul och kurs</dc:title>
  <dc:creator>Klara Nordström</dc:creator>
  <cp:lastModifiedBy>Klara Nordström</cp:lastModifiedBy>
  <cp:revision>360</cp:revision>
  <dcterms:created xsi:type="dcterms:W3CDTF">2018-06-20T10:52:41Z</dcterms:created>
  <dcterms:modified xsi:type="dcterms:W3CDTF">2023-03-23T13:55:31Z</dcterms:modified>
</cp:coreProperties>
</file>