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6" r:id="rId3"/>
    <p:sldId id="289" r:id="rId4"/>
    <p:sldId id="301" r:id="rId5"/>
    <p:sldId id="302" r:id="rId6"/>
    <p:sldId id="300" r:id="rId7"/>
    <p:sldId id="303" r:id="rId8"/>
    <p:sldId id="272" r:id="rId9"/>
    <p:sldId id="299" r:id="rId10"/>
    <p:sldId id="304" r:id="rId11"/>
    <p:sldId id="305" r:id="rId12"/>
    <p:sldId id="306" r:id="rId13"/>
    <p:sldId id="307" r:id="rId14"/>
    <p:sldId id="308" r:id="rId15"/>
    <p:sldId id="292" r:id="rId16"/>
  </p:sldIdLst>
  <p:sldSz cx="9144000" cy="6858000" type="screen4x3"/>
  <p:notesSz cx="6794500" cy="99314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CE355A2-7284-4A82-9818-F61EF1A2253E}">
          <p14:sldIdLst>
            <p14:sldId id="256"/>
          </p14:sldIdLst>
        </p14:section>
        <p14:section name="Untitled Section" id="{4ABC384A-AE59-419D-A044-4CFD0CBF43EC}">
          <p14:sldIdLst>
            <p14:sldId id="286"/>
            <p14:sldId id="289"/>
            <p14:sldId id="301"/>
            <p14:sldId id="302"/>
            <p14:sldId id="300"/>
            <p14:sldId id="303"/>
            <p14:sldId id="272"/>
            <p14:sldId id="299"/>
            <p14:sldId id="304"/>
            <p14:sldId id="305"/>
            <p14:sldId id="306"/>
            <p14:sldId id="307"/>
            <p14:sldId id="308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B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5395" autoAdjust="0"/>
  </p:normalViewPr>
  <p:slideViewPr>
    <p:cSldViewPr snapToGrid="0" snapToObjects="1">
      <p:cViewPr>
        <p:scale>
          <a:sx n="100" d="100"/>
          <a:sy n="100" d="100"/>
        </p:scale>
        <p:origin x="18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B449AB-0B74-2649-9837-45F2FA18A09E}" type="datetimeFigureOut">
              <a:rPr lang="sv-SE" smtClean="0"/>
              <a:t>2018-06-13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8AD9D-5E96-434C-9A64-4DFD35687B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090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1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BDA081-9E17-8E4E-BFEC-AB74BD362301}" type="datetimeFigureOut">
              <a:rPr lang="sv-SE" smtClean="0"/>
              <a:t>2018-06-13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0286B-FADE-FD49-A3A6-99A8E59D2B5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3033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Webbutbildning</a:t>
            </a:r>
            <a:r>
              <a:rPr lang="sv-SE" baseline="0" dirty="0" smtClean="0"/>
              <a:t> 2018-06-12: Kurstillfällesbyten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2441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9823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990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93275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3951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är möjligt att lägga till ett individuellt kurstillfälle i ett aktivitetstillfälle. Det finns ingen</a:t>
            </a:r>
            <a:r>
              <a:rPr lang="sv-S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tillfälleskod för det individuella kurstillfället i listan, men ni kan se studieperioden.</a:t>
            </a:r>
          </a:p>
          <a:p>
            <a:endParaRPr lang="sv-SE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kan dock vara svårt att urskilja vilket tillfälle som tillhör vilken student om det är flera individuella tillfällen skapade på kursen, e</a:t>
            </a:r>
            <a:r>
              <a:rPr lang="sv-SE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hjälp kan vara att avgränsa sökningen på period. 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574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b="0" i="1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54724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6533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7667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6141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10286B-FADE-FD49-A3A6-99A8E59D2B57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53881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3468" y="4580832"/>
            <a:ext cx="6408320" cy="933450"/>
          </a:xfrm>
        </p:spPr>
        <p:txBody>
          <a:bodyPr>
            <a:normAutofit/>
          </a:bodyPr>
          <a:lstStyle>
            <a:lvl1pPr>
              <a:defRPr sz="3600" cap="small" baseline="0"/>
            </a:lvl1pPr>
          </a:lstStyle>
          <a:p>
            <a:r>
              <a:rPr lang="sv-SE" dirty="0"/>
              <a:t>presentationens namn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3468" y="5518763"/>
            <a:ext cx="6408320" cy="1062650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2000" b="1" i="1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Ditt namn samt datum och plats</a:t>
            </a:r>
          </a:p>
        </p:txBody>
      </p:sp>
      <p:sp>
        <p:nvSpPr>
          <p:cNvPr id="14" name="Freeform 6"/>
          <p:cNvSpPr/>
          <p:nvPr userDrawn="1"/>
        </p:nvSpPr>
        <p:spPr>
          <a:xfrm>
            <a:off x="-2382" y="0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7"/>
          <p:cNvSpPr/>
          <p:nvPr userDrawn="1"/>
        </p:nvSpPr>
        <p:spPr>
          <a:xfrm>
            <a:off x="-2380" y="659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6"/>
          <p:cNvSpPr/>
          <p:nvPr userDrawn="1"/>
        </p:nvSpPr>
        <p:spPr>
          <a:xfrm rot="10800000">
            <a:off x="1" y="1807368"/>
            <a:ext cx="3574257" cy="1794614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7"/>
          <p:cNvSpPr/>
          <p:nvPr userDrawn="1"/>
        </p:nvSpPr>
        <p:spPr>
          <a:xfrm rot="10800000">
            <a:off x="4" y="1807367"/>
            <a:ext cx="9146380" cy="179461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6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Bildobjekt 17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9053" y="246950"/>
            <a:ext cx="2334312" cy="65711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 cap="none"/>
            </a:lvl1pPr>
          </a:lstStyle>
          <a:p>
            <a:r>
              <a:rPr lang="en-US" dirty="0"/>
              <a:t>RUBRIK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01622"/>
          </a:xfrm>
        </p:spPr>
        <p:txBody>
          <a:bodyPr>
            <a:normAutofit/>
          </a:bodyPr>
          <a:lstStyle>
            <a:lvl1pPr>
              <a:defRPr sz="2400">
                <a:latin typeface="Franklin Gothic Book"/>
                <a:cs typeface="Franklin Gothic Book"/>
              </a:defRPr>
            </a:lvl1pPr>
            <a:lvl2pPr>
              <a:defRPr sz="2000">
                <a:latin typeface="Franklin Gothic Book"/>
                <a:cs typeface="Franklin Gothic Book"/>
              </a:defRPr>
            </a:lvl2pPr>
            <a:lvl3pPr>
              <a:defRPr sz="2000">
                <a:latin typeface="Franklin Gothic Book"/>
                <a:cs typeface="Franklin Gothic Book"/>
              </a:defRPr>
            </a:lvl3pPr>
            <a:lvl4pPr>
              <a:defRPr sz="2000">
                <a:latin typeface="Franklin Gothic Book"/>
                <a:cs typeface="Franklin Gothic Book"/>
              </a:defRPr>
            </a:lvl4pPr>
            <a:lvl5pPr>
              <a:defRPr sz="2000">
                <a:latin typeface="Franklin Gothic Book"/>
                <a:cs typeface="Franklin Gothic 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grpSp>
        <p:nvGrpSpPr>
          <p:cNvPr id="19" name="Grupp 18"/>
          <p:cNvGrpSpPr/>
          <p:nvPr userDrawn="1"/>
        </p:nvGrpSpPr>
        <p:grpSpPr>
          <a:xfrm>
            <a:off x="0" y="5494741"/>
            <a:ext cx="9144000" cy="1363259"/>
            <a:chOff x="0" y="5494741"/>
            <a:chExt cx="9144000" cy="1363259"/>
          </a:xfrm>
        </p:grpSpPr>
        <p:pic>
          <p:nvPicPr>
            <p:cNvPr id="18" name="Bildobjekt 17" descr="sidfot_ppt.jp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94741"/>
              <a:ext cx="9144000" cy="1363259"/>
            </a:xfrm>
            <a:prstGeom prst="rect">
              <a:avLst/>
            </a:prstGeom>
          </p:spPr>
        </p:pic>
        <p:pic>
          <p:nvPicPr>
            <p:cNvPr id="16" name="Bildobjekt 15" descr="Logo_Ladok_CMYK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1623" y="5873653"/>
              <a:ext cx="2334312" cy="657112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vsnittsrubri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55742" y="2443162"/>
            <a:ext cx="5638800" cy="1362075"/>
          </a:xfrm>
        </p:spPr>
        <p:txBody>
          <a:bodyPr anchor="t" anchorCtr="0">
            <a:normAutofit/>
          </a:bodyPr>
          <a:lstStyle>
            <a:lvl1pPr algn="ctr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AVSNITTETS RUBRIK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7655036" y="624564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6627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822960" y="365760"/>
            <a:ext cx="7520940" cy="54864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/>
              <a:t>RUBRIK</a:t>
            </a:r>
          </a:p>
        </p:txBody>
      </p:sp>
      <p:pic>
        <p:nvPicPr>
          <p:cNvPr id="7" name="Bildobjekt 6" descr="Logo_Ladok_CMYK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2785" y="6276830"/>
            <a:ext cx="1323149" cy="37246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779486"/>
            <a:ext cx="7556313" cy="4346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dirty="0"/>
          </a:p>
        </p:txBody>
      </p:sp>
      <p:sp>
        <p:nvSpPr>
          <p:cNvPr id="8" name="textruta 7"/>
          <p:cNvSpPr txBox="1"/>
          <p:nvPr/>
        </p:nvSpPr>
        <p:spPr>
          <a:xfrm>
            <a:off x="-488471" y="24912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4"/>
          </p:nvPr>
        </p:nvSpPr>
        <p:spPr>
          <a:xfrm>
            <a:off x="49847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rgbClr val="000000"/>
                </a:solidFill>
                <a:latin typeface="Times New Roman"/>
                <a:cs typeface="Times New Roman"/>
              </a:defRPr>
            </a:lvl1pPr>
          </a:lstStyle>
          <a:p>
            <a:fld id="{C3624339-6E07-2B43-A0D3-62133557D843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0" r:id="rId3"/>
    <p:sldLayoutId id="2147483671" r:id="rId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b="0" i="0" kern="1200" cap="none" spc="0">
          <a:solidFill>
            <a:schemeClr val="tx1"/>
          </a:solidFill>
          <a:latin typeface="Impact"/>
          <a:ea typeface="+mj-ea"/>
          <a:cs typeface="Impact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Arial"/>
        <a:buChar char="•"/>
        <a:defRPr sz="2400" b="0" i="0" kern="1200">
          <a:solidFill>
            <a:srgbClr val="000000"/>
          </a:solidFill>
          <a:latin typeface="Franklin Gothic Book"/>
          <a:ea typeface="+mn-ea"/>
          <a:cs typeface="Franklin Gothic Book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Kurstillfällesbyten</a:t>
            </a:r>
            <a:r>
              <a:rPr lang="sv-SE" dirty="0"/>
              <a:t/>
            </a:r>
            <a:br>
              <a:rPr lang="sv-SE" dirty="0"/>
            </a:br>
            <a:r>
              <a:rPr lang="sv-SE" dirty="0" smtClean="0"/>
              <a:t>2018-06-12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273467" y="5617734"/>
            <a:ext cx="8803857" cy="766737"/>
          </a:xfrm>
        </p:spPr>
        <p:txBody>
          <a:bodyPr>
            <a:normAutofit/>
          </a:bodyPr>
          <a:lstStyle/>
          <a:p>
            <a:r>
              <a:rPr lang="sv-SE" b="0" i="0" dirty="0" smtClean="0"/>
              <a:t>Katja Taavo, Karin Schelen</a:t>
            </a:r>
            <a:endParaRPr lang="sv-SE" b="0" i="0" dirty="0"/>
          </a:p>
          <a:p>
            <a:r>
              <a:rPr lang="sv-SE" b="0" i="0" dirty="0"/>
              <a:t>Klara Nordström, Anders </a:t>
            </a:r>
            <a:r>
              <a:rPr lang="sv-SE" b="0" i="0" dirty="0" err="1" smtClean="0"/>
              <a:t>Vestin</a:t>
            </a:r>
            <a:endParaRPr lang="sv-SE" b="0" i="0" dirty="0"/>
          </a:p>
        </p:txBody>
      </p:sp>
    </p:spTree>
    <p:extLst>
      <p:ext uri="{BB962C8B-B14F-4D97-AF65-F5344CB8AC3E}">
        <p14:creationId xmlns:p14="http://schemas.microsoft.com/office/powerpoint/2010/main" val="290568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 txBox="1">
            <a:spLocks/>
          </p:cNvSpPr>
          <p:nvPr/>
        </p:nvSpPr>
        <p:spPr>
          <a:xfrm>
            <a:off x="1116659" y="51287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mtClean="0"/>
              <a:t>Fråga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1116660" y="1064179"/>
            <a:ext cx="7708106" cy="91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/>
              <a:t>Varför går du i raden för studieperiod 3 på kursen och väljer förbered kurstillfällesbyte? I filmen går Anders in på raden för kursen och väljer förbered tillfälle där.</a:t>
            </a:r>
          </a:p>
        </p:txBody>
      </p:sp>
      <p:sp>
        <p:nvSpPr>
          <p:cNvPr id="5" name="Oval 4"/>
          <p:cNvSpPr/>
          <p:nvPr/>
        </p:nvSpPr>
        <p:spPr>
          <a:xfrm>
            <a:off x="433198" y="51287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0000" rIns="0" bIns="90000" rtlCol="0" anchor="ctr"/>
          <a:lstStyle/>
          <a:p>
            <a:pPr algn="ctr"/>
            <a:endParaRPr lang="sv-SE" sz="1050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116659" y="1975307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 smtClean="0"/>
              <a:t>Svar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1116660" y="2526610"/>
            <a:ext cx="7708106" cy="100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/>
              <a:t>Det spelar ingen roll vilken rad (för en studieperiod eller för kursen) </a:t>
            </a:r>
            <a:r>
              <a:rPr lang="sv-SE" sz="1400" dirty="0" smtClean="0"/>
              <a:t>du väljer </a:t>
            </a:r>
            <a:r>
              <a:rPr lang="sv-SE" sz="1400" dirty="0"/>
              <a:t>att förbereda kurstillfällesbyte från. </a:t>
            </a:r>
          </a:p>
        </p:txBody>
      </p:sp>
      <p:sp>
        <p:nvSpPr>
          <p:cNvPr id="8" name="Oval 7"/>
          <p:cNvSpPr/>
          <p:nvPr/>
        </p:nvSpPr>
        <p:spPr>
          <a:xfrm>
            <a:off x="433198" y="1975307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3375" y="3246509"/>
            <a:ext cx="6901391" cy="1662553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11" name="Straight Arrow Connector 10"/>
          <p:cNvCxnSpPr/>
          <p:nvPr/>
        </p:nvCxnSpPr>
        <p:spPr>
          <a:xfrm>
            <a:off x="6129867" y="2777067"/>
            <a:ext cx="2235200" cy="67733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877129" y="2785534"/>
            <a:ext cx="3487938" cy="111427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86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 txBox="1">
            <a:spLocks/>
          </p:cNvSpPr>
          <p:nvPr/>
        </p:nvSpPr>
        <p:spPr>
          <a:xfrm>
            <a:off x="1116659" y="26723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mtClean="0"/>
              <a:t>Fråga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1116660" y="818539"/>
            <a:ext cx="7708106" cy="91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sv-SE" sz="1400" dirty="0"/>
              <a:t>I fall </a:t>
            </a:r>
            <a:r>
              <a:rPr lang="sv-SE" sz="1400" dirty="0" smtClean="0"/>
              <a:t>3 (”Omregistrering </a:t>
            </a:r>
            <a:r>
              <a:rPr lang="sv-SE" sz="1400" dirty="0"/>
              <a:t>på kurstillfälle där kursen har en ny version, resultat ska rapporteras enligt den tidigare </a:t>
            </a:r>
            <a:r>
              <a:rPr lang="sv-SE" sz="1400" dirty="0" smtClean="0"/>
              <a:t>kursversionen”) </a:t>
            </a:r>
            <a:r>
              <a:rPr lang="sv-SE" sz="1400" dirty="0"/>
              <a:t>i filmen så visas kursversioner för tillfällen i dialogrutan, men i fall </a:t>
            </a:r>
            <a:r>
              <a:rPr lang="sv-SE" sz="1400" dirty="0" smtClean="0"/>
              <a:t>2 (”Omregistrering </a:t>
            </a:r>
            <a:r>
              <a:rPr lang="sv-SE" sz="1400" dirty="0"/>
              <a:t>på kurstillfälle där kursen har en ny </a:t>
            </a:r>
            <a:r>
              <a:rPr lang="sv-SE" sz="1400" dirty="0" smtClean="0"/>
              <a:t>version”) </a:t>
            </a:r>
            <a:r>
              <a:rPr lang="sv-SE" sz="1400" dirty="0"/>
              <a:t>så visas inte versionen i dialogen för tillfällesbyte trots att tillfällena har olika versioner. </a:t>
            </a:r>
            <a:endParaRPr lang="sv-SE" sz="1400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sv-SE" sz="1400" dirty="0" smtClean="0"/>
              <a:t>Varför </a:t>
            </a:r>
            <a:r>
              <a:rPr lang="sv-SE" sz="1400" dirty="0"/>
              <a:t>visas versionen i det ena fallet, men inte i den andra?</a:t>
            </a:r>
          </a:p>
        </p:txBody>
      </p:sp>
      <p:sp>
        <p:nvSpPr>
          <p:cNvPr id="5" name="Oval 4"/>
          <p:cNvSpPr/>
          <p:nvPr/>
        </p:nvSpPr>
        <p:spPr>
          <a:xfrm>
            <a:off x="433198" y="26723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0000" rIns="0" bIns="90000" rtlCol="0" anchor="ctr"/>
          <a:lstStyle/>
          <a:p>
            <a:pPr algn="ctr"/>
            <a:endParaRPr lang="sv-SE" sz="1050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116659" y="3582002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 smtClean="0"/>
              <a:t>Svar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1116660" y="4133305"/>
            <a:ext cx="7708106" cy="100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sv-SE" sz="1400" dirty="0" smtClean="0"/>
              <a:t>Idag visar dialogrutan för individuellt tillfällesbyte (fall 3) version studenten kommer byta till, men version för kurstillfällen visas inte i dialogrutan när ett tillfällesbyte förbereds (fall 2). 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sv-SE" sz="1400" dirty="0" smtClean="0"/>
              <a:t>I </a:t>
            </a:r>
            <a:r>
              <a:rPr lang="sv-SE" sz="1400" dirty="0" smtClean="0"/>
              <a:t>version 1.7.0 eller 1.8.0 av </a:t>
            </a:r>
            <a:r>
              <a:rPr lang="sv-SE" sz="1400" dirty="0" err="1" smtClean="0"/>
              <a:t>Ladok</a:t>
            </a:r>
            <a:r>
              <a:rPr lang="sv-SE" sz="1400" dirty="0" smtClean="0"/>
              <a:t> görs </a:t>
            </a:r>
            <a:r>
              <a:rPr lang="sv-SE" sz="1400" dirty="0"/>
              <a:t>förbättringar för att förtydliga detta, och versioner kommer synas i alla lägen.</a:t>
            </a:r>
          </a:p>
        </p:txBody>
      </p:sp>
      <p:sp>
        <p:nvSpPr>
          <p:cNvPr id="8" name="Oval 7"/>
          <p:cNvSpPr/>
          <p:nvPr/>
        </p:nvSpPr>
        <p:spPr>
          <a:xfrm>
            <a:off x="433198" y="3582002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72510" r="34592"/>
          <a:stretch/>
        </p:blipFill>
        <p:spPr>
          <a:xfrm>
            <a:off x="178584" y="2468030"/>
            <a:ext cx="3995884" cy="105051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t="63466" r="20395"/>
          <a:stretch/>
        </p:blipFill>
        <p:spPr>
          <a:xfrm>
            <a:off x="4439180" y="2468030"/>
            <a:ext cx="4385586" cy="1469619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2706" y="5552165"/>
            <a:ext cx="6315075" cy="1200150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178584" y="2219686"/>
            <a:ext cx="3030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Exempel: val av kurstillfälle vid tillfällesbyte</a:t>
            </a:r>
            <a:endParaRPr lang="sv-SE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4439180" y="2219686"/>
            <a:ext cx="40023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Exempel: val av version av kurs vid individuellt tillfällesbyte</a:t>
            </a:r>
            <a:endParaRPr lang="sv-SE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932074" y="5329699"/>
            <a:ext cx="50517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 smtClean="0"/>
              <a:t>Exempel: val av kurstillfälle vid tillfällesbyte i kommande version av </a:t>
            </a:r>
            <a:r>
              <a:rPr lang="sv-SE" sz="1200" dirty="0" err="1" smtClean="0"/>
              <a:t>Ladok</a:t>
            </a:r>
            <a:endParaRPr lang="sv-SE" sz="1200" dirty="0"/>
          </a:p>
        </p:txBody>
      </p:sp>
      <p:sp>
        <p:nvSpPr>
          <p:cNvPr id="14" name="Oval 13"/>
          <p:cNvSpPr/>
          <p:nvPr/>
        </p:nvSpPr>
        <p:spPr>
          <a:xfrm>
            <a:off x="4338966" y="5692072"/>
            <a:ext cx="1076325" cy="6477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8" name="Oval 17"/>
          <p:cNvSpPr/>
          <p:nvPr/>
        </p:nvSpPr>
        <p:spPr>
          <a:xfrm>
            <a:off x="6440337" y="2701166"/>
            <a:ext cx="747384" cy="6477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74083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 txBox="1">
            <a:spLocks/>
          </p:cNvSpPr>
          <p:nvPr/>
        </p:nvSpPr>
        <p:spPr>
          <a:xfrm>
            <a:off x="1116659" y="51287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mtClean="0"/>
              <a:t>Fråga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1116660" y="1064179"/>
            <a:ext cx="7708106" cy="91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sv-SE" sz="1400" dirty="0"/>
              <a:t>Kan man från Studiedeltagandevyn se vilken version tillfället har som studenten är </a:t>
            </a:r>
            <a:r>
              <a:rPr lang="sv-SE" sz="1400" dirty="0" smtClean="0"/>
              <a:t>omregistrerad </a:t>
            </a:r>
            <a:r>
              <a:rPr lang="sv-SE" sz="1400" dirty="0"/>
              <a:t>på?</a:t>
            </a:r>
          </a:p>
        </p:txBody>
      </p:sp>
      <p:sp>
        <p:nvSpPr>
          <p:cNvPr id="5" name="Oval 4"/>
          <p:cNvSpPr/>
          <p:nvPr/>
        </p:nvSpPr>
        <p:spPr>
          <a:xfrm>
            <a:off x="433198" y="51287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0000" rIns="0" bIns="90000" rtlCol="0" anchor="ctr"/>
          <a:lstStyle/>
          <a:p>
            <a:pPr algn="ctr"/>
            <a:endParaRPr lang="sv-SE" sz="1050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116659" y="198284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 smtClean="0"/>
              <a:t>Svar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1116660" y="2534147"/>
            <a:ext cx="7708106" cy="100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sv-SE" sz="1400" dirty="0" smtClean="0"/>
              <a:t>Version syns inte i studiedeltagandefliken.</a:t>
            </a:r>
          </a:p>
          <a:p>
            <a:pPr marL="0" indent="0">
              <a:spcBef>
                <a:spcPts val="800"/>
              </a:spcBef>
              <a:buNone/>
            </a:pPr>
            <a:r>
              <a:rPr lang="sv-SE" sz="1400" dirty="0" smtClean="0"/>
              <a:t>Om ni behöver få fram informationen: </a:t>
            </a:r>
          </a:p>
          <a:p>
            <a:pPr marL="342900" indent="-342900">
              <a:spcBef>
                <a:spcPts val="800"/>
              </a:spcBef>
              <a:buFont typeface="+mj-lt"/>
              <a:buAutoNum type="arabicPeriod"/>
            </a:pPr>
            <a:r>
              <a:rPr lang="sv-SE" sz="1400" dirty="0" smtClean="0"/>
              <a:t>I raden för kurstillfället: Välj att </a:t>
            </a:r>
            <a:r>
              <a:rPr lang="sv-SE" sz="1400" b="1" dirty="0" smtClean="0"/>
              <a:t>Visa i utbildningsinformation </a:t>
            </a:r>
            <a:r>
              <a:rPr lang="sv-SE" sz="1400" dirty="0" smtClean="0"/>
              <a:t>(tips! Öppna länken i en ny flik för att lätt kunna gå tillbaka till studenten)</a:t>
            </a:r>
          </a:p>
          <a:p>
            <a:pPr marL="342900" indent="-342900">
              <a:spcBef>
                <a:spcPts val="800"/>
              </a:spcBef>
              <a:buFont typeface="+mj-lt"/>
              <a:buAutoNum type="arabicPeriod"/>
            </a:pPr>
            <a:r>
              <a:rPr lang="sv-SE" sz="1400" dirty="0" smtClean="0"/>
              <a:t>Kurstillfället öppnas nu i utbildningsinformation. </a:t>
            </a:r>
            <a:r>
              <a:rPr lang="sv-SE" sz="1400" b="1" dirty="0" smtClean="0"/>
              <a:t>Klicka på länken högst upp på sidan </a:t>
            </a:r>
            <a:r>
              <a:rPr lang="sv-SE" sz="1400" dirty="0" smtClean="0"/>
              <a:t>som leder till </a:t>
            </a:r>
            <a:r>
              <a:rPr lang="sv-SE" sz="1400" b="1" dirty="0" smtClean="0"/>
              <a:t>utbildningsinformation för kursen</a:t>
            </a:r>
            <a:r>
              <a:rPr lang="sv-SE" sz="1400" dirty="0" smtClean="0"/>
              <a:t>. Där ser du version på kursen.</a:t>
            </a:r>
          </a:p>
          <a:p>
            <a:pPr marL="0" indent="0">
              <a:spcBef>
                <a:spcPts val="800"/>
              </a:spcBef>
              <a:buNone/>
            </a:pPr>
            <a:endParaRPr lang="sv-SE" sz="1400" dirty="0"/>
          </a:p>
        </p:txBody>
      </p:sp>
      <p:sp>
        <p:nvSpPr>
          <p:cNvPr id="8" name="Oval 7"/>
          <p:cNvSpPr/>
          <p:nvPr/>
        </p:nvSpPr>
        <p:spPr>
          <a:xfrm>
            <a:off x="433198" y="198284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l="14475" t="36128"/>
          <a:stretch/>
        </p:blipFill>
        <p:spPr>
          <a:xfrm>
            <a:off x="110068" y="4496037"/>
            <a:ext cx="4986867" cy="1562956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Rectangle 8"/>
          <p:cNvSpPr/>
          <p:nvPr/>
        </p:nvSpPr>
        <p:spPr>
          <a:xfrm>
            <a:off x="3480855" y="5741507"/>
            <a:ext cx="1693334" cy="38946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/>
          <a:srcRect r="25717" b="25668"/>
          <a:stretch/>
        </p:blipFill>
        <p:spPr>
          <a:xfrm>
            <a:off x="5318125" y="4648199"/>
            <a:ext cx="3757482" cy="2209801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3" name="Rectangle 12"/>
          <p:cNvSpPr/>
          <p:nvPr/>
        </p:nvSpPr>
        <p:spPr>
          <a:xfrm>
            <a:off x="6011335" y="4570452"/>
            <a:ext cx="1693334" cy="30883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5" name="Straight Arrow Connector 14"/>
          <p:cNvCxnSpPr>
            <a:stCxn id="9" idx="3"/>
            <a:endCxn id="13" idx="1"/>
          </p:cNvCxnSpPr>
          <p:nvPr/>
        </p:nvCxnSpPr>
        <p:spPr>
          <a:xfrm flipV="1">
            <a:off x="5174189" y="4724871"/>
            <a:ext cx="837146" cy="121137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777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 txBox="1">
            <a:spLocks/>
          </p:cNvSpPr>
          <p:nvPr/>
        </p:nvSpPr>
        <p:spPr>
          <a:xfrm>
            <a:off x="1116659" y="51287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mtClean="0"/>
              <a:t>Fråga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1116660" y="1064179"/>
            <a:ext cx="7708106" cy="91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/>
              <a:t>Gör man på samma sätt med kurstillfällesbyte när det gäller omregistrering på program?</a:t>
            </a:r>
          </a:p>
        </p:txBody>
      </p:sp>
      <p:sp>
        <p:nvSpPr>
          <p:cNvPr id="5" name="Oval 4"/>
          <p:cNvSpPr/>
          <p:nvPr/>
        </p:nvSpPr>
        <p:spPr>
          <a:xfrm>
            <a:off x="433198" y="51287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0000" rIns="0" bIns="90000" rtlCol="0" anchor="ctr"/>
          <a:lstStyle/>
          <a:p>
            <a:pPr algn="ctr"/>
            <a:endParaRPr lang="sv-SE" sz="1050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116659" y="198284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 smtClean="0"/>
              <a:t>Svar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1116660" y="2534147"/>
            <a:ext cx="7708106" cy="100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/>
              <a:t>Om kursen liggen inom ett program görs </a:t>
            </a:r>
            <a:r>
              <a:rPr lang="sv-SE" sz="1400" dirty="0" smtClean="0"/>
              <a:t>tillfällesbyte först </a:t>
            </a:r>
            <a:r>
              <a:rPr lang="sv-SE" sz="1400" dirty="0"/>
              <a:t>på kurspaketeringen, och sedan görs tillfällesbytet </a:t>
            </a:r>
            <a:r>
              <a:rPr lang="sv-SE" sz="1400" dirty="0" smtClean="0"/>
              <a:t>på kurstillfället</a:t>
            </a:r>
            <a:r>
              <a:rPr lang="sv-SE" sz="1400" dirty="0"/>
              <a:t>. </a:t>
            </a:r>
            <a:endParaRPr lang="sv-SE" sz="1400" dirty="0" smtClean="0"/>
          </a:p>
          <a:p>
            <a:pPr marL="0" indent="0">
              <a:buNone/>
            </a:pPr>
            <a:r>
              <a:rPr lang="sv-SE" sz="1400" dirty="0" smtClean="0"/>
              <a:t>Tänk </a:t>
            </a:r>
            <a:r>
              <a:rPr lang="sv-SE" sz="1400" dirty="0"/>
              <a:t>på att när tillfällesbytet för kurstillfället </a:t>
            </a:r>
            <a:r>
              <a:rPr lang="sv-SE" sz="1400" dirty="0" smtClean="0"/>
              <a:t>förbereds och du får valet att placera kurstillfället i plan: välj då att </a:t>
            </a:r>
            <a:r>
              <a:rPr lang="sv-SE" sz="1400" dirty="0"/>
              <a:t>placera kurstillfället inom det nya kurspaketeringstillfället </a:t>
            </a:r>
            <a:r>
              <a:rPr lang="sv-SE" sz="1400" dirty="0" smtClean="0"/>
              <a:t>(det som </a:t>
            </a:r>
            <a:r>
              <a:rPr lang="sv-SE" sz="1400" dirty="0"/>
              <a:t>studenten ska byta till).</a:t>
            </a:r>
          </a:p>
        </p:txBody>
      </p:sp>
      <p:sp>
        <p:nvSpPr>
          <p:cNvPr id="8" name="Oval 7"/>
          <p:cNvSpPr/>
          <p:nvPr/>
        </p:nvSpPr>
        <p:spPr>
          <a:xfrm>
            <a:off x="433198" y="198284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8121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 txBox="1">
            <a:spLocks/>
          </p:cNvSpPr>
          <p:nvPr/>
        </p:nvSpPr>
        <p:spPr>
          <a:xfrm>
            <a:off x="1116659" y="512876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mtClean="0"/>
              <a:t>Fråga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1116660" y="1064179"/>
            <a:ext cx="7708106" cy="91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400" dirty="0"/>
              <a:t>Hur ska man tänka med individuella tillfällen när det gäller uppföljning och resultatrapportering? Är det bra att använda individuella tillfällen om man har t.ex. 5 studenter som läser på en annan kursversion? Eller är det bättre att göra ett nytt kurstillfälle för alla studenter som läser kursversionen?</a:t>
            </a:r>
          </a:p>
        </p:txBody>
      </p:sp>
      <p:sp>
        <p:nvSpPr>
          <p:cNvPr id="5" name="Oval 4"/>
          <p:cNvSpPr/>
          <p:nvPr/>
        </p:nvSpPr>
        <p:spPr>
          <a:xfrm>
            <a:off x="433198" y="51287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90000" rIns="0" bIns="90000" rtlCol="0" anchor="ctr"/>
          <a:lstStyle/>
          <a:p>
            <a:pPr algn="ctr"/>
            <a:endParaRPr lang="sv-SE" sz="1050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1116659" y="2329978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 smtClean="0"/>
              <a:t>Svar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1116660" y="2881281"/>
            <a:ext cx="7708106" cy="100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800"/>
              </a:spcBef>
              <a:buNone/>
            </a:pPr>
            <a:r>
              <a:rPr lang="sv-SE" sz="1400" dirty="0" smtClean="0"/>
              <a:t>Detta är ett beslut </a:t>
            </a:r>
            <a:r>
              <a:rPr lang="sv-SE" sz="1400" dirty="0"/>
              <a:t>som får tas på lärosätet. </a:t>
            </a:r>
            <a:endParaRPr lang="sv-SE" sz="1400" dirty="0" smtClean="0"/>
          </a:p>
          <a:p>
            <a:pPr marL="0" indent="0">
              <a:spcBef>
                <a:spcPts val="800"/>
              </a:spcBef>
              <a:buNone/>
            </a:pPr>
            <a:r>
              <a:rPr lang="sv-SE" sz="1400" dirty="0" smtClean="0"/>
              <a:t>Men </a:t>
            </a:r>
            <a:r>
              <a:rPr lang="sv-SE" sz="1400" dirty="0"/>
              <a:t>en spontan reaktion är att det blir enklare att hantera studenterna om ni skapar ett kurstillfälle för de 5 </a:t>
            </a:r>
            <a:r>
              <a:rPr lang="sv-SE" sz="1400" dirty="0" smtClean="0"/>
              <a:t>studenterna (förutsatt att de ska läsa enligt samma kursversion och med samma studieperiod). </a:t>
            </a:r>
            <a:endParaRPr lang="sv-SE" sz="1400" dirty="0"/>
          </a:p>
          <a:p>
            <a:pPr>
              <a:spcBef>
                <a:spcPts val="800"/>
              </a:spcBef>
            </a:pPr>
            <a:r>
              <a:rPr lang="sv-SE" sz="1400" dirty="0" smtClean="0"/>
              <a:t>Resultatrapportering blir något enklare att hantera om de 5 studenterna är registrerade på samma kurstillfälle. Aktivitetstillfällen kan användas för individuella tillfällen – men det är enklare att hantera om ni väljer att skapa ett gemensamt kurstillfälle för studenterna.</a:t>
            </a:r>
          </a:p>
          <a:p>
            <a:pPr>
              <a:spcBef>
                <a:spcPts val="800"/>
              </a:spcBef>
            </a:pPr>
            <a:r>
              <a:rPr lang="sv-SE" sz="1400" dirty="0" smtClean="0"/>
              <a:t>För </a:t>
            </a:r>
            <a:r>
              <a:rPr lang="sv-SE" sz="1400" dirty="0"/>
              <a:t>uppföljning av HST spelar det ingen större roll om det är individuella tillfällen eller ett gemensamt kurstillfälle för de 5 studenterna. Uppföljningen kan göras på kursen för att inte behöva hantera de fem olika individuella </a:t>
            </a:r>
            <a:r>
              <a:rPr lang="sv-SE" sz="1400" dirty="0" smtClean="0"/>
              <a:t>tillfällena separat.</a:t>
            </a:r>
            <a:endParaRPr lang="sv-SE" sz="1400" dirty="0"/>
          </a:p>
          <a:p>
            <a:pPr>
              <a:spcBef>
                <a:spcPts val="800"/>
              </a:spcBef>
            </a:pPr>
            <a:r>
              <a:rPr lang="sv-SE" sz="1400" dirty="0"/>
              <a:t>För uppföljning på genomströmning blir det </a:t>
            </a:r>
            <a:r>
              <a:rPr lang="sv-SE" sz="1400" dirty="0" smtClean="0"/>
              <a:t>fem olika rapporter om studenterna går på olika individuella kurstillfällen, men ni istället väljer att skapa ett kurstillfälle för de 5 studenterna behövs bara en gemensam rapport för dem. </a:t>
            </a:r>
            <a:endParaRPr lang="sv-SE" sz="1400" dirty="0"/>
          </a:p>
        </p:txBody>
      </p:sp>
      <p:sp>
        <p:nvSpPr>
          <p:cNvPr id="8" name="Oval 7"/>
          <p:cNvSpPr/>
          <p:nvPr/>
        </p:nvSpPr>
        <p:spPr>
          <a:xfrm>
            <a:off x="433198" y="2329978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861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73468" y="3846046"/>
            <a:ext cx="6408320" cy="933450"/>
          </a:xfrm>
        </p:spPr>
        <p:txBody>
          <a:bodyPr/>
          <a:lstStyle/>
          <a:p>
            <a:r>
              <a:rPr lang="sv-SE" dirty="0" smtClean="0"/>
              <a:t>Tack för idag!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197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822960" y="385704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/>
              <a:t>Agenda för mötet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822960" y="1108517"/>
            <a:ext cx="7520940" cy="25822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0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sv-SE" dirty="0" smtClean="0">
                <a:solidFill>
                  <a:schemeClr val="tx1"/>
                </a:solidFill>
              </a:rPr>
              <a:t>Kort sammanfattning av utbildningsmaterialet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Inkomna </a:t>
            </a:r>
            <a:r>
              <a:rPr lang="sv-SE" dirty="0"/>
              <a:t>frågor</a:t>
            </a:r>
          </a:p>
          <a:p>
            <a:pPr marL="457200" indent="-457200">
              <a:buFont typeface="+mj-lt"/>
              <a:buAutoNum type="arabicPeriod"/>
            </a:pPr>
            <a:r>
              <a:rPr lang="sv-SE" dirty="0" smtClean="0"/>
              <a:t>Öppet för frågor </a:t>
            </a:r>
            <a:r>
              <a:rPr lang="sv-SE" dirty="0"/>
              <a:t>och </a:t>
            </a:r>
            <a:r>
              <a:rPr lang="sv-SE" dirty="0" smtClean="0"/>
              <a:t>diskussion</a:t>
            </a:r>
            <a:endParaRPr lang="sv-SE" sz="1800" dirty="0"/>
          </a:p>
        </p:txBody>
      </p:sp>
      <p:sp>
        <p:nvSpPr>
          <p:cNvPr id="4" name="Oval 3"/>
          <p:cNvSpPr/>
          <p:nvPr/>
        </p:nvSpPr>
        <p:spPr>
          <a:xfrm>
            <a:off x="139499" y="411876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4666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79842"/>
            <a:ext cx="7520940" cy="548640"/>
          </a:xfrm>
        </p:spPr>
        <p:txBody>
          <a:bodyPr/>
          <a:lstStyle/>
          <a:p>
            <a:r>
              <a:rPr lang="sv-SE" dirty="0" smtClean="0"/>
              <a:t>Material på ladok.se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22959" y="1100628"/>
            <a:ext cx="8168641" cy="4201622"/>
          </a:xfrm>
        </p:spPr>
        <p:txBody>
          <a:bodyPr>
            <a:noAutofit/>
          </a:bodyPr>
          <a:lstStyle/>
          <a:p>
            <a:r>
              <a:rPr lang="sv-SE" sz="2000" b="1" dirty="0" smtClean="0"/>
              <a:t>Lathund:</a:t>
            </a:r>
            <a:r>
              <a:rPr lang="sv-SE" sz="2000" dirty="0" smtClean="0"/>
              <a:t> konceptuell beskrivning </a:t>
            </a:r>
            <a:r>
              <a:rPr lang="sv-SE" sz="2000" dirty="0"/>
              <a:t>av </a:t>
            </a:r>
            <a:r>
              <a:rPr lang="sv-SE" sz="2000" dirty="0" smtClean="0"/>
              <a:t>kurstillfällesbyten och olika fall </a:t>
            </a:r>
            <a:endParaRPr lang="sv-SE" sz="2000" dirty="0"/>
          </a:p>
          <a:p>
            <a:pPr>
              <a:spcBef>
                <a:spcPts val="1800"/>
              </a:spcBef>
            </a:pPr>
            <a:r>
              <a:rPr lang="sv-SE" sz="2000" dirty="0"/>
              <a:t> </a:t>
            </a:r>
            <a:r>
              <a:rPr lang="sv-SE" sz="2000" b="1" dirty="0" smtClean="0"/>
              <a:t>Filmer</a:t>
            </a:r>
            <a:r>
              <a:rPr lang="sv-SE" sz="2000" dirty="0" smtClean="0"/>
              <a:t>:</a:t>
            </a:r>
          </a:p>
          <a:p>
            <a:pPr lvl="1"/>
            <a:r>
              <a:rPr lang="sv-SE" sz="1800" b="1" dirty="0" smtClean="0"/>
              <a:t>Kurstillfällesbyten </a:t>
            </a:r>
            <a:r>
              <a:rPr lang="sv-SE" sz="1800" b="1" dirty="0"/>
              <a:t>som avses leda till </a:t>
            </a:r>
            <a:r>
              <a:rPr lang="sv-SE" sz="1800" b="1" dirty="0" smtClean="0"/>
              <a:t>omregistrering </a:t>
            </a:r>
            <a:r>
              <a:rPr lang="sv-SE" sz="1800" dirty="0" smtClean="0"/>
              <a:t>(4 fall)</a:t>
            </a:r>
            <a:endParaRPr lang="sv-SE" sz="1800" dirty="0"/>
          </a:p>
          <a:p>
            <a:pPr lvl="1"/>
            <a:r>
              <a:rPr lang="sv-SE" sz="1800" b="1" dirty="0" smtClean="0"/>
              <a:t>Kurstillfällen </a:t>
            </a:r>
            <a:r>
              <a:rPr lang="sv-SE" sz="1800" b="1" dirty="0"/>
              <a:t>med flera </a:t>
            </a:r>
            <a:r>
              <a:rPr lang="sv-SE" sz="1800" b="1" dirty="0" smtClean="0"/>
              <a:t>studieperioder </a:t>
            </a:r>
            <a:r>
              <a:rPr lang="sv-SE" sz="1800" dirty="0" smtClean="0"/>
              <a:t>(3 fall)</a:t>
            </a:r>
          </a:p>
        </p:txBody>
      </p:sp>
      <p:sp>
        <p:nvSpPr>
          <p:cNvPr id="5" name="Oval 4"/>
          <p:cNvSpPr/>
          <p:nvPr/>
        </p:nvSpPr>
        <p:spPr>
          <a:xfrm>
            <a:off x="139499" y="40601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6589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sv-SE" sz="2000" b="1" dirty="0" smtClean="0"/>
              <a:t>Kurstillfällesbyten som avses leda till omregistrering</a:t>
            </a: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2325" y="1100138"/>
            <a:ext cx="8162394" cy="186412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sv-SE" sz="1600" b="1" dirty="0"/>
              <a:t>Fall 1:</a:t>
            </a:r>
            <a:r>
              <a:rPr lang="sv-SE" sz="1600" dirty="0"/>
              <a:t> Omregistrering på kurstillfälle</a:t>
            </a:r>
          </a:p>
          <a:p>
            <a:pPr>
              <a:spcBef>
                <a:spcPts val="1000"/>
              </a:spcBef>
            </a:pPr>
            <a:r>
              <a:rPr lang="sv-SE" sz="1600" b="1" dirty="0"/>
              <a:t>Fall 2: </a:t>
            </a:r>
            <a:r>
              <a:rPr lang="sv-SE" sz="1600" dirty="0"/>
              <a:t>Omregistrering på kurstillfälle där kursen har en ny version </a:t>
            </a:r>
          </a:p>
          <a:p>
            <a:pPr>
              <a:spcBef>
                <a:spcPts val="1000"/>
              </a:spcBef>
            </a:pPr>
            <a:r>
              <a:rPr lang="sv-SE" sz="1600" b="1" dirty="0"/>
              <a:t>Fall 3</a:t>
            </a:r>
            <a:r>
              <a:rPr lang="sv-SE" sz="1600" dirty="0"/>
              <a:t>:  Omregistrering på kurstillfälle där kursen har en ny version, resultat ska rapporteras enligt den tidigare kursversionen</a:t>
            </a:r>
          </a:p>
          <a:p>
            <a:pPr>
              <a:spcBef>
                <a:spcPts val="1000"/>
              </a:spcBef>
            </a:pPr>
            <a:r>
              <a:rPr lang="sv-SE" sz="1600" b="1" dirty="0"/>
              <a:t>Fall 4: </a:t>
            </a:r>
            <a:r>
              <a:rPr lang="sv-SE" sz="1600" dirty="0"/>
              <a:t>Omregistrering till kurstillfälle där kursen har en ny version, resultat ska rapporteras  enligt den tidigare och nya kursversionen</a:t>
            </a:r>
          </a:p>
        </p:txBody>
      </p:sp>
      <p:sp>
        <p:nvSpPr>
          <p:cNvPr id="4" name="Oval 3"/>
          <p:cNvSpPr/>
          <p:nvPr/>
        </p:nvSpPr>
        <p:spPr>
          <a:xfrm>
            <a:off x="139499" y="40601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5" name="Rektangel 15"/>
          <p:cNvSpPr/>
          <p:nvPr/>
        </p:nvSpPr>
        <p:spPr>
          <a:xfrm>
            <a:off x="182141" y="5132277"/>
            <a:ext cx="1952391" cy="7707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B</a:t>
            </a:r>
          </a:p>
          <a:p>
            <a:pPr>
              <a:spcAft>
                <a:spcPts val="3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 kursversion 1</a:t>
            </a:r>
          </a:p>
        </p:txBody>
      </p:sp>
      <p:sp>
        <p:nvSpPr>
          <p:cNvPr id="8" name="Text Placeholder 33"/>
          <p:cNvSpPr txBox="1">
            <a:spLocks/>
          </p:cNvSpPr>
          <p:nvPr/>
        </p:nvSpPr>
        <p:spPr>
          <a:xfrm>
            <a:off x="858459" y="3424151"/>
            <a:ext cx="599752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Fall 1</a:t>
            </a:r>
            <a:endParaRPr lang="sv-SE" dirty="0"/>
          </a:p>
        </p:txBody>
      </p:sp>
      <p:sp>
        <p:nvSpPr>
          <p:cNvPr id="15" name="Down Arrow 14"/>
          <p:cNvSpPr/>
          <p:nvPr/>
        </p:nvSpPr>
        <p:spPr>
          <a:xfrm>
            <a:off x="998792" y="4704754"/>
            <a:ext cx="319087" cy="417997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endParaRPr lang="sv-SE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ktangel 15"/>
          <p:cNvSpPr/>
          <p:nvPr/>
        </p:nvSpPr>
        <p:spPr>
          <a:xfrm>
            <a:off x="182141" y="3930592"/>
            <a:ext cx="1952391" cy="7707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A</a:t>
            </a:r>
          </a:p>
          <a:p>
            <a:pPr>
              <a:spcAft>
                <a:spcPts val="300"/>
              </a:spcAft>
            </a:pP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 kursversion 1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ktangel 15"/>
          <p:cNvSpPr/>
          <p:nvPr/>
        </p:nvSpPr>
        <p:spPr>
          <a:xfrm>
            <a:off x="2465519" y="5132277"/>
            <a:ext cx="1952391" cy="770708"/>
          </a:xfrm>
          <a:prstGeom prst="rect">
            <a:avLst/>
          </a:prstGeom>
          <a:solidFill>
            <a:srgbClr val="BDB3E9"/>
          </a:solidFill>
          <a:ln w="12700">
            <a:solidFill>
              <a:srgbClr val="ADA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B</a:t>
            </a:r>
          </a:p>
          <a:p>
            <a:pPr>
              <a:spcAft>
                <a:spcPts val="3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 kursversion </a:t>
            </a: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33"/>
          <p:cNvSpPr txBox="1">
            <a:spLocks/>
          </p:cNvSpPr>
          <p:nvPr/>
        </p:nvSpPr>
        <p:spPr>
          <a:xfrm>
            <a:off x="3141837" y="3424151"/>
            <a:ext cx="599752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Fall 2</a:t>
            </a:r>
            <a:endParaRPr lang="sv-SE" dirty="0"/>
          </a:p>
        </p:txBody>
      </p:sp>
      <p:sp>
        <p:nvSpPr>
          <p:cNvPr id="16" name="Down Arrow 15"/>
          <p:cNvSpPr/>
          <p:nvPr/>
        </p:nvSpPr>
        <p:spPr>
          <a:xfrm>
            <a:off x="3282170" y="4704754"/>
            <a:ext cx="319087" cy="417997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endParaRPr lang="sv-SE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ktangel 15"/>
          <p:cNvSpPr/>
          <p:nvPr/>
        </p:nvSpPr>
        <p:spPr>
          <a:xfrm>
            <a:off x="2465519" y="3930592"/>
            <a:ext cx="1952391" cy="7707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A</a:t>
            </a:r>
          </a:p>
          <a:p>
            <a:pPr>
              <a:spcAft>
                <a:spcPts val="300"/>
              </a:spcAft>
            </a:pP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 kursversion 1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33"/>
          <p:cNvSpPr txBox="1">
            <a:spLocks/>
          </p:cNvSpPr>
          <p:nvPr/>
        </p:nvSpPr>
        <p:spPr>
          <a:xfrm>
            <a:off x="5425268" y="3424151"/>
            <a:ext cx="599752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Fall </a:t>
            </a:r>
            <a:r>
              <a:rPr lang="sv-SE" dirty="0"/>
              <a:t>3</a:t>
            </a:r>
          </a:p>
        </p:txBody>
      </p:sp>
      <p:sp>
        <p:nvSpPr>
          <p:cNvPr id="12" name="Rektangel 15"/>
          <p:cNvSpPr/>
          <p:nvPr/>
        </p:nvSpPr>
        <p:spPr>
          <a:xfrm>
            <a:off x="4748897" y="5132275"/>
            <a:ext cx="1952391" cy="77070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16000">
              <a:spcAft>
                <a:spcPts val="300"/>
              </a:spcAft>
            </a:pP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Individuellt kurstillfälle</a:t>
            </a:r>
          </a:p>
          <a:p>
            <a:pPr marL="216000">
              <a:spcAft>
                <a:spcPts val="300"/>
              </a:spcAft>
            </a:pP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 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kursversion 1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204" y="5222892"/>
            <a:ext cx="147359" cy="345735"/>
          </a:xfrm>
          <a:prstGeom prst="rect">
            <a:avLst/>
          </a:prstGeom>
        </p:spPr>
      </p:pic>
      <p:sp>
        <p:nvSpPr>
          <p:cNvPr id="14" name="Down Arrow 13"/>
          <p:cNvSpPr/>
          <p:nvPr/>
        </p:nvSpPr>
        <p:spPr>
          <a:xfrm>
            <a:off x="5565601" y="4704754"/>
            <a:ext cx="319087" cy="417997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endParaRPr lang="sv-SE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ktangel 15"/>
          <p:cNvSpPr/>
          <p:nvPr/>
        </p:nvSpPr>
        <p:spPr>
          <a:xfrm>
            <a:off x="4748950" y="3930592"/>
            <a:ext cx="1952391" cy="7707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A</a:t>
            </a:r>
          </a:p>
          <a:p>
            <a:pPr>
              <a:spcAft>
                <a:spcPts val="300"/>
              </a:spcAft>
            </a:pP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 kursversion 1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ktangel 15"/>
          <p:cNvSpPr/>
          <p:nvPr/>
        </p:nvSpPr>
        <p:spPr>
          <a:xfrm>
            <a:off x="7032328" y="5132277"/>
            <a:ext cx="1952391" cy="770708"/>
          </a:xfrm>
          <a:prstGeom prst="rect">
            <a:avLst/>
          </a:prstGeom>
          <a:solidFill>
            <a:srgbClr val="BDB3E9"/>
          </a:solidFill>
          <a:ln w="12700">
            <a:solidFill>
              <a:srgbClr val="ADA0E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B</a:t>
            </a:r>
          </a:p>
          <a:p>
            <a:pPr>
              <a:spcAft>
                <a:spcPts val="3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 kursversion </a:t>
            </a: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33"/>
          <p:cNvSpPr txBox="1">
            <a:spLocks/>
          </p:cNvSpPr>
          <p:nvPr/>
        </p:nvSpPr>
        <p:spPr>
          <a:xfrm>
            <a:off x="7708646" y="3424151"/>
            <a:ext cx="599752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Fall </a:t>
            </a:r>
            <a:r>
              <a:rPr lang="sv-SE" dirty="0"/>
              <a:t>4</a:t>
            </a:r>
          </a:p>
        </p:txBody>
      </p:sp>
      <p:sp>
        <p:nvSpPr>
          <p:cNvPr id="17" name="Down Arrow 16"/>
          <p:cNvSpPr/>
          <p:nvPr/>
        </p:nvSpPr>
        <p:spPr>
          <a:xfrm>
            <a:off x="7848979" y="4704754"/>
            <a:ext cx="319087" cy="417997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endParaRPr lang="sv-SE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ktangel 15"/>
          <p:cNvSpPr/>
          <p:nvPr/>
        </p:nvSpPr>
        <p:spPr>
          <a:xfrm>
            <a:off x="7032328" y="3930592"/>
            <a:ext cx="1952391" cy="7707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300"/>
              </a:spcAft>
            </a:pP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A</a:t>
            </a:r>
          </a:p>
          <a:p>
            <a:pPr>
              <a:spcAft>
                <a:spcPts val="300"/>
              </a:spcAft>
            </a:pP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Inom kursversion 1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014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5" grpId="0" animBg="1"/>
      <p:bldP spid="18" grpId="0" animBg="1"/>
      <p:bldP spid="6" grpId="0" animBg="1"/>
      <p:bldP spid="9" grpId="0" animBg="1"/>
      <p:bldP spid="16" grpId="0" animBg="1"/>
      <p:bldP spid="19" grpId="0" animBg="1"/>
      <p:bldP spid="10" grpId="0" animBg="1"/>
      <p:bldP spid="12" grpId="0" animBg="1"/>
      <p:bldP spid="14" grpId="0" animBg="1"/>
      <p:bldP spid="20" grpId="0" animBg="1"/>
      <p:bldP spid="7" grpId="0" animBg="1"/>
      <p:bldP spid="11" grpId="0" animBg="1"/>
      <p:bldP spid="17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sv-SE" sz="2000" b="1" dirty="0" smtClean="0"/>
              <a:t>Kurstillfällesbyten som avses leda till omregistrering</a:t>
            </a:r>
            <a:endParaRPr lang="sv-SE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22325" y="1100138"/>
            <a:ext cx="8162394" cy="1864126"/>
          </a:xfrm>
        </p:spPr>
        <p:txBody>
          <a:bodyPr vert="horz" lIns="91440" tIns="45720" rIns="91440" bIns="4572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sv-SE" sz="1600" b="1" dirty="0"/>
              <a:t>Fall 1: </a:t>
            </a:r>
            <a:r>
              <a:rPr lang="sv-SE" sz="1600" dirty="0"/>
              <a:t>Student deltar på kurstillfällets samtliga studieperioder </a:t>
            </a:r>
          </a:p>
          <a:p>
            <a:pPr>
              <a:spcBef>
                <a:spcPts val="1000"/>
              </a:spcBef>
            </a:pPr>
            <a:r>
              <a:rPr lang="sv-SE" sz="1600" b="1" dirty="0"/>
              <a:t>Fall 2: </a:t>
            </a:r>
            <a:r>
              <a:rPr lang="sv-SE" sz="1600" dirty="0"/>
              <a:t>Studenten slutför inte kursen inom kurstillfället, när studenten fortsätter studierna genomförs ett tillfällesbyte till ett nytt kurstillfälle</a:t>
            </a:r>
          </a:p>
          <a:p>
            <a:pPr>
              <a:spcBef>
                <a:spcPts val="1000"/>
              </a:spcBef>
            </a:pPr>
            <a:r>
              <a:rPr lang="sv-SE" sz="1600" b="1" dirty="0"/>
              <a:t>Fall 3: </a:t>
            </a:r>
            <a:r>
              <a:rPr lang="sv-SE" sz="1600" dirty="0"/>
              <a:t>Studenten slutför inte kursen inom kurstillfället, när studenten fortsätter studierna genomförs ett tillfällesbyte till ett nytt kurstillfälle </a:t>
            </a:r>
            <a:r>
              <a:rPr lang="sv-SE" sz="1600" dirty="0" smtClean="0"/>
              <a:t>där </a:t>
            </a:r>
            <a:r>
              <a:rPr lang="sv-SE" sz="1600" dirty="0"/>
              <a:t>kursen har en ny version </a:t>
            </a:r>
          </a:p>
        </p:txBody>
      </p:sp>
      <p:sp>
        <p:nvSpPr>
          <p:cNvPr id="4" name="Oval 3"/>
          <p:cNvSpPr/>
          <p:nvPr/>
        </p:nvSpPr>
        <p:spPr>
          <a:xfrm>
            <a:off x="139499" y="406014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30" name="Text Placeholder 33"/>
          <p:cNvSpPr txBox="1">
            <a:spLocks/>
          </p:cNvSpPr>
          <p:nvPr/>
        </p:nvSpPr>
        <p:spPr>
          <a:xfrm>
            <a:off x="1012709" y="3625848"/>
            <a:ext cx="599752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Fall 1</a:t>
            </a:r>
            <a:endParaRPr lang="sv-SE" dirty="0"/>
          </a:p>
        </p:txBody>
      </p:sp>
      <p:sp>
        <p:nvSpPr>
          <p:cNvPr id="31" name="Text Placeholder 33"/>
          <p:cNvSpPr txBox="1">
            <a:spLocks/>
          </p:cNvSpPr>
          <p:nvPr/>
        </p:nvSpPr>
        <p:spPr>
          <a:xfrm>
            <a:off x="4310292" y="3625848"/>
            <a:ext cx="599752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Fall 2</a:t>
            </a:r>
            <a:endParaRPr lang="sv-SE" dirty="0"/>
          </a:p>
        </p:txBody>
      </p:sp>
      <p:sp>
        <p:nvSpPr>
          <p:cNvPr id="32" name="Text Placeholder 33"/>
          <p:cNvSpPr txBox="1">
            <a:spLocks/>
          </p:cNvSpPr>
          <p:nvPr/>
        </p:nvSpPr>
        <p:spPr>
          <a:xfrm>
            <a:off x="7425767" y="3625848"/>
            <a:ext cx="599752" cy="24468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11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 smtClean="0"/>
              <a:t>Fall </a:t>
            </a:r>
            <a:r>
              <a:rPr lang="sv-SE" dirty="0"/>
              <a:t>3</a:t>
            </a:r>
          </a:p>
        </p:txBody>
      </p:sp>
      <p:sp>
        <p:nvSpPr>
          <p:cNvPr id="33" name="Down Arrow 32"/>
          <p:cNvSpPr/>
          <p:nvPr/>
        </p:nvSpPr>
        <p:spPr>
          <a:xfrm rot="16200000">
            <a:off x="254164" y="4126099"/>
            <a:ext cx="432971" cy="60647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HT16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Down Arrow 33"/>
          <p:cNvSpPr/>
          <p:nvPr/>
        </p:nvSpPr>
        <p:spPr>
          <a:xfrm rot="16200000">
            <a:off x="860638" y="4126099"/>
            <a:ext cx="432971" cy="60647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VT17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Down Arrow 34"/>
          <p:cNvSpPr/>
          <p:nvPr/>
        </p:nvSpPr>
        <p:spPr>
          <a:xfrm rot="16200000">
            <a:off x="1466105" y="4126099"/>
            <a:ext cx="432971" cy="60647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HT17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Down Arrow 35"/>
          <p:cNvSpPr/>
          <p:nvPr/>
        </p:nvSpPr>
        <p:spPr>
          <a:xfrm rot="16200000">
            <a:off x="2072578" y="4126099"/>
            <a:ext cx="432971" cy="606472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VT18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4596683" y="4015532"/>
            <a:ext cx="0" cy="1191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Down Arrow 37"/>
          <p:cNvSpPr/>
          <p:nvPr/>
        </p:nvSpPr>
        <p:spPr>
          <a:xfrm rot="16200000">
            <a:off x="3465283" y="4122580"/>
            <a:ext cx="432971" cy="613511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HT16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Down Arrow 38"/>
          <p:cNvSpPr/>
          <p:nvPr/>
        </p:nvSpPr>
        <p:spPr>
          <a:xfrm rot="16200000">
            <a:off x="4071756" y="4122580"/>
            <a:ext cx="432971" cy="613511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VT17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Down Arrow 39"/>
          <p:cNvSpPr/>
          <p:nvPr/>
        </p:nvSpPr>
        <p:spPr>
          <a:xfrm rot="16200000">
            <a:off x="4701050" y="4683817"/>
            <a:ext cx="432971" cy="613511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HT18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Down Arrow 40"/>
          <p:cNvSpPr/>
          <p:nvPr/>
        </p:nvSpPr>
        <p:spPr>
          <a:xfrm rot="16200000">
            <a:off x="5314561" y="4683817"/>
            <a:ext cx="432971" cy="613511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VT19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Down Arrow 41"/>
          <p:cNvSpPr/>
          <p:nvPr/>
        </p:nvSpPr>
        <p:spPr>
          <a:xfrm rot="16200000">
            <a:off x="6579003" y="4110799"/>
            <a:ext cx="432971" cy="614467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HT16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Down Arrow 42"/>
          <p:cNvSpPr/>
          <p:nvPr/>
        </p:nvSpPr>
        <p:spPr>
          <a:xfrm rot="16200000">
            <a:off x="7193470" y="4110799"/>
            <a:ext cx="432971" cy="614467"/>
          </a:xfrm>
          <a:prstGeom prst="downArrow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VT17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Down Arrow 43"/>
          <p:cNvSpPr/>
          <p:nvPr/>
        </p:nvSpPr>
        <p:spPr>
          <a:xfrm rot="16200000">
            <a:off x="7815322" y="4683339"/>
            <a:ext cx="432971" cy="614467"/>
          </a:xfrm>
          <a:prstGeom prst="downArrow">
            <a:avLst/>
          </a:prstGeom>
          <a:solidFill>
            <a:srgbClr val="ADA0E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HT18</a:t>
            </a:r>
          </a:p>
        </p:txBody>
      </p:sp>
      <p:sp>
        <p:nvSpPr>
          <p:cNvPr id="45" name="Down Arrow 44"/>
          <p:cNvSpPr/>
          <p:nvPr/>
        </p:nvSpPr>
        <p:spPr>
          <a:xfrm rot="16200000">
            <a:off x="8429789" y="4683339"/>
            <a:ext cx="432971" cy="614467"/>
          </a:xfrm>
          <a:prstGeom prst="downArrow">
            <a:avLst/>
          </a:prstGeom>
          <a:solidFill>
            <a:srgbClr val="ADA0E4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VT19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7720881" y="4095504"/>
            <a:ext cx="0" cy="11915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044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Inkomna frågor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7609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 txBox="1">
            <a:spLocks/>
          </p:cNvSpPr>
          <p:nvPr/>
        </p:nvSpPr>
        <p:spPr>
          <a:xfrm>
            <a:off x="929492" y="394343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smtClean="0"/>
              <a:t>Fråga</a:t>
            </a:r>
            <a:endParaRPr lang="sv-SE" dirty="0"/>
          </a:p>
        </p:txBody>
      </p:sp>
      <p:sp>
        <p:nvSpPr>
          <p:cNvPr id="4" name="Platshållare för innehåll 2"/>
          <p:cNvSpPr txBox="1">
            <a:spLocks/>
          </p:cNvSpPr>
          <p:nvPr/>
        </p:nvSpPr>
        <p:spPr>
          <a:xfrm>
            <a:off x="929492" y="945646"/>
            <a:ext cx="8142287" cy="91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sv-SE" sz="1400" dirty="0"/>
              <a:t>När </a:t>
            </a:r>
            <a:r>
              <a:rPr lang="sv-SE" sz="1400" dirty="0" smtClean="0"/>
              <a:t>vi gör </a:t>
            </a:r>
            <a:r>
              <a:rPr lang="sv-SE" sz="1400" dirty="0"/>
              <a:t>ett individuellt tillfällesbyte får </a:t>
            </a:r>
            <a:r>
              <a:rPr lang="sv-SE" sz="1400" dirty="0" smtClean="0"/>
              <a:t>ju studenten ingen </a:t>
            </a:r>
            <a:r>
              <a:rPr lang="sv-SE" sz="1400" dirty="0"/>
              <a:t>tillfälleskod, hur ska </a:t>
            </a:r>
            <a:r>
              <a:rPr lang="sv-SE" sz="1400" dirty="0" smtClean="0"/>
              <a:t>vi då </a:t>
            </a:r>
            <a:r>
              <a:rPr lang="sv-SE" sz="1400" dirty="0"/>
              <a:t>kunna koppla </a:t>
            </a:r>
            <a:r>
              <a:rPr lang="sv-SE" sz="1400" dirty="0" smtClean="0"/>
              <a:t>dessa studenter </a:t>
            </a:r>
            <a:r>
              <a:rPr lang="sv-SE" sz="1400" dirty="0"/>
              <a:t>till aktivitetstillfällen? </a:t>
            </a:r>
          </a:p>
        </p:txBody>
      </p:sp>
      <p:sp>
        <p:nvSpPr>
          <p:cNvPr id="5" name="Oval 4"/>
          <p:cNvSpPr/>
          <p:nvPr/>
        </p:nvSpPr>
        <p:spPr>
          <a:xfrm>
            <a:off x="246031" y="394343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6" name="Rubrik 1"/>
          <p:cNvSpPr txBox="1">
            <a:spLocks/>
          </p:cNvSpPr>
          <p:nvPr/>
        </p:nvSpPr>
        <p:spPr>
          <a:xfrm>
            <a:off x="929492" y="1574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 smtClean="0"/>
              <a:t>Svar</a:t>
            </a:r>
            <a:endParaRPr lang="sv-SE" dirty="0"/>
          </a:p>
        </p:txBody>
      </p:sp>
      <p:sp>
        <p:nvSpPr>
          <p:cNvPr id="7" name="Platshållare för innehåll 2"/>
          <p:cNvSpPr txBox="1">
            <a:spLocks/>
          </p:cNvSpPr>
          <p:nvPr/>
        </p:nvSpPr>
        <p:spPr>
          <a:xfrm>
            <a:off x="929492" y="2126063"/>
            <a:ext cx="8142287" cy="10074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800"/>
              </a:spcBef>
            </a:pPr>
            <a:r>
              <a:rPr lang="sv-SE" sz="1400" dirty="0">
                <a:solidFill>
                  <a:schemeClr val="tx1"/>
                </a:solidFill>
              </a:rPr>
              <a:t>Det är möjligt att lägga till ett individuellt kurstillfälle i ett aktivitetstillfälle. Det finns ingen tillfälleskod för det individuella kurstillfället i listan, men ni kan se </a:t>
            </a:r>
            <a:r>
              <a:rPr lang="sv-SE" sz="1400" dirty="0" smtClean="0">
                <a:solidFill>
                  <a:schemeClr val="tx1"/>
                </a:solidFill>
              </a:rPr>
              <a:t>studieperioden.</a:t>
            </a:r>
          </a:p>
          <a:p>
            <a:pPr>
              <a:spcBef>
                <a:spcPts val="800"/>
              </a:spcBef>
            </a:pPr>
            <a:r>
              <a:rPr lang="sv-SE" sz="1400" dirty="0">
                <a:solidFill>
                  <a:schemeClr val="tx1"/>
                </a:solidFill>
              </a:rPr>
              <a:t>D</a:t>
            </a:r>
            <a:r>
              <a:rPr lang="sv-SE" sz="1400" dirty="0" smtClean="0">
                <a:solidFill>
                  <a:schemeClr val="tx1"/>
                </a:solidFill>
              </a:rPr>
              <a:t>et </a:t>
            </a:r>
            <a:r>
              <a:rPr lang="sv-SE" sz="1400" dirty="0">
                <a:solidFill>
                  <a:schemeClr val="tx1"/>
                </a:solidFill>
              </a:rPr>
              <a:t>kan dock vara svårt att urskilja vilket tillfälle som tillhör vilken student om det är flera individuella tillfällen skapade på kursen, en hjälp kan vara att avgränsa sökningen på period. </a:t>
            </a:r>
            <a:endParaRPr lang="sv-SE" sz="1400" dirty="0"/>
          </a:p>
        </p:txBody>
      </p:sp>
      <p:sp>
        <p:nvSpPr>
          <p:cNvPr id="8" name="Oval 7"/>
          <p:cNvSpPr/>
          <p:nvPr/>
        </p:nvSpPr>
        <p:spPr>
          <a:xfrm>
            <a:off x="246031" y="1574760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7" b="15038"/>
          <a:stretch/>
        </p:blipFill>
        <p:spPr>
          <a:xfrm>
            <a:off x="914076" y="3133473"/>
            <a:ext cx="7357906" cy="3623492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1178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ktangel 14">
            <a:extLst>
              <a:ext uri="{FF2B5EF4-FFF2-40B4-BE49-F238E27FC236}">
                <a16:creationId xmlns:lc="http://schemas.openxmlformats.org/drawingml/2006/lockedCanvas" xmlns:a16="http://schemas.microsoft.com/office/drawing/2014/main" xmlns="" id="{12FE99DC-C0E7-444B-AE53-171B88B40F36}"/>
              </a:ext>
            </a:extLst>
          </p:cNvPr>
          <p:cNvSpPr/>
          <p:nvPr/>
        </p:nvSpPr>
        <p:spPr>
          <a:xfrm>
            <a:off x="57614" y="4583134"/>
            <a:ext cx="9029883" cy="12309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sv-S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Rektangel 15">
            <a:extLst>
              <a:ext uri="{FF2B5EF4-FFF2-40B4-BE49-F238E27FC236}">
                <a16:creationId xmlns:lc="http://schemas.openxmlformats.org/drawingml/2006/lockedCanvas" xmlns:a16="http://schemas.microsoft.com/office/drawing/2014/main" xmlns="" id="{84AA064C-DAC9-454A-ADC4-012D9DA8F0C8}"/>
              </a:ext>
            </a:extLst>
          </p:cNvPr>
          <p:cNvSpPr/>
          <p:nvPr/>
        </p:nvSpPr>
        <p:spPr>
          <a:xfrm>
            <a:off x="158813" y="4895691"/>
            <a:ext cx="8797556" cy="7645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</a:t>
            </a: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ektangel 14">
            <a:extLst>
              <a:ext uri="{FF2B5EF4-FFF2-40B4-BE49-F238E27FC236}">
                <a16:creationId xmlns:lc="http://schemas.openxmlformats.org/drawingml/2006/lockedCanvas" xmlns:a16="http://schemas.microsoft.com/office/drawing/2014/main" xmlns="" id="{12FE99DC-C0E7-444B-AE53-171B88B40F36}"/>
              </a:ext>
            </a:extLst>
          </p:cNvPr>
          <p:cNvSpPr/>
          <p:nvPr/>
        </p:nvSpPr>
        <p:spPr>
          <a:xfrm>
            <a:off x="57614" y="4583014"/>
            <a:ext cx="9029883" cy="22275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</a:t>
            </a: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v-SE" sz="1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 </a:t>
            </a:r>
            <a:r>
              <a:rPr lang="sv-SE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sv-SE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ktangel 15">
            <a:extLst>
              <a:ext uri="{FF2B5EF4-FFF2-40B4-BE49-F238E27FC236}">
                <a16:creationId xmlns:lc="http://schemas.openxmlformats.org/drawingml/2006/lockedCanvas" xmlns:a16="http://schemas.microsoft.com/office/drawing/2014/main" xmlns="" id="{84AA064C-DAC9-454A-ADC4-012D9DA8F0C8}"/>
              </a:ext>
            </a:extLst>
          </p:cNvPr>
          <p:cNvSpPr/>
          <p:nvPr/>
        </p:nvSpPr>
        <p:spPr>
          <a:xfrm>
            <a:off x="158813" y="4895572"/>
            <a:ext cx="8797556" cy="7645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</a:t>
            </a:r>
            <a:r>
              <a:rPr lang="sv-SE" sz="11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sv-SE" sz="11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Rektangel 15">
            <a:extLst>
              <a:ext uri="{FF2B5EF4-FFF2-40B4-BE49-F238E27FC236}">
                <a16:creationId xmlns:lc="http://schemas.openxmlformats.org/drawingml/2006/lockedCanvas" xmlns:a16="http://schemas.microsoft.com/office/drawing/2014/main" xmlns="" id="{84AA064C-DAC9-454A-ADC4-012D9DA8F0C8}"/>
              </a:ext>
            </a:extLst>
          </p:cNvPr>
          <p:cNvSpPr/>
          <p:nvPr/>
        </p:nvSpPr>
        <p:spPr>
          <a:xfrm>
            <a:off x="158813" y="5950912"/>
            <a:ext cx="8797556" cy="7645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Kurstillfälle B</a:t>
            </a:r>
          </a:p>
        </p:txBody>
      </p:sp>
      <p:sp>
        <p:nvSpPr>
          <p:cNvPr id="77" name="Down Arrow 76">
            <a:extLst>
              <a:ext uri="{FF2B5EF4-FFF2-40B4-BE49-F238E27FC236}">
                <a16:creationId xmlns:lc="http://schemas.openxmlformats.org/drawingml/2006/lockedCanvas" xmlns:a16="http://schemas.microsoft.com/office/drawing/2014/main" xmlns="" id="{E85EBEC5-1CC4-4B63-A334-424284FA0ACC}"/>
              </a:ext>
            </a:extLst>
          </p:cNvPr>
          <p:cNvSpPr/>
          <p:nvPr/>
        </p:nvSpPr>
        <p:spPr>
          <a:xfrm>
            <a:off x="4272182" y="5604344"/>
            <a:ext cx="581881" cy="456645"/>
          </a:xfrm>
          <a:prstGeom prst="downArrow">
            <a:avLst>
              <a:gd name="adj1" fmla="val 38203"/>
              <a:gd name="adj2" fmla="val 52200"/>
            </a:avLst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sv-SE" sz="11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22960" y="190157"/>
            <a:ext cx="7520940" cy="548640"/>
          </a:xfrm>
        </p:spPr>
        <p:txBody>
          <a:bodyPr/>
          <a:lstStyle/>
          <a:p>
            <a:r>
              <a:rPr lang="sv-SE" dirty="0" smtClean="0"/>
              <a:t>Fråga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4294967295"/>
          </p:nvPr>
        </p:nvSpPr>
        <p:spPr>
          <a:xfrm>
            <a:off x="822960" y="643802"/>
            <a:ext cx="8142287" cy="1613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1800" dirty="0" smtClean="0"/>
              <a:t>Hur ska vi hantera en student som:</a:t>
            </a:r>
          </a:p>
          <a:p>
            <a:pPr>
              <a:spcBef>
                <a:spcPts val="600"/>
              </a:spcBef>
            </a:pPr>
            <a:r>
              <a:rPr lang="sv-SE" sz="1550" dirty="0" smtClean="0"/>
              <a:t>Har varit </a:t>
            </a:r>
            <a:r>
              <a:rPr lang="sv-SE" sz="1550" b="1" dirty="0" smtClean="0"/>
              <a:t>registrerad två terminer </a:t>
            </a:r>
            <a:r>
              <a:rPr lang="sv-SE" sz="1550" dirty="0" smtClean="0"/>
              <a:t>på </a:t>
            </a:r>
            <a:r>
              <a:rPr lang="sv-SE" sz="1550" dirty="0"/>
              <a:t>en kurs med flera </a:t>
            </a:r>
            <a:r>
              <a:rPr lang="sv-SE" sz="1550" dirty="0" smtClean="0"/>
              <a:t>studieperioder</a:t>
            </a:r>
          </a:p>
          <a:p>
            <a:pPr marL="228600" lvl="1">
              <a:buClr>
                <a:schemeClr val="accent1"/>
              </a:buClr>
            </a:pPr>
            <a:r>
              <a:rPr lang="sv-SE" sz="1550" dirty="0" smtClean="0"/>
              <a:t>När </a:t>
            </a:r>
            <a:r>
              <a:rPr lang="sv-SE" sz="1550" dirty="0"/>
              <a:t>termin 3 startar så fortsätter studenten inte studierna, ingen registrering görs på den tredje studieperioden </a:t>
            </a:r>
          </a:p>
          <a:p>
            <a:pPr>
              <a:spcBef>
                <a:spcPts val="600"/>
              </a:spcBef>
            </a:pPr>
            <a:r>
              <a:rPr lang="sv-SE" sz="1550" dirty="0" smtClean="0"/>
              <a:t>Ett år senare komm</a:t>
            </a:r>
            <a:r>
              <a:rPr lang="sv-SE" sz="1550" b="1" dirty="0" smtClean="0"/>
              <a:t>er studenten tillbaka till studierna.</a:t>
            </a:r>
            <a:r>
              <a:rPr lang="sv-SE" sz="1550" dirty="0" smtClean="0"/>
              <a:t> </a:t>
            </a:r>
            <a:r>
              <a:rPr lang="sv-SE" sz="1550" dirty="0"/>
              <a:t>S</a:t>
            </a:r>
            <a:r>
              <a:rPr lang="sv-SE" sz="1550" dirty="0" smtClean="0"/>
              <a:t>tudenten </a:t>
            </a:r>
            <a:r>
              <a:rPr lang="sv-SE" sz="1550" b="1" dirty="0" smtClean="0"/>
              <a:t>uppfyller inte kursplanens krav för att påbörja period 3</a:t>
            </a:r>
            <a:r>
              <a:rPr lang="sv-SE" sz="1550" dirty="0" smtClean="0"/>
              <a:t>, och ska därför delta </a:t>
            </a:r>
            <a:r>
              <a:rPr lang="sv-SE" sz="1550" dirty="0"/>
              <a:t>i undervisning för studieperiod </a:t>
            </a:r>
            <a:r>
              <a:rPr lang="sv-SE" sz="1550" dirty="0" smtClean="0"/>
              <a:t>2</a:t>
            </a:r>
            <a:endParaRPr lang="sv-SE" sz="1550" dirty="0"/>
          </a:p>
        </p:txBody>
      </p:sp>
      <p:sp>
        <p:nvSpPr>
          <p:cNvPr id="8" name="Oval 7"/>
          <p:cNvSpPr/>
          <p:nvPr/>
        </p:nvSpPr>
        <p:spPr>
          <a:xfrm>
            <a:off x="139499" y="190157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?</a:t>
            </a:r>
            <a:endParaRPr lang="sv-SE" dirty="0"/>
          </a:p>
        </p:txBody>
      </p:sp>
      <p:sp>
        <p:nvSpPr>
          <p:cNvPr id="25" name="Down Arrow 24">
            <a:extLst>
              <a:ext uri="{FF2B5EF4-FFF2-40B4-BE49-F238E27FC236}">
                <a16:creationId xmlns:lc="http://schemas.openxmlformats.org/drawingml/2006/lockedCanvas" xmlns:a16="http://schemas.microsoft.com/office/drawing/2014/main" xmlns="" id="{9937E91E-57F3-4965-A314-DC7222452F36}"/>
              </a:ext>
            </a:extLst>
          </p:cNvPr>
          <p:cNvSpPr/>
          <p:nvPr/>
        </p:nvSpPr>
        <p:spPr>
          <a:xfrm rot="16200000">
            <a:off x="1024033" y="4270332"/>
            <a:ext cx="520233" cy="215857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HT16 </a:t>
            </a:r>
            <a:r>
              <a:rPr lang="sv-S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S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registrerad</a:t>
            </a:r>
            <a:endParaRPr lang="sv-S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Down Arrow 26">
            <a:extLst>
              <a:ext uri="{FF2B5EF4-FFF2-40B4-BE49-F238E27FC236}">
                <a16:creationId xmlns:lc="http://schemas.openxmlformats.org/drawingml/2006/lockedCanvas" xmlns:a16="http://schemas.microsoft.com/office/drawing/2014/main" xmlns="" id="{89ECCEA7-836A-4E06-96B7-45D4EA9E80F7}"/>
              </a:ext>
            </a:extLst>
          </p:cNvPr>
          <p:cNvSpPr/>
          <p:nvPr/>
        </p:nvSpPr>
        <p:spPr>
          <a:xfrm rot="16200000">
            <a:off x="3179282" y="5322295"/>
            <a:ext cx="520234" cy="215192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VT18 </a:t>
            </a:r>
            <a:r>
              <a:rPr lang="sv-S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omregistrerad</a:t>
            </a:r>
            <a:endParaRPr lang="sv-S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Down Arrow 27">
            <a:extLst>
              <a:ext uri="{FF2B5EF4-FFF2-40B4-BE49-F238E27FC236}">
                <a16:creationId xmlns:lc="http://schemas.openxmlformats.org/drawingml/2006/lockedCanvas" xmlns:a16="http://schemas.microsoft.com/office/drawing/2014/main" xmlns="" id="{88581F80-B6D9-4C37-87AF-14889B3E347F}"/>
              </a:ext>
            </a:extLst>
          </p:cNvPr>
          <p:cNvSpPr/>
          <p:nvPr/>
        </p:nvSpPr>
        <p:spPr>
          <a:xfrm rot="16200000">
            <a:off x="5357796" y="5295699"/>
            <a:ext cx="520235" cy="220510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HT18 </a:t>
            </a:r>
            <a:r>
              <a:rPr lang="sv-S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registrerad</a:t>
            </a:r>
            <a:endParaRPr lang="sv-S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Down Arrow 25">
            <a:extLst>
              <a:ext uri="{FF2B5EF4-FFF2-40B4-BE49-F238E27FC236}">
                <a16:creationId xmlns:lc="http://schemas.openxmlformats.org/drawingml/2006/lockedCanvas" xmlns:a16="http://schemas.microsoft.com/office/drawing/2014/main" xmlns="" id="{0CA885B8-8D8B-49FD-B5CD-02636CD2EBBA}"/>
              </a:ext>
            </a:extLst>
          </p:cNvPr>
          <p:cNvSpPr/>
          <p:nvPr/>
        </p:nvSpPr>
        <p:spPr>
          <a:xfrm rot="16200000">
            <a:off x="3179281" y="4273655"/>
            <a:ext cx="520233" cy="215192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VT17 </a:t>
            </a: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registrerad</a:t>
            </a:r>
          </a:p>
        </p:txBody>
      </p:sp>
      <p:sp>
        <p:nvSpPr>
          <p:cNvPr id="54" name="Down Arrow 53">
            <a:extLst>
              <a:ext uri="{FF2B5EF4-FFF2-40B4-BE49-F238E27FC236}">
                <a16:creationId xmlns:lc="http://schemas.openxmlformats.org/drawingml/2006/lockedCanvas" xmlns:a16="http://schemas.microsoft.com/office/drawing/2014/main" xmlns="" id="{88581F80-B6D9-4C37-87AF-14889B3E347F}"/>
              </a:ext>
            </a:extLst>
          </p:cNvPr>
          <p:cNvSpPr/>
          <p:nvPr/>
        </p:nvSpPr>
        <p:spPr>
          <a:xfrm rot="16200000">
            <a:off x="7562909" y="5295698"/>
            <a:ext cx="520235" cy="2205111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VT19 </a:t>
            </a: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registrerad</a:t>
            </a:r>
            <a:endParaRPr lang="sv-S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Down Arrow 60">
            <a:extLst>
              <a:ext uri="{FF2B5EF4-FFF2-40B4-BE49-F238E27FC236}">
                <a16:creationId xmlns:lc="http://schemas.openxmlformats.org/drawingml/2006/lockedCanvas" xmlns:a16="http://schemas.microsoft.com/office/drawing/2014/main" xmlns="" id="{89ECCEA7-836A-4E06-96B7-45D4EA9E80F7}"/>
              </a:ext>
            </a:extLst>
          </p:cNvPr>
          <p:cNvSpPr/>
          <p:nvPr/>
        </p:nvSpPr>
        <p:spPr>
          <a:xfrm rot="16200000">
            <a:off x="1019272" y="5318971"/>
            <a:ext cx="520234" cy="2158572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/>
          <a:p>
            <a:pPr algn="ctr"/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HT17 </a:t>
            </a:r>
            <a:r>
              <a:rPr lang="sv-S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deltar ej</a:t>
            </a:r>
            <a:endParaRPr lang="sv-S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Down Arrow 61">
            <a:extLst>
              <a:ext uri="{FF2B5EF4-FFF2-40B4-BE49-F238E27FC236}">
                <a16:creationId xmlns:lc="http://schemas.openxmlformats.org/drawingml/2006/lockedCanvas" xmlns:a16="http://schemas.microsoft.com/office/drawing/2014/main" xmlns="" id="{89ECCEA7-836A-4E06-96B7-45D4EA9E80F7}"/>
              </a:ext>
            </a:extLst>
          </p:cNvPr>
          <p:cNvSpPr/>
          <p:nvPr/>
        </p:nvSpPr>
        <p:spPr>
          <a:xfrm rot="16200000">
            <a:off x="5357799" y="4244400"/>
            <a:ext cx="520234" cy="2205110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HT17 </a:t>
            </a:r>
            <a:r>
              <a:rPr lang="sv-SE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ej påbörjad</a:t>
            </a:r>
            <a:endParaRPr lang="sv-SE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Down Arrow 62">
            <a:extLst>
              <a:ext uri="{FF2B5EF4-FFF2-40B4-BE49-F238E27FC236}">
                <a16:creationId xmlns:lc="http://schemas.openxmlformats.org/drawingml/2006/lockedCanvas" xmlns:a16="http://schemas.microsoft.com/office/drawing/2014/main" xmlns="" id="{89ECCEA7-836A-4E06-96B7-45D4EA9E80F7}"/>
              </a:ext>
            </a:extLst>
          </p:cNvPr>
          <p:cNvSpPr/>
          <p:nvPr/>
        </p:nvSpPr>
        <p:spPr>
          <a:xfrm rot="16200000">
            <a:off x="7562906" y="4244400"/>
            <a:ext cx="520234" cy="2205109"/>
          </a:xfrm>
          <a:prstGeom prst="downArrow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 anchorCtr="0"/>
          <a:lstStyle>
            <a:defPPr>
              <a:defRPr lang="sv-SE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sv-SE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VT18 </a:t>
            </a:r>
            <a:r>
              <a:rPr lang="sv-SE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ej påbörjad</a:t>
            </a:r>
            <a:endParaRPr lang="sv-SE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Rubrik 1"/>
          <p:cNvSpPr txBox="1">
            <a:spLocks/>
          </p:cNvSpPr>
          <p:nvPr/>
        </p:nvSpPr>
        <p:spPr>
          <a:xfrm>
            <a:off x="822960" y="2492003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spc="0">
                <a:solidFill>
                  <a:schemeClr val="tx1"/>
                </a:solidFill>
                <a:latin typeface="Impact"/>
                <a:ea typeface="+mj-ea"/>
                <a:cs typeface="Impact"/>
              </a:defRPr>
            </a:lvl1pPr>
          </a:lstStyle>
          <a:p>
            <a:r>
              <a:rPr lang="sv-SE" dirty="0" smtClean="0"/>
              <a:t>Svar</a:t>
            </a:r>
            <a:endParaRPr lang="sv-SE" dirty="0"/>
          </a:p>
        </p:txBody>
      </p:sp>
      <p:sp>
        <p:nvSpPr>
          <p:cNvPr id="79" name="Platshållare för innehåll 2"/>
          <p:cNvSpPr txBox="1">
            <a:spLocks/>
          </p:cNvSpPr>
          <p:nvPr/>
        </p:nvSpPr>
        <p:spPr>
          <a:xfrm>
            <a:off x="822960" y="2972282"/>
            <a:ext cx="8142287" cy="15335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Arial"/>
              <a:buChar char="•"/>
              <a:defRPr sz="2400" b="0" i="0" kern="1200">
                <a:solidFill>
                  <a:srgbClr val="000000"/>
                </a:solidFill>
                <a:latin typeface="Franklin Gothic Book"/>
                <a:ea typeface="+mn-ea"/>
                <a:cs typeface="Franklin Gothic Book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sv-SE" sz="1600" dirty="0" smtClean="0"/>
              <a:t>När studenten kommer tillbaka:</a:t>
            </a:r>
          </a:p>
          <a:p>
            <a:pPr>
              <a:spcBef>
                <a:spcPts val="800"/>
              </a:spcBef>
            </a:pPr>
            <a:r>
              <a:rPr lang="sv-SE" sz="1550" b="1" dirty="0" smtClean="0"/>
              <a:t>Förbered tillfällesbyte </a:t>
            </a:r>
            <a:r>
              <a:rPr lang="sv-SE" sz="1550" dirty="0" smtClean="0"/>
              <a:t>till ett nytt kurstillfälle, ange att studenten ska </a:t>
            </a:r>
            <a:r>
              <a:rPr lang="sv-SE" sz="1550" b="1" dirty="0" smtClean="0"/>
              <a:t>påbörja detta tillfälle på studieperiod 2</a:t>
            </a:r>
          </a:p>
          <a:p>
            <a:pPr>
              <a:spcBef>
                <a:spcPts val="800"/>
              </a:spcBef>
            </a:pPr>
            <a:r>
              <a:rPr lang="sv-SE" sz="1550" dirty="0"/>
              <a:t>Eftersom studenten redan har varit registrerad på studieperiod 2 föreslår </a:t>
            </a:r>
            <a:r>
              <a:rPr lang="sv-SE" sz="1550" dirty="0" err="1"/>
              <a:t>Ladok</a:t>
            </a:r>
            <a:r>
              <a:rPr lang="sv-SE" sz="1550" dirty="0"/>
              <a:t> att studenten ska </a:t>
            </a:r>
            <a:r>
              <a:rPr lang="sv-SE" sz="1550" b="1" dirty="0"/>
              <a:t>omregistreras på studieperiod </a:t>
            </a:r>
            <a:r>
              <a:rPr lang="sv-SE" sz="1550" b="1" dirty="0" smtClean="0"/>
              <a:t>2</a:t>
            </a:r>
            <a:endParaRPr lang="sv-SE" sz="1550" b="1" dirty="0"/>
          </a:p>
        </p:txBody>
      </p:sp>
      <p:sp>
        <p:nvSpPr>
          <p:cNvPr id="80" name="Oval 79"/>
          <p:cNvSpPr/>
          <p:nvPr/>
        </p:nvSpPr>
        <p:spPr>
          <a:xfrm>
            <a:off x="139499" y="2492003"/>
            <a:ext cx="496295" cy="496295"/>
          </a:xfrm>
          <a:prstGeom prst="ellipse">
            <a:avLst/>
          </a:prstGeom>
          <a:solidFill>
            <a:srgbClr val="73B02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9675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73" grpId="0" animBg="1"/>
      <p:bldP spid="76" grpId="0" animBg="1"/>
      <p:bldP spid="77" grpId="0" animBg="1"/>
      <p:bldP spid="27" grpId="0" animBg="1"/>
      <p:bldP spid="28" grpId="0" animBg="1"/>
      <p:bldP spid="54" grpId="0" animBg="1"/>
      <p:bldP spid="61" grpId="0" animBg="1"/>
      <p:bldP spid="78" grpId="0"/>
      <p:bldP spid="79" grpId="0"/>
      <p:bldP spid="8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Frågor som kom upp under mötet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11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Ladok">
  <a:themeElements>
    <a:clrScheme name="Anpassad 4">
      <a:dk1>
        <a:srgbClr val="000000"/>
      </a:dk1>
      <a:lt1>
        <a:sysClr val="window" lastClr="FFFFFF"/>
      </a:lt1>
      <a:dk2>
        <a:srgbClr val="73B026"/>
      </a:dk2>
      <a:lt2>
        <a:srgbClr val="A483D5"/>
      </a:lt2>
      <a:accent1>
        <a:srgbClr val="73B026"/>
      </a:accent1>
      <a:accent2>
        <a:srgbClr val="5316AC"/>
      </a:accent2>
      <a:accent3>
        <a:srgbClr val="216B15"/>
      </a:accent3>
      <a:accent4>
        <a:srgbClr val="AA1871"/>
      </a:accent4>
      <a:accent5>
        <a:srgbClr val="2770AC"/>
      </a:accent5>
      <a:accent6>
        <a:srgbClr val="B6D887"/>
      </a:accent6>
      <a:hlink>
        <a:srgbClr val="5316AC"/>
      </a:hlink>
      <a:folHlink>
        <a:srgbClr val="935B96"/>
      </a:folHlink>
    </a:clrScheme>
    <a:fontScheme name="Rutnät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Förmån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Ladok_version1</Template>
  <TotalTime>4022</TotalTime>
  <Words>1146</Words>
  <Application>Microsoft Office PowerPoint</Application>
  <PresentationFormat>On-screen Show (4:3)</PresentationFormat>
  <Paragraphs>140</Paragraphs>
  <Slides>15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Franklin Gothic Book</vt:lpstr>
      <vt:lpstr>Franklin Gothic Medium</vt:lpstr>
      <vt:lpstr>Impact</vt:lpstr>
      <vt:lpstr>Times New Roman</vt:lpstr>
      <vt:lpstr>Wingdings</vt:lpstr>
      <vt:lpstr>Mall_Ladok</vt:lpstr>
      <vt:lpstr>Kurstillfällesbyten 2018-06-12</vt:lpstr>
      <vt:lpstr>PowerPoint Presentation</vt:lpstr>
      <vt:lpstr>Material på ladok.se</vt:lpstr>
      <vt:lpstr>Kurstillfällesbyten som avses leda till omregistrering</vt:lpstr>
      <vt:lpstr>Kurstillfällesbyten som avses leda till omregistrering</vt:lpstr>
      <vt:lpstr>Inkomna frågor</vt:lpstr>
      <vt:lpstr>PowerPoint Presentation</vt:lpstr>
      <vt:lpstr>Fråga</vt:lpstr>
      <vt:lpstr>Frågor som kom upp under mötet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Tack för idag!</vt:lpstr>
    </vt:vector>
  </TitlesOfParts>
  <Company>Örebro universitet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Forskarnivån i nya Ladok NUAK 2015-09-22</dc:title>
  <dc:creator>Matz-Ola Cajdert</dc:creator>
  <cp:lastModifiedBy>Klara Nordström</cp:lastModifiedBy>
  <cp:revision>234</cp:revision>
  <cp:lastPrinted>2018-02-28T09:13:58Z</cp:lastPrinted>
  <dcterms:created xsi:type="dcterms:W3CDTF">2015-09-10T08:22:03Z</dcterms:created>
  <dcterms:modified xsi:type="dcterms:W3CDTF">2018-06-13T09:28:35Z</dcterms:modified>
</cp:coreProperties>
</file>