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5" r:id="rId1"/>
  </p:sldMasterIdLst>
  <p:notesMasterIdLst>
    <p:notesMasterId r:id="rId26"/>
  </p:notesMasterIdLst>
  <p:sldIdLst>
    <p:sldId id="287" r:id="rId2"/>
    <p:sldId id="290" r:id="rId3"/>
    <p:sldId id="305" r:id="rId4"/>
    <p:sldId id="291" r:id="rId5"/>
    <p:sldId id="304" r:id="rId6"/>
    <p:sldId id="292" r:id="rId7"/>
    <p:sldId id="293" r:id="rId8"/>
    <p:sldId id="294" r:id="rId9"/>
    <p:sldId id="295" r:id="rId10"/>
    <p:sldId id="296" r:id="rId11"/>
    <p:sldId id="267" r:id="rId12"/>
    <p:sldId id="299" r:id="rId13"/>
    <p:sldId id="307" r:id="rId14"/>
    <p:sldId id="298" r:id="rId15"/>
    <p:sldId id="300" r:id="rId16"/>
    <p:sldId id="301" r:id="rId17"/>
    <p:sldId id="302" r:id="rId18"/>
    <p:sldId id="306" r:id="rId19"/>
    <p:sldId id="272" r:id="rId20"/>
    <p:sldId id="309" r:id="rId21"/>
    <p:sldId id="310" r:id="rId22"/>
    <p:sldId id="273" r:id="rId23"/>
    <p:sldId id="308" r:id="rId24"/>
    <p:sldId id="312" r:id="rId25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ex" id="{62A62CC5-6FBC-4E9E-B429-669DAC1C17D2}">
          <p14:sldIdLst>
            <p14:sldId id="287"/>
            <p14:sldId id="290"/>
          </p14:sldIdLst>
        </p14:section>
        <p14:section name="Grundläggande koncept" id="{0DDCA9F4-48A5-4AC8-9DCC-36D7EA93278A}">
          <p14:sldIdLst>
            <p14:sldId id="305"/>
            <p14:sldId id="291"/>
            <p14:sldId id="304"/>
            <p14:sldId id="292"/>
            <p14:sldId id="293"/>
            <p14:sldId id="294"/>
            <p14:sldId id="295"/>
            <p14:sldId id="296"/>
            <p14:sldId id="267"/>
            <p14:sldId id="299"/>
          </p14:sldIdLst>
        </p14:section>
        <p14:section name="Tillämpning" id="{39C80103-9765-42DB-998D-8A975B4DBB5D}">
          <p14:sldIdLst>
            <p14:sldId id="307"/>
            <p14:sldId id="298"/>
            <p14:sldId id="300"/>
            <p14:sldId id="301"/>
            <p14:sldId id="302"/>
          </p14:sldIdLst>
        </p14:section>
        <p14:section name="Handhavande" id="{FAEBD88F-99AC-9B4F-90AD-8D74AD85B599}">
          <p14:sldIdLst>
            <p14:sldId id="306"/>
            <p14:sldId id="272"/>
            <p14:sldId id="309"/>
            <p14:sldId id="310"/>
            <p14:sldId id="273"/>
            <p14:sldId id="308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22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9DC3E6"/>
    <a:srgbClr val="385723"/>
    <a:srgbClr val="E2F0D9"/>
    <a:srgbClr val="5B9BD5"/>
    <a:srgbClr val="F2F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88571" autoAdjust="0"/>
  </p:normalViewPr>
  <p:slideViewPr>
    <p:cSldViewPr snapToGrid="0" showGuides="1">
      <p:cViewPr>
        <p:scale>
          <a:sx n="100" d="100"/>
          <a:sy n="100" d="100"/>
        </p:scale>
        <p:origin x="1230" y="102"/>
      </p:cViewPr>
      <p:guideLst>
        <p:guide orient="horz" pos="2840"/>
        <p:guide pos="22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E9F06-8A70-4FC7-BC22-A06C23BF2457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2BBD8-A166-470D-9DDA-961B2909AA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24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38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2A2F5-2011-43D6-8254-2EA2C4CB387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684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30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61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sv-SE" dirty="0">
              <a:solidFill>
                <a:srgbClr val="FF000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3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76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65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ladok.se/utbildningsvaga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confluence.its.umu.se/confluence/display/LD/Ladok+dokumentation+-+Startsida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 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13513"/>
            <a:ext cx="12192000" cy="3444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2DE9-73D4-4AC7-972B-9D58DD5CA35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-1" y="495300"/>
            <a:ext cx="3157200" cy="6018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lIns="144000" tIns="90000" bIns="90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Brödtext</a:t>
            </a:r>
            <a:r>
              <a:rPr lang="en-US" dirty="0"/>
              <a:t>, Arial, 11 </a:t>
            </a:r>
            <a:r>
              <a:rPr lang="en-US" dirty="0" err="1"/>
              <a:t>pr</a:t>
            </a:r>
            <a:endParaRPr lang="en-US" dirty="0"/>
          </a:p>
          <a:p>
            <a:pPr lvl="0"/>
            <a:endParaRPr lang="sv-SE" dirty="0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491947"/>
          </a:xfrm>
          <a:prstGeom prst="rect">
            <a:avLst/>
          </a:prstGeom>
          <a:solidFill>
            <a:srgbClr val="86C35F"/>
          </a:solidFill>
          <a:ln>
            <a:solidFill>
              <a:srgbClr val="65B233"/>
            </a:solidFill>
          </a:ln>
        </p:spPr>
        <p:txBody>
          <a:bodyPr lIns="144000" tIns="90000" bIns="90000" anchor="ctr"/>
          <a:lstStyle>
            <a:lvl1pPr>
              <a:defRPr lang="sv-SE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sida</a:t>
            </a:r>
            <a:endParaRPr lang="sv-SE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12312248" y="4081019"/>
            <a:ext cx="1828482" cy="798680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Ringa in ngt i bilden (ingen text)</a:t>
            </a:r>
          </a:p>
        </p:txBody>
      </p:sp>
      <p:sp>
        <p:nvSpPr>
          <p:cNvPr id="11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12398239" y="3230564"/>
            <a:ext cx="1165286" cy="677108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NOTERA! </a:t>
            </a:r>
            <a:r>
              <a:rPr lang="en-US" dirty="0" err="1"/>
              <a:t>Bla</a:t>
            </a:r>
            <a:r>
              <a:rPr lang="en-US" dirty="0"/>
              <a:t> </a:t>
            </a:r>
            <a:r>
              <a:rPr lang="en-US" dirty="0" err="1"/>
              <a:t>bla</a:t>
            </a:r>
            <a:r>
              <a:rPr lang="en-US" dirty="0"/>
              <a:t> </a:t>
            </a:r>
            <a:r>
              <a:rPr lang="en-US" dirty="0" err="1"/>
              <a:t>bla</a:t>
            </a:r>
            <a:endParaRPr lang="en-US" dirty="0"/>
          </a:p>
          <a:p>
            <a:pPr lvl="0"/>
            <a:r>
              <a:rPr lang="en-US" dirty="0" err="1"/>
              <a:t>dd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12" name="Text Placehold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12355058" y="1747504"/>
            <a:ext cx="609600" cy="587861"/>
          </a:xfrm>
          <a:prstGeom prst="rect">
            <a:avLst/>
          </a:prstGeom>
          <a:solidFill>
            <a:srgbClr val="3E9F00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3" name="Text Placehold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12543947" y="1931443"/>
            <a:ext cx="609600" cy="587861"/>
          </a:xfrm>
          <a:prstGeom prst="rect">
            <a:avLst/>
          </a:prstGeom>
          <a:solidFill>
            <a:srgbClr val="52A91A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12754303" y="2159479"/>
            <a:ext cx="609600" cy="587861"/>
          </a:xfrm>
          <a:prstGeom prst="rect">
            <a:avLst/>
          </a:prstGeom>
          <a:solidFill>
            <a:srgbClr val="65B233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12953925" y="2329244"/>
            <a:ext cx="609600" cy="587861"/>
          </a:xfrm>
          <a:prstGeom prst="rect">
            <a:avLst/>
          </a:prstGeom>
          <a:solidFill>
            <a:srgbClr val="78BC4D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12312246" y="90380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12312246" y="126056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8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12804625" y="915225"/>
            <a:ext cx="609600" cy="587861"/>
          </a:xfrm>
          <a:prstGeom prst="rect">
            <a:avLst/>
          </a:prstGeom>
          <a:solidFill>
            <a:srgbClr val="2B6A00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12347439" y="5114913"/>
            <a:ext cx="1647961" cy="520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Förklara</a:t>
            </a:r>
            <a:r>
              <a:rPr lang="en-US" dirty="0"/>
              <a:t> </a:t>
            </a:r>
            <a:r>
              <a:rPr lang="en-US" dirty="0" err="1"/>
              <a:t>ngt</a:t>
            </a:r>
            <a:r>
              <a:rPr lang="en-US" dirty="0"/>
              <a:t> I </a:t>
            </a:r>
            <a:r>
              <a:rPr lang="en-US" dirty="0" err="1"/>
              <a:t>bilden</a:t>
            </a:r>
            <a:r>
              <a:rPr lang="en-US" dirty="0"/>
              <a:t>: </a:t>
            </a:r>
            <a:r>
              <a:rPr lang="en-US" dirty="0" err="1"/>
              <a:t>samma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“</a:t>
            </a:r>
            <a:r>
              <a:rPr lang="en-US" dirty="0" err="1"/>
              <a:t>brödtext</a:t>
            </a:r>
            <a:r>
              <a:rPr lang="en-US" dirty="0"/>
              <a:t>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677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T sida bara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13513"/>
            <a:ext cx="12192000" cy="3444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2DE9-73D4-4AC7-972B-9D58DD5CA35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496000" y="721202"/>
            <a:ext cx="7200000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Brödtext</a:t>
            </a:r>
            <a:r>
              <a:rPr lang="en-US" dirty="0"/>
              <a:t>, Arial, 11 </a:t>
            </a:r>
            <a:r>
              <a:rPr lang="en-US" dirty="0" err="1"/>
              <a:t>pr</a:t>
            </a:r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491947"/>
          </a:xfrm>
          <a:prstGeom prst="rect">
            <a:avLst/>
          </a:prstGeom>
          <a:solidFill>
            <a:srgbClr val="86C35F"/>
          </a:solidFill>
          <a:ln>
            <a:solidFill>
              <a:srgbClr val="65B233"/>
            </a:solidFill>
          </a:ln>
        </p:spPr>
        <p:txBody>
          <a:bodyPr lIns="144000" tIns="90000" bIns="90000" anchor="ctr"/>
          <a:lstStyle>
            <a:lvl1pPr>
              <a:defRPr lang="sv-SE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sida</a:t>
            </a:r>
            <a:r>
              <a:rPr lang="en-US" dirty="0"/>
              <a:t> med bara text</a:t>
            </a:r>
            <a:endParaRPr lang="sv-SE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12312248" y="4081019"/>
            <a:ext cx="1828482" cy="798680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Ringa in ngt i bilden (ingen text)</a:t>
            </a:r>
          </a:p>
        </p:txBody>
      </p:sp>
      <p:sp>
        <p:nvSpPr>
          <p:cNvPr id="11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12398239" y="3230564"/>
            <a:ext cx="1165286" cy="677108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NOTERA! </a:t>
            </a:r>
            <a:r>
              <a:rPr lang="en-US" dirty="0" err="1"/>
              <a:t>Bla</a:t>
            </a:r>
            <a:r>
              <a:rPr lang="en-US" dirty="0"/>
              <a:t> </a:t>
            </a:r>
            <a:r>
              <a:rPr lang="en-US" dirty="0" err="1"/>
              <a:t>bla</a:t>
            </a:r>
            <a:r>
              <a:rPr lang="en-US" dirty="0"/>
              <a:t> </a:t>
            </a:r>
            <a:r>
              <a:rPr lang="en-US" dirty="0" err="1"/>
              <a:t>bla</a:t>
            </a:r>
            <a:endParaRPr lang="en-US" dirty="0"/>
          </a:p>
          <a:p>
            <a:pPr lvl="0"/>
            <a:r>
              <a:rPr lang="en-US" dirty="0" err="1"/>
              <a:t>dd</a:t>
            </a:r>
            <a:r>
              <a:rPr lang="en-US" dirty="0"/>
              <a:t> </a:t>
            </a:r>
            <a:endParaRPr lang="sv-SE" dirty="0"/>
          </a:p>
        </p:txBody>
      </p:sp>
      <p:sp>
        <p:nvSpPr>
          <p:cNvPr id="12" name="Text Placehold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12355058" y="1747504"/>
            <a:ext cx="609600" cy="587861"/>
          </a:xfrm>
          <a:prstGeom prst="rect">
            <a:avLst/>
          </a:prstGeom>
          <a:solidFill>
            <a:srgbClr val="3E9F00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3" name="Text Placehold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12543947" y="1931443"/>
            <a:ext cx="609600" cy="587861"/>
          </a:xfrm>
          <a:prstGeom prst="rect">
            <a:avLst/>
          </a:prstGeom>
          <a:solidFill>
            <a:srgbClr val="52A91A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12754303" y="2159479"/>
            <a:ext cx="609600" cy="587861"/>
          </a:xfrm>
          <a:prstGeom prst="rect">
            <a:avLst/>
          </a:prstGeom>
          <a:solidFill>
            <a:srgbClr val="65B233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12953925" y="2329244"/>
            <a:ext cx="609600" cy="587861"/>
          </a:xfrm>
          <a:prstGeom prst="rect">
            <a:avLst/>
          </a:prstGeom>
          <a:solidFill>
            <a:srgbClr val="78BC4D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12312246" y="90380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12312246" y="126056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8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12804625" y="915225"/>
            <a:ext cx="609600" cy="587861"/>
          </a:xfrm>
          <a:prstGeom prst="rect">
            <a:avLst/>
          </a:prstGeom>
          <a:solidFill>
            <a:srgbClr val="2B6A00"/>
          </a:solidFill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12347439" y="5114913"/>
            <a:ext cx="1647961" cy="520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Förklara</a:t>
            </a:r>
            <a:r>
              <a:rPr lang="en-US" dirty="0"/>
              <a:t> </a:t>
            </a:r>
            <a:r>
              <a:rPr lang="en-US" dirty="0" err="1"/>
              <a:t>ngt</a:t>
            </a:r>
            <a:r>
              <a:rPr lang="en-US" dirty="0"/>
              <a:t> I </a:t>
            </a:r>
            <a:r>
              <a:rPr lang="en-US" dirty="0" err="1"/>
              <a:t>bilden</a:t>
            </a:r>
            <a:r>
              <a:rPr lang="en-US" dirty="0"/>
              <a:t>: </a:t>
            </a:r>
            <a:r>
              <a:rPr lang="en-US" dirty="0" err="1"/>
              <a:t>samma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“</a:t>
            </a:r>
            <a:r>
              <a:rPr lang="en-US" dirty="0" err="1"/>
              <a:t>brödtext</a:t>
            </a:r>
            <a:r>
              <a:rPr lang="en-US" dirty="0"/>
              <a:t>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754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 avsnittsde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92875"/>
            <a:ext cx="12192000" cy="3651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2DE9-73D4-4AC7-972B-9D58DD5CA35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510463"/>
          </a:xfrm>
          <a:prstGeom prst="rect">
            <a:avLst/>
          </a:prstGeom>
          <a:solidFill>
            <a:srgbClr val="86C35F"/>
          </a:solidFill>
          <a:ln>
            <a:solidFill>
              <a:srgbClr val="65B233"/>
            </a:solidFill>
          </a:ln>
        </p:spPr>
        <p:txBody>
          <a:bodyPr tIns="2566800" anchor="t"/>
          <a:lstStyle>
            <a:lvl1pPr algn="ctr">
              <a:defRPr lang="sv-SE" sz="2000" b="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 dirty="0" err="1"/>
              <a:t>Avsnittsavdelare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9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 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2DE9-73D4-4AC7-972B-9D58DD5CA357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9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2274"/>
          </a:xfrm>
          <a:prstGeom prst="rect">
            <a:avLst/>
          </a:prstGeom>
          <a:solidFill>
            <a:srgbClr val="86C35F"/>
          </a:solidFill>
          <a:ln>
            <a:solidFill>
              <a:srgbClr val="65B233"/>
            </a:solidFill>
          </a:ln>
        </p:spPr>
        <p:txBody>
          <a:bodyPr tIns="2566800" anchor="t"/>
          <a:lstStyle>
            <a:lvl1pPr>
              <a:defRPr lang="sv-SE" sz="3200" b="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 algn="ctr"/>
            <a:r>
              <a:rPr lang="en-US" dirty="0" err="1"/>
              <a:t>Titelsida</a:t>
            </a:r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463" y="6152374"/>
            <a:ext cx="1062037" cy="340500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51469" y="5091952"/>
            <a:ext cx="6454775" cy="140092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 sz="2800"/>
            </a:lvl1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200" b="1" dirty="0">
                <a:solidFill>
                  <a:schemeClr val="bg1"/>
                </a:solidFill>
                <a:cs typeface="Arial" panose="020B0604020202020204" pitchFamily="34" charset="0"/>
              </a:rPr>
              <a:t>Mer information om Ladok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  <a:t>Utbildningsmaterial utvecklas efterhand och publiceras på Ladok.se:</a:t>
            </a:r>
            <a:b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sv-SE" sz="1200" u="sng" dirty="0">
                <a:solidFill>
                  <a:schemeClr val="bg1"/>
                </a:solidFill>
                <a:cs typeface="Arial" panose="020B0604020202020204" pitchFamily="34" charset="0"/>
                <a:hlinkClick r:id="rId3"/>
              </a:rPr>
              <a:t>Aktuellt utbildningsmaterial</a:t>
            </a:r>
            <a:endParaRPr lang="sv-SE" sz="12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  <a:t>Systemdokumentationen och dess funktionsbeskrivningar beskriver systemet som helhet:</a:t>
            </a:r>
            <a:b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  <a:hlinkClick r:id="rId4"/>
              </a:rPr>
              <a:t>Systemdokumentation för nya Ladok</a:t>
            </a:r>
            <a:endParaRPr lang="sv-SE" sz="1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2022-09-12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Ladok-Lathund-2.0.0-Programplanering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C0A2DE9-73D4-4AC7-972B-9D58DD5CA35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5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adok.se/utbildningsmater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hyperlink" Target="https://confluence.its.umu.se/confluence/display/LD/Ladok+dokumentation+-+Startsid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4.xml"/><Relationship Id="rId3" Type="http://schemas.openxmlformats.org/officeDocument/2006/relationships/hyperlink" Target="https://ladok.se/utbildningsmaterial/grunderna-i-ladok" TargetMode="External"/><Relationship Id="rId7" Type="http://schemas.openxmlformats.org/officeDocument/2006/relationships/slide" Target="slide15.xml"/><Relationship Id="rId12" Type="http://schemas.openxmlformats.org/officeDocument/2006/relationships/slide" Target="slide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1.xml"/><Relationship Id="rId5" Type="http://schemas.openxmlformats.org/officeDocument/2006/relationships/slide" Target="slide13.xml"/><Relationship Id="rId10" Type="http://schemas.openxmlformats.org/officeDocument/2006/relationships/slide" Target="slide19.xml"/><Relationship Id="rId4" Type="http://schemas.openxmlformats.org/officeDocument/2006/relationships/slide" Target="slide3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0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Lathund: Programplanering</a:t>
            </a:r>
            <a:br>
              <a:rPr lang="sv-SE" dirty="0"/>
            </a:br>
            <a:r>
              <a:rPr lang="sv-SE" sz="1100" dirty="0"/>
              <a:t>Innevarande version vid senaste uppdatering: 2.0.0</a:t>
            </a:r>
          </a:p>
        </p:txBody>
      </p:sp>
      <p:sp>
        <p:nvSpPr>
          <p:cNvPr id="16" name="Platshållare för innehåll 2"/>
          <p:cNvSpPr txBox="1">
            <a:spLocks/>
          </p:cNvSpPr>
          <p:nvPr/>
        </p:nvSpPr>
        <p:spPr>
          <a:xfrm>
            <a:off x="311500" y="5194194"/>
            <a:ext cx="8489600" cy="1298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7200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200" b="1" dirty="0">
                <a:solidFill>
                  <a:schemeClr val="bg1"/>
                </a:solidFill>
                <a:cs typeface="Arial" panose="020B0604020202020204" pitchFamily="34" charset="0"/>
              </a:rPr>
              <a:t>Mer information om Ladok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  <a:t>Utbildningsmaterial hittar du på Ladok.se:</a:t>
            </a:r>
            <a:b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sv-SE" sz="1200" u="sng" dirty="0">
                <a:solidFill>
                  <a:schemeClr val="bg1"/>
                </a:solidFill>
                <a:cs typeface="Arial" panose="020B0604020202020204" pitchFamily="34" charset="0"/>
                <a:hlinkClick r:id="rId3"/>
              </a:rPr>
              <a:t>Aktuellt utbildningsmaterial</a:t>
            </a:r>
            <a:endParaRPr lang="sv-SE" sz="12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  <a:t>Systemdokumentationen och dess funktionsbeskrivningar beskriver systemet som helhet:</a:t>
            </a:r>
            <a:b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  <a:hlinkClick r:id="rId4"/>
              </a:rPr>
              <a:t>Systemdokumentation för Ladok</a:t>
            </a:r>
            <a:r>
              <a:rPr lang="sv-SE" sz="12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sv-SE" sz="1200" i="1" dirty="0">
                <a:solidFill>
                  <a:schemeClr val="bg1"/>
                </a:solidFill>
                <a:cs typeface="Arial" panose="020B0604020202020204" pitchFamily="34" charset="0"/>
              </a:rPr>
              <a:t>(inloggning krävs)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463" y="6152374"/>
            <a:ext cx="1062037" cy="3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58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9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Strukturens innehåll </a:t>
            </a:r>
            <a:r>
              <a:rPr lang="sv-SE" b="1" dirty="0"/>
              <a:t>publiceras</a:t>
            </a:r>
            <a:r>
              <a:rPr lang="sv-SE" dirty="0"/>
              <a:t> periodvis, till exempel för terminer eller för läsår. </a:t>
            </a:r>
          </a:p>
          <a:p>
            <a:r>
              <a:rPr lang="sv-SE" dirty="0"/>
              <a:t>När innehållet i strukturen publicerats är det låst och om innehåll behöver inte tas bort eller flyttas inom strukturen behöver användaren avpublicera strukturen för att kunna göra ändringar. </a:t>
            </a:r>
            <a:br>
              <a:rPr lang="sv-SE" dirty="0"/>
            </a:br>
            <a:endParaRPr lang="sv-SE" dirty="0"/>
          </a:p>
          <a:p>
            <a:r>
              <a:rPr lang="sv-SE" b="1" dirty="0"/>
              <a:t>Struktur över lång tid</a:t>
            </a:r>
          </a:p>
          <a:p>
            <a:r>
              <a:rPr lang="sv-SE" dirty="0"/>
              <a:t>En struktur som sträcker sig över en längre tid, till exempel för ett tre- eller fyraårigt program, kan ha innehåll för:</a:t>
            </a:r>
          </a:p>
          <a:p>
            <a:r>
              <a:rPr lang="sv-SE" dirty="0"/>
              <a:t>Publicerade perioder i närtid (Termin 1), t ex så långt det finns planerade kurstillfällen</a:t>
            </a:r>
          </a:p>
          <a:p>
            <a:r>
              <a:rPr lang="sv-SE" dirty="0"/>
              <a:t>Ej publicerat innehåll för perioder framåt i tiden. Planen är inte riktigt färdig för sista året på programmet. Det finns inga planerade kurstillfällen. </a:t>
            </a:r>
          </a:p>
          <a:p>
            <a:r>
              <a:rPr lang="sv-SE" dirty="0"/>
              <a:t>Vissa krav måste vara uppfyllda för få publicera innehållet: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Programmet och programtillfället måste ha statusen </a:t>
            </a:r>
            <a:r>
              <a:rPr lang="sv-SE" b="1" dirty="0"/>
              <a:t>Påbörjad</a:t>
            </a:r>
            <a:r>
              <a:rPr lang="sv-SE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Innehållet som publiceras måste vara utbildningstillfällen med status satt minst till </a:t>
            </a:r>
            <a:r>
              <a:rPr lang="sv-SE" b="1" dirty="0"/>
              <a:t>Påbörjad</a:t>
            </a:r>
            <a:r>
              <a:rPr lang="sv-SE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Varje tillfälle måste ha ett bestämt antagningsförfarande.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Publicera innehållet i strukturen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540125" y="668842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540125" y="668842"/>
            <a:ext cx="7711053" cy="57371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</p:txBody>
      </p:sp>
      <p:sp>
        <p:nvSpPr>
          <p:cNvPr id="38" name="Rektangel 37"/>
          <p:cNvSpPr/>
          <p:nvPr/>
        </p:nvSpPr>
        <p:spPr>
          <a:xfrm>
            <a:off x="6204791" y="1476756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(2 av 4)</a:t>
            </a:r>
          </a:p>
        </p:txBody>
      </p:sp>
      <p:sp>
        <p:nvSpPr>
          <p:cNvPr id="39" name="Rektangel 38"/>
          <p:cNvSpPr/>
          <p:nvPr/>
        </p:nvSpPr>
        <p:spPr>
          <a:xfrm>
            <a:off x="3632801" y="1476756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Rak 39"/>
          <p:cNvCxnSpPr/>
          <p:nvPr/>
        </p:nvCxnSpPr>
        <p:spPr>
          <a:xfrm>
            <a:off x="6112043" y="1229744"/>
            <a:ext cx="0" cy="50251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40"/>
          <p:cNvSpPr/>
          <p:nvPr/>
        </p:nvSpPr>
        <p:spPr>
          <a:xfrm>
            <a:off x="3632801" y="242758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3632801" y="3378422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3632801" y="4324878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3549279" y="1198179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1 - </a:t>
            </a:r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Publicerad</a:t>
            </a:r>
          </a:p>
        </p:txBody>
      </p:sp>
      <p:cxnSp>
        <p:nvCxnSpPr>
          <p:cNvPr id="45" name="Rak 44"/>
          <p:cNvCxnSpPr/>
          <p:nvPr/>
        </p:nvCxnSpPr>
        <p:spPr>
          <a:xfrm flipH="1">
            <a:off x="8688414" y="1229744"/>
            <a:ext cx="6843" cy="502516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6118847" y="1198179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2 - </a:t>
            </a:r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Publicerad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8688414" y="1198179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3 - </a:t>
            </a:r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Opublicerad</a:t>
            </a:r>
          </a:p>
        </p:txBody>
      </p:sp>
      <p:sp>
        <p:nvSpPr>
          <p:cNvPr id="48" name="Rektangel 47"/>
          <p:cNvSpPr/>
          <p:nvPr/>
        </p:nvSpPr>
        <p:spPr>
          <a:xfrm>
            <a:off x="8774358" y="1476756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inriktningar (1 av 3)</a:t>
            </a:r>
          </a:p>
        </p:txBody>
      </p:sp>
      <p:sp>
        <p:nvSpPr>
          <p:cNvPr id="49" name="Rektangel 48"/>
          <p:cNvSpPr/>
          <p:nvPr/>
        </p:nvSpPr>
        <p:spPr>
          <a:xfrm>
            <a:off x="6276739" y="1774678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 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  <p:sp>
        <p:nvSpPr>
          <p:cNvPr id="50" name="Rektangel 49"/>
          <p:cNvSpPr/>
          <p:nvPr/>
        </p:nvSpPr>
        <p:spPr>
          <a:xfrm>
            <a:off x="6276739" y="2725511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1" name="Rektangel 50"/>
          <p:cNvSpPr/>
          <p:nvPr/>
        </p:nvSpPr>
        <p:spPr>
          <a:xfrm>
            <a:off x="6276739" y="3676344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6276739" y="4622800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8845978" y="1774678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1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Komplett   </a:t>
            </a:r>
          </a:p>
        </p:txBody>
      </p:sp>
      <p:sp>
        <p:nvSpPr>
          <p:cNvPr id="54" name="Rektangel 53"/>
          <p:cNvSpPr/>
          <p:nvPr/>
        </p:nvSpPr>
        <p:spPr>
          <a:xfrm>
            <a:off x="8845978" y="2715404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2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Påbörjad</a:t>
            </a:r>
          </a:p>
        </p:txBody>
      </p:sp>
      <p:sp>
        <p:nvSpPr>
          <p:cNvPr id="55" name="Rektangel 54"/>
          <p:cNvSpPr/>
          <p:nvPr/>
        </p:nvSpPr>
        <p:spPr>
          <a:xfrm>
            <a:off x="8845978" y="3666237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3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Utkast</a:t>
            </a:r>
          </a:p>
        </p:txBody>
      </p:sp>
      <p:sp>
        <p:nvSpPr>
          <p:cNvPr id="56" name="Rektangel 55"/>
          <p:cNvSpPr/>
          <p:nvPr/>
        </p:nvSpPr>
        <p:spPr>
          <a:xfrm>
            <a:off x="8845978" y="4622800"/>
            <a:ext cx="2247635" cy="85039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4 – 30 </a:t>
            </a:r>
            <a:r>
              <a:rPr lang="sv-SE" sz="11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Förslag finns om ytterligare en inriktning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3556083" y="5541864"/>
            <a:ext cx="2562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Visas 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Studentgränssnittet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Admingränssnittet</a:t>
            </a:r>
            <a:r>
              <a:rPr lang="sv-S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Studentens studiedeltagande</a:t>
            </a:r>
            <a:endParaRPr lang="sv-SE" sz="11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6114269" y="5702707"/>
            <a:ext cx="25627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Visas 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Admingränssnittet</a:t>
            </a:r>
            <a:r>
              <a:rPr lang="sv-SE" sz="1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Studentens studiedeltagande</a:t>
            </a:r>
            <a:endParaRPr lang="sv-SE" sz="11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2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20" name="Platshållare för sidfo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21" name="Platshållare för bildnumm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10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496000" y="721202"/>
            <a:ext cx="7200000" cy="351035"/>
          </a:xfrm>
        </p:spPr>
        <p:txBody>
          <a:bodyPr/>
          <a:lstStyle/>
          <a:p>
            <a:r>
              <a:rPr lang="sv-SE" dirty="0">
                <a:latin typeface="+mn-lt"/>
              </a:rPr>
              <a:t>Flödesschema fån att strukturen skapas till att en student kan registrera sig på ett kurstillfälle i strukturen: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86C35F"/>
          </a:solidFill>
          <a:ln>
            <a:solidFill>
              <a:srgbClr val="65B233"/>
            </a:solidFill>
          </a:ln>
        </p:spPr>
        <p:txBody>
          <a:bodyPr lIns="144000" tIns="90000" bIns="90000" anchor="ctr"/>
          <a:lstStyle/>
          <a:p>
            <a:r>
              <a:rPr lang="sv-SE" dirty="0"/>
              <a:t>Flödesschema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224237" y="1896827"/>
            <a:ext cx="1805122" cy="2869513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Studenten kan registrera sig på ett kurstillfälle i innehållet</a:t>
            </a:r>
          </a:p>
          <a:p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- Registreringsperioden för kurstillfället infaller</a:t>
            </a:r>
          </a:p>
        </p:txBody>
      </p:sp>
      <p:cxnSp>
        <p:nvCxnSpPr>
          <p:cNvPr id="54" name="Rak pil 53"/>
          <p:cNvCxnSpPr/>
          <p:nvPr/>
        </p:nvCxnSpPr>
        <p:spPr>
          <a:xfrm>
            <a:off x="155864" y="1533495"/>
            <a:ext cx="1192876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 54"/>
          <p:cNvSpPr/>
          <p:nvPr/>
        </p:nvSpPr>
        <p:spPr>
          <a:xfrm>
            <a:off x="5149245" y="1438245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Ellips 61"/>
          <p:cNvSpPr/>
          <p:nvPr/>
        </p:nvSpPr>
        <p:spPr>
          <a:xfrm>
            <a:off x="7132275" y="1438245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Ellips 62"/>
          <p:cNvSpPr/>
          <p:nvPr/>
        </p:nvSpPr>
        <p:spPr>
          <a:xfrm>
            <a:off x="9076138" y="1438245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Ellips 63"/>
          <p:cNvSpPr/>
          <p:nvPr/>
        </p:nvSpPr>
        <p:spPr>
          <a:xfrm>
            <a:off x="11031548" y="1438245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ktangel 65"/>
          <p:cNvSpPr/>
          <p:nvPr/>
        </p:nvSpPr>
        <p:spPr>
          <a:xfrm>
            <a:off x="6336512" y="1896828"/>
            <a:ext cx="1782027" cy="3229623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Innehållet visas för administratör</a:t>
            </a:r>
          </a:p>
          <a:p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Innehållet visas för administratör när: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Innehållet är publicerat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Student har förväntat deltagande på innehållet </a:t>
            </a:r>
            <a:r>
              <a:rPr lang="sv-SE" sz="1200" baseline="30000" dirty="0">
                <a:solidFill>
                  <a:schemeClr val="accent6">
                    <a:lumMod val="50000"/>
                  </a:schemeClr>
                </a:solidFill>
              </a:rPr>
              <a:t>1</a:t>
            </a:r>
          </a:p>
          <a:p>
            <a:pPr marL="171450" indent="-171450">
              <a:buFontTx/>
              <a:buChar char="-"/>
            </a:pP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Studieval visas vid publicering </a:t>
            </a:r>
            <a:r>
              <a:rPr lang="sv-SE" sz="1200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7" name="Rektangel 66"/>
          <p:cNvSpPr/>
          <p:nvPr/>
        </p:nvSpPr>
        <p:spPr>
          <a:xfrm>
            <a:off x="4304863" y="1896828"/>
            <a:ext cx="1879265" cy="2869513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Innehållet går att publicera</a:t>
            </a:r>
          </a:p>
          <a:p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Innehållet som ska publiceras är utbildningstillfällen: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Kurstillfällen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Kurspaketeringstillfällen</a:t>
            </a:r>
          </a:p>
          <a:p>
            <a:pPr marL="171450" indent="-171450">
              <a:buFontTx/>
              <a:buChar char="-"/>
            </a:pP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Tillfällena måste ha minst status </a:t>
            </a:r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Påbörjad</a:t>
            </a:r>
          </a:p>
        </p:txBody>
      </p:sp>
      <p:sp>
        <p:nvSpPr>
          <p:cNvPr id="69" name="Rektangel 68"/>
          <p:cNvSpPr/>
          <p:nvPr/>
        </p:nvSpPr>
        <p:spPr>
          <a:xfrm>
            <a:off x="2277968" y="1899562"/>
            <a:ext cx="1879265" cy="2866779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Innehållet för programtillfället planeras in i strukturen</a:t>
            </a:r>
          </a:p>
          <a:p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Innehållet består av fritext, kurspaketeringar och kurser samt tillfällen för dessa som har lagts i olika perioder.</a:t>
            </a:r>
          </a:p>
        </p:txBody>
      </p:sp>
      <p:sp>
        <p:nvSpPr>
          <p:cNvPr id="70" name="Ellips 69"/>
          <p:cNvSpPr/>
          <p:nvPr/>
        </p:nvSpPr>
        <p:spPr>
          <a:xfrm>
            <a:off x="3122350" y="1438245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1" name="Rak 70"/>
          <p:cNvCxnSpPr>
            <a:cxnSpLocks/>
          </p:cNvCxnSpPr>
          <p:nvPr/>
        </p:nvCxnSpPr>
        <p:spPr>
          <a:xfrm>
            <a:off x="3217600" y="1628745"/>
            <a:ext cx="1" cy="27081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71"/>
          <p:cNvCxnSpPr/>
          <p:nvPr/>
        </p:nvCxnSpPr>
        <p:spPr>
          <a:xfrm>
            <a:off x="5244495" y="1628745"/>
            <a:ext cx="1" cy="2680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k 74"/>
          <p:cNvCxnSpPr>
            <a:cxnSpLocks/>
          </p:cNvCxnSpPr>
          <p:nvPr/>
        </p:nvCxnSpPr>
        <p:spPr>
          <a:xfrm>
            <a:off x="7227525" y="1628745"/>
            <a:ext cx="1" cy="2680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77"/>
          <p:cNvCxnSpPr>
            <a:cxnSpLocks/>
          </p:cNvCxnSpPr>
          <p:nvPr/>
        </p:nvCxnSpPr>
        <p:spPr>
          <a:xfrm>
            <a:off x="9171388" y="1628745"/>
            <a:ext cx="0" cy="2680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ak 81"/>
          <p:cNvCxnSpPr>
            <a:cxnSpLocks/>
          </p:cNvCxnSpPr>
          <p:nvPr/>
        </p:nvCxnSpPr>
        <p:spPr>
          <a:xfrm>
            <a:off x="11126798" y="1628745"/>
            <a:ext cx="0" cy="26808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>
          <a:xfrm>
            <a:off x="8268827" y="1896828"/>
            <a:ext cx="1805122" cy="3229623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Innehållet visas för studenten</a:t>
            </a:r>
          </a:p>
          <a:p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Innehållet visas för studenten när: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Innehållet är publicerat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Studenten har ett förväntat deltagande  </a:t>
            </a:r>
            <a:r>
              <a:rPr lang="sv-SE" sz="1200" baseline="30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Studieval visas när valperioden respektive anmälnings-perioden</a:t>
            </a:r>
            <a:br>
              <a:rPr lang="sv-SE" sz="1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infaller  </a:t>
            </a:r>
            <a:r>
              <a:rPr lang="sv-SE" sz="1200" baseline="30000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65" name="Rektangel 64"/>
          <p:cNvSpPr/>
          <p:nvPr/>
        </p:nvSpPr>
        <p:spPr>
          <a:xfrm>
            <a:off x="251073" y="1899563"/>
            <a:ext cx="1879265" cy="2866778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Det går inte att skapa någon struktur</a:t>
            </a:r>
          </a:p>
          <a:p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Det går inte att skapa innehåll i struktur</a:t>
            </a:r>
          </a:p>
          <a:p>
            <a:endParaRPr lang="sv-SE" sz="1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6">
                    <a:lumMod val="50000"/>
                  </a:schemeClr>
                </a:solidFill>
              </a:rPr>
              <a:t>Det finns inga programtillfällen och därmed kan man inte lägga in innehåll i struktur</a:t>
            </a:r>
          </a:p>
        </p:txBody>
      </p:sp>
      <p:sp>
        <p:nvSpPr>
          <p:cNvPr id="77" name="Ellips 76"/>
          <p:cNvSpPr/>
          <p:nvPr/>
        </p:nvSpPr>
        <p:spPr>
          <a:xfrm>
            <a:off x="1095455" y="1438245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9" name="Rak 78"/>
          <p:cNvCxnSpPr>
            <a:cxnSpLocks/>
          </p:cNvCxnSpPr>
          <p:nvPr/>
        </p:nvCxnSpPr>
        <p:spPr>
          <a:xfrm>
            <a:off x="1190705" y="1628745"/>
            <a:ext cx="1" cy="27081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64947" y="5829202"/>
            <a:ext cx="7803879" cy="553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Tx/>
              <a:buAutoNum type="arabicPeriod"/>
              <a:defRPr/>
            </a:pPr>
            <a:r>
              <a:rPr lang="sv-SE" sz="1000" dirty="0"/>
              <a:t>För att studenten ska kunna få ett förväntat deltagande krävs att tillfälle samt utbildningsversionen för tillfället har status komplett</a:t>
            </a:r>
          </a:p>
          <a:p>
            <a:pPr marL="228600" lvl="0" indent="-228600">
              <a:buFontTx/>
              <a:buAutoNum type="arabicPeriod"/>
              <a:defRPr/>
            </a:pPr>
            <a:r>
              <a:rPr lang="sv-SE" sz="1000" dirty="0"/>
              <a:t>För att studieval ska visas krävs att tillfälle samt utbildningsversionen för tillfället har status komplett samt att användaren har rätt behörighet</a:t>
            </a:r>
          </a:p>
          <a:p>
            <a:pPr marL="228600" lvl="0" indent="-228600">
              <a:buFontTx/>
              <a:buAutoNum type="arabicPeriod"/>
              <a:defRPr/>
            </a:pPr>
            <a:r>
              <a:rPr lang="sv-SE" sz="1000" dirty="0"/>
              <a:t>För att studieval ska visas krävs att tillfälle samt utbildningsversionen för tillfället har status komplett</a:t>
            </a:r>
          </a:p>
        </p:txBody>
      </p:sp>
    </p:spTree>
    <p:extLst>
      <p:ext uri="{BB962C8B-B14F-4D97-AF65-F5344CB8AC3E}">
        <p14:creationId xmlns:p14="http://schemas.microsoft.com/office/powerpoint/2010/main" val="2172047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11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Studenten kan registrera sig på ett kurstillfälle i strukturen när följande villkor är uppfyllda: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Strukturen är </a:t>
            </a:r>
            <a:r>
              <a:rPr lang="sv-SE" b="1" dirty="0">
                <a:solidFill>
                  <a:schemeClr val="tx1"/>
                </a:solidFill>
              </a:rPr>
              <a:t>publicerad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Alla ingående utbildningstillfällen är satta till status </a:t>
            </a:r>
            <a:r>
              <a:rPr lang="sv-SE" b="1" dirty="0">
                <a:solidFill>
                  <a:schemeClr val="tx1"/>
                </a:solidFill>
              </a:rPr>
              <a:t>Komplett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Program och programtillfälle har status </a:t>
            </a:r>
            <a:r>
              <a:rPr lang="sv-SE" b="1" dirty="0">
                <a:solidFill>
                  <a:schemeClr val="tx1"/>
                </a:solidFill>
              </a:rPr>
              <a:t>Komplett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Inriktningar och inriktningstillfällen har status </a:t>
            </a:r>
            <a:r>
              <a:rPr lang="sv-SE" b="1" dirty="0">
                <a:solidFill>
                  <a:schemeClr val="tx1"/>
                </a:solidFill>
              </a:rPr>
              <a:t>Komplett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Kurs och kurstillfällen har status </a:t>
            </a:r>
            <a:r>
              <a:rPr lang="sv-SE" b="1" dirty="0">
                <a:solidFill>
                  <a:schemeClr val="tx1"/>
                </a:solidFill>
              </a:rPr>
              <a:t>Komplett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Antagningsförfarande har angivits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 att studenten ska kunna registreras på kurstillfällen i strukturen?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540125" y="1276427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540125" y="1276427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</p:txBody>
      </p:sp>
      <p:sp>
        <p:nvSpPr>
          <p:cNvPr id="38" name="Rektangel 37"/>
          <p:cNvSpPr/>
          <p:nvPr/>
        </p:nvSpPr>
        <p:spPr>
          <a:xfrm>
            <a:off x="6204791" y="2084341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(2 av 4)</a:t>
            </a:r>
          </a:p>
        </p:txBody>
      </p:sp>
      <p:sp>
        <p:nvSpPr>
          <p:cNvPr id="39" name="Rektangel 38"/>
          <p:cNvSpPr/>
          <p:nvPr/>
        </p:nvSpPr>
        <p:spPr>
          <a:xfrm>
            <a:off x="3632801" y="2084341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Rak 39"/>
          <p:cNvCxnSpPr/>
          <p:nvPr/>
        </p:nvCxnSpPr>
        <p:spPr>
          <a:xfrm>
            <a:off x="6112043" y="1837329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40"/>
          <p:cNvSpPr/>
          <p:nvPr/>
        </p:nvSpPr>
        <p:spPr>
          <a:xfrm>
            <a:off x="3632801" y="3035174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3632801" y="398600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3632801" y="493246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3549279" y="1805764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1 - Publicerad</a:t>
            </a:r>
          </a:p>
        </p:txBody>
      </p:sp>
      <p:cxnSp>
        <p:nvCxnSpPr>
          <p:cNvPr id="45" name="Rak 44"/>
          <p:cNvCxnSpPr/>
          <p:nvPr/>
        </p:nvCxnSpPr>
        <p:spPr>
          <a:xfrm>
            <a:off x="8695257" y="1837329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6118847" y="1805764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2 - Publicerad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8688414" y="1805764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3 - Opublicerad</a:t>
            </a:r>
          </a:p>
        </p:txBody>
      </p:sp>
      <p:sp>
        <p:nvSpPr>
          <p:cNvPr id="48" name="Rektangel 47"/>
          <p:cNvSpPr/>
          <p:nvPr/>
        </p:nvSpPr>
        <p:spPr>
          <a:xfrm>
            <a:off x="8774358" y="2084341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inriktningar (1 av 3)</a:t>
            </a:r>
          </a:p>
        </p:txBody>
      </p:sp>
      <p:sp>
        <p:nvSpPr>
          <p:cNvPr id="49" name="Rektangel 48"/>
          <p:cNvSpPr/>
          <p:nvPr/>
        </p:nvSpPr>
        <p:spPr>
          <a:xfrm>
            <a:off x="6276739" y="2382263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 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  <p:sp>
        <p:nvSpPr>
          <p:cNvPr id="50" name="Rektangel 49"/>
          <p:cNvSpPr/>
          <p:nvPr/>
        </p:nvSpPr>
        <p:spPr>
          <a:xfrm>
            <a:off x="6276739" y="3333096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1" name="Rektangel 50"/>
          <p:cNvSpPr/>
          <p:nvPr/>
        </p:nvSpPr>
        <p:spPr>
          <a:xfrm>
            <a:off x="6276739" y="4283929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6276739" y="5230385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8845978" y="2382263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1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Komplett   </a:t>
            </a:r>
          </a:p>
        </p:txBody>
      </p:sp>
      <p:sp>
        <p:nvSpPr>
          <p:cNvPr id="54" name="Rektangel 53"/>
          <p:cNvSpPr/>
          <p:nvPr/>
        </p:nvSpPr>
        <p:spPr>
          <a:xfrm>
            <a:off x="8845978" y="3322989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2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Påbörjad</a:t>
            </a:r>
          </a:p>
        </p:txBody>
      </p:sp>
      <p:sp>
        <p:nvSpPr>
          <p:cNvPr id="55" name="Rektangel 54"/>
          <p:cNvSpPr/>
          <p:nvPr/>
        </p:nvSpPr>
        <p:spPr>
          <a:xfrm>
            <a:off x="8845978" y="4273822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3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Utkast</a:t>
            </a:r>
          </a:p>
        </p:txBody>
      </p:sp>
      <p:sp>
        <p:nvSpPr>
          <p:cNvPr id="56" name="Rektangel 55"/>
          <p:cNvSpPr/>
          <p:nvPr/>
        </p:nvSpPr>
        <p:spPr>
          <a:xfrm>
            <a:off x="8845978" y="5230385"/>
            <a:ext cx="2247635" cy="85039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4 – 30 </a:t>
            </a:r>
            <a:r>
              <a:rPr lang="sv-SE" sz="11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Förslag finns om ytterligare en inriktning</a:t>
            </a:r>
          </a:p>
        </p:txBody>
      </p:sp>
      <p:sp>
        <p:nvSpPr>
          <p:cNvPr id="57" name="Rektangel 56"/>
          <p:cNvSpPr/>
          <p:nvPr/>
        </p:nvSpPr>
        <p:spPr>
          <a:xfrm>
            <a:off x="3556241" y="698126"/>
            <a:ext cx="7701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/>
              <a:t>Exempel: </a:t>
            </a:r>
            <a:r>
              <a:rPr lang="sv-SE" sz="1200" dirty="0"/>
              <a:t>Studenten kan registrera sig på kurstillfällena på Termin 1 eftersom de kraven är uppfyllda. När studenten registrerar sig på första kurstillfället, kommer programtillfället sättas till ”Pågående” för studenten.</a:t>
            </a:r>
          </a:p>
        </p:txBody>
      </p:sp>
    </p:spTree>
    <p:extLst>
      <p:ext uri="{BB962C8B-B14F-4D97-AF65-F5344CB8AC3E}">
        <p14:creationId xmlns:p14="http://schemas.microsoft.com/office/powerpoint/2010/main" val="1313767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12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Tillämpning</a:t>
            </a:r>
          </a:p>
        </p:txBody>
      </p:sp>
    </p:spTree>
    <p:extLst>
      <p:ext uri="{BB962C8B-B14F-4D97-AF65-F5344CB8AC3E}">
        <p14:creationId xmlns:p14="http://schemas.microsoft.com/office/powerpoint/2010/main" val="404523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13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Studenterna ska få innehållet i sina studieplaner för Termin 1 från programtillfällesstrukturen.</a:t>
            </a:r>
          </a:p>
          <a:p>
            <a:r>
              <a:rPr lang="sv-SE" dirty="0"/>
              <a:t>Fortsatt innehåll ska studenterna ansöka till utanför Ladok då behörigheter ska granskas och urval ske.</a:t>
            </a:r>
          </a:p>
          <a:p>
            <a:endParaRPr lang="sv-SE" dirty="0"/>
          </a:p>
          <a:p>
            <a:r>
              <a:rPr lang="sv-SE" dirty="0"/>
              <a:t>När studenten antas till programtillfället får denne ett förväntat deltagande på kurstillfällena i första perioden. Vid registrering på några av dessa påbörjas programtillfället.</a:t>
            </a:r>
          </a:p>
          <a:p>
            <a:r>
              <a:rPr lang="sv-SE" dirty="0"/>
              <a:t>För att visa upp det studenten kan ansöka om finns möjlighet att ange det som innehåll med antagningsförfarandet </a:t>
            </a:r>
            <a:r>
              <a:rPr lang="sv-SE" b="1" dirty="0">
                <a:solidFill>
                  <a:srgbClr val="C00000"/>
                </a:solidFill>
              </a:rPr>
              <a:t>Extern ansökan</a:t>
            </a:r>
            <a:r>
              <a:rPr lang="sv-SE" dirty="0"/>
              <a:t>. </a:t>
            </a:r>
          </a:p>
          <a:p>
            <a:r>
              <a:rPr lang="sv-SE" dirty="0"/>
              <a:t>Informationen visas då i administratörsgränssnittet men ej i studentgränssnittet.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Tillämpning 1: Programtillfällesstrukturen skapar innehållet för termin 1 men studenten ska söka via externt system för resten av terminerna</a:t>
            </a:r>
          </a:p>
        </p:txBody>
      </p:sp>
      <p:sp>
        <p:nvSpPr>
          <p:cNvPr id="9" name="Rektangel 8"/>
          <p:cNvSpPr/>
          <p:nvPr/>
        </p:nvSpPr>
        <p:spPr>
          <a:xfrm>
            <a:off x="3540125" y="903803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-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-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632801" y="170434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Rak 14"/>
          <p:cNvCxnSpPr/>
          <p:nvPr/>
        </p:nvCxnSpPr>
        <p:spPr>
          <a:xfrm>
            <a:off x="6112043" y="1457331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3632801" y="2655176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632801" y="360600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632801" y="4552465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3549279" y="1387666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1 - Publicerat</a:t>
            </a:r>
          </a:p>
        </p:txBody>
      </p:sp>
      <p:cxnSp>
        <p:nvCxnSpPr>
          <p:cNvPr id="24" name="Rak 23"/>
          <p:cNvCxnSpPr/>
          <p:nvPr/>
        </p:nvCxnSpPr>
        <p:spPr>
          <a:xfrm>
            <a:off x="8695257" y="1457331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6118847" y="1387666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2 - Opublicerat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8688414" y="1387666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3 - Opublicerat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202040" y="1704343"/>
            <a:ext cx="2407551" cy="850392"/>
          </a:xfrm>
          <a:prstGeom prst="rect">
            <a:avLst/>
          </a:prstGeom>
          <a:solidFill>
            <a:srgbClr val="9DC3E6">
              <a:alpha val="3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  <a:p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  <p:sp>
        <p:nvSpPr>
          <p:cNvPr id="31" name="Rektangel 30"/>
          <p:cNvSpPr/>
          <p:nvPr/>
        </p:nvSpPr>
        <p:spPr>
          <a:xfrm>
            <a:off x="6202040" y="2655176"/>
            <a:ext cx="2407551" cy="850392"/>
          </a:xfrm>
          <a:prstGeom prst="rect">
            <a:avLst/>
          </a:prstGeom>
          <a:solidFill>
            <a:srgbClr val="9DC3E6">
              <a:alpha val="3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  <p:cxnSp>
        <p:nvCxnSpPr>
          <p:cNvPr id="19" name="Rak pil 18"/>
          <p:cNvCxnSpPr/>
          <p:nvPr/>
        </p:nvCxnSpPr>
        <p:spPr>
          <a:xfrm flipV="1">
            <a:off x="3164042" y="2148528"/>
            <a:ext cx="475602" cy="6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flipV="1">
            <a:off x="3157199" y="2882900"/>
            <a:ext cx="3044841" cy="244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8780924" y="1704343"/>
            <a:ext cx="2407551" cy="850392"/>
          </a:xfrm>
          <a:prstGeom prst="rect">
            <a:avLst/>
          </a:prstGeom>
          <a:solidFill>
            <a:srgbClr val="9DC3E6">
              <a:alpha val="3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  <p:sp>
        <p:nvSpPr>
          <p:cNvPr id="39" name="Rektangel 38"/>
          <p:cNvSpPr/>
          <p:nvPr/>
        </p:nvSpPr>
        <p:spPr>
          <a:xfrm>
            <a:off x="8780924" y="2655176"/>
            <a:ext cx="2407551" cy="850392"/>
          </a:xfrm>
          <a:prstGeom prst="rect">
            <a:avLst/>
          </a:prstGeom>
          <a:solidFill>
            <a:srgbClr val="9DC3E6">
              <a:alpha val="3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</p:spTree>
    <p:extLst>
      <p:ext uri="{BB962C8B-B14F-4D97-AF65-F5344CB8AC3E}">
        <p14:creationId xmlns:p14="http://schemas.microsoft.com/office/powerpoint/2010/main" val="26835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14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Studenten ska få innehållet i sin studieplan för hela programtillfället, dvs endast obligatoriska kurser. </a:t>
            </a:r>
          </a:p>
          <a:p>
            <a:r>
              <a:rPr lang="sv-SE" dirty="0"/>
              <a:t>Innehållet i programtillfällesstrukturen läggs in och publiceras inför kommande perioder, tex terminer.</a:t>
            </a:r>
          </a:p>
          <a:p>
            <a:r>
              <a:rPr lang="sv-SE" dirty="0"/>
              <a:t>Kurstillfällena har antagningsförfarande </a:t>
            </a:r>
            <a:r>
              <a:rPr lang="sv-SE" b="1" dirty="0">
                <a:solidFill>
                  <a:srgbClr val="C00000"/>
                </a:solidFill>
              </a:rPr>
              <a:t>Utan anmälan</a:t>
            </a:r>
          </a:p>
          <a:p>
            <a:r>
              <a:rPr lang="sv-SE" dirty="0"/>
              <a:t>Vid valet ”Val av kurser (1 av 3)” sker inte någon granskning av behörighet och inte heller någon form av urval därav antagningsförfarandet </a:t>
            </a:r>
            <a:r>
              <a:rPr lang="sv-SE" b="1" dirty="0">
                <a:solidFill>
                  <a:srgbClr val="C00000"/>
                </a:solidFill>
              </a:rPr>
              <a:t>Utan anmälan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86C35F"/>
          </a:solidFill>
          <a:ln>
            <a:solidFill>
              <a:srgbClr val="65B233"/>
            </a:solidFill>
          </a:ln>
        </p:spPr>
        <p:txBody>
          <a:bodyPr lIns="144000" tIns="90000" bIns="90000" anchor="ctr"/>
          <a:lstStyle/>
          <a:p>
            <a:r>
              <a:rPr lang="sv-SE" dirty="0"/>
              <a:t>Tillämpning 2: Programtillfällesstruktur med obligatoriska kurser och ett studieval. Inga granskningar av behörighet eller någon form av urval behövs.</a:t>
            </a:r>
          </a:p>
        </p:txBody>
      </p:sp>
      <p:sp>
        <p:nvSpPr>
          <p:cNvPr id="23" name="Rektangel 22"/>
          <p:cNvSpPr/>
          <p:nvPr/>
        </p:nvSpPr>
        <p:spPr>
          <a:xfrm>
            <a:off x="3540125" y="1054100"/>
            <a:ext cx="7711053" cy="487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- Komplett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- Komplett</a:t>
            </a:r>
          </a:p>
        </p:txBody>
      </p:sp>
      <p:sp>
        <p:nvSpPr>
          <p:cNvPr id="27" name="Rektangel 26"/>
          <p:cNvSpPr/>
          <p:nvPr/>
        </p:nvSpPr>
        <p:spPr>
          <a:xfrm>
            <a:off x="6204791" y="1959356"/>
            <a:ext cx="2404800" cy="31460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(1 av 3)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632801" y="1959356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Rak 28"/>
          <p:cNvCxnSpPr/>
          <p:nvPr/>
        </p:nvCxnSpPr>
        <p:spPr>
          <a:xfrm>
            <a:off x="6112043" y="1471044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>
          <a:xfrm>
            <a:off x="3632801" y="291018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3632801" y="3861022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3632801" y="4807478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35" name="textruta 34"/>
          <p:cNvSpPr txBox="1"/>
          <p:nvPr/>
        </p:nvSpPr>
        <p:spPr>
          <a:xfrm>
            <a:off x="3549279" y="16172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1 - Publicerat</a:t>
            </a:r>
          </a:p>
        </p:txBody>
      </p:sp>
      <p:cxnSp>
        <p:nvCxnSpPr>
          <p:cNvPr id="36" name="Rak 35"/>
          <p:cNvCxnSpPr/>
          <p:nvPr/>
        </p:nvCxnSpPr>
        <p:spPr>
          <a:xfrm>
            <a:off x="8695257" y="1471044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6118847" y="16172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2 - Opublicerat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8688414" y="16172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</a:t>
            </a:r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Opublicerat</a:t>
            </a:r>
          </a:p>
        </p:txBody>
      </p:sp>
      <p:sp>
        <p:nvSpPr>
          <p:cNvPr id="43" name="Rektangel 42"/>
          <p:cNvSpPr/>
          <p:nvPr/>
        </p:nvSpPr>
        <p:spPr>
          <a:xfrm>
            <a:off x="6276739" y="2257278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30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44" name="Rektangel 43"/>
          <p:cNvSpPr/>
          <p:nvPr/>
        </p:nvSpPr>
        <p:spPr>
          <a:xfrm>
            <a:off x="6276739" y="3208111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30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45" name="Rektangel 44"/>
          <p:cNvSpPr/>
          <p:nvPr/>
        </p:nvSpPr>
        <p:spPr>
          <a:xfrm>
            <a:off x="6276739" y="4158944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30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50" name="Rektangel 49"/>
          <p:cNvSpPr/>
          <p:nvPr/>
        </p:nvSpPr>
        <p:spPr>
          <a:xfrm>
            <a:off x="8763733" y="1959356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9 –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51" name="Rektangel 50"/>
          <p:cNvSpPr/>
          <p:nvPr/>
        </p:nvSpPr>
        <p:spPr>
          <a:xfrm>
            <a:off x="8763733" y="2910189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10 –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52" name="Rektangel 51"/>
          <p:cNvSpPr/>
          <p:nvPr/>
        </p:nvSpPr>
        <p:spPr>
          <a:xfrm>
            <a:off x="8763733" y="3861022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11 –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  <p:sp>
        <p:nvSpPr>
          <p:cNvPr id="53" name="Rektangel 52"/>
          <p:cNvSpPr/>
          <p:nvPr/>
        </p:nvSpPr>
        <p:spPr>
          <a:xfrm>
            <a:off x="8763733" y="4807478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12 –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</p:txBody>
      </p:sp>
    </p:spTree>
    <p:extLst>
      <p:ext uri="{BB962C8B-B14F-4D97-AF65-F5344CB8AC3E}">
        <p14:creationId xmlns:p14="http://schemas.microsoft.com/office/powerpoint/2010/main" val="2183842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15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Studenten ska få innehållet i sin studieplan för hela programtillfället, dvs endast obligatoriska kurser.</a:t>
            </a:r>
          </a:p>
          <a:p>
            <a:r>
              <a:rPr lang="sv-SE" dirty="0"/>
              <a:t>Inför termin 3 ska studenten välja en inriktning (inre paketering) och inget urval eller granskning av behörigheter ska ske. </a:t>
            </a:r>
          </a:p>
          <a:p>
            <a:r>
              <a:rPr lang="sv-SE" dirty="0"/>
              <a:t>Inriktningstillfällen skapas och innehållet i form av kurstillfällen läggs in i dess struktur. Kurstillfällena har antagningsförfarandet Utan anmälan.</a:t>
            </a:r>
          </a:p>
          <a:p>
            <a:r>
              <a:rPr lang="sv-SE" dirty="0"/>
              <a:t> Inriktningstillfälle läggs in i valmöjlighet i programtillfällets struktur.</a:t>
            </a:r>
          </a:p>
          <a:p>
            <a:r>
              <a:rPr lang="sv-SE" dirty="0"/>
              <a:t>Vid valet ”Val av inriktning (1 av 3)” sker inte någon granskning av behörighet och inte heller någon form av urval därav antagningsförfarandet </a:t>
            </a:r>
            <a:r>
              <a:rPr lang="sv-SE" b="1" dirty="0">
                <a:solidFill>
                  <a:srgbClr val="C00000"/>
                </a:solidFill>
              </a:rPr>
              <a:t>Utan anmälan på inriktningstillfällena.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Tillämpning 3: Programtillfällesstruktur med val av inriktning i programmet, Inget urval eller granskning av behörigheter</a:t>
            </a:r>
          </a:p>
        </p:txBody>
      </p:sp>
      <p:sp>
        <p:nvSpPr>
          <p:cNvPr id="9" name="Rektangel 8"/>
          <p:cNvSpPr/>
          <p:nvPr/>
        </p:nvSpPr>
        <p:spPr>
          <a:xfrm>
            <a:off x="3540125" y="554542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</a:rPr>
              <a:t>Program - Komplett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</a:rPr>
              <a:t>Programtillfälle - Komplett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04791" y="1362456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</a:rPr>
              <a:t>Val av kurser (2 av 4)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632801" y="1362456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1 - 7,5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Rak 14"/>
          <p:cNvCxnSpPr/>
          <p:nvPr/>
        </p:nvCxnSpPr>
        <p:spPr>
          <a:xfrm>
            <a:off x="6112043" y="1115444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3632801" y="231328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2 - 7,5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632801" y="3264122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3 - 7,5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632801" y="4210578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4 - 7,5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Anmälan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3549279" y="10457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Termin 1 - Publicerat</a:t>
            </a:r>
          </a:p>
        </p:txBody>
      </p:sp>
      <p:cxnSp>
        <p:nvCxnSpPr>
          <p:cNvPr id="24" name="Rak 23"/>
          <p:cNvCxnSpPr/>
          <p:nvPr/>
        </p:nvCxnSpPr>
        <p:spPr>
          <a:xfrm>
            <a:off x="8695257" y="1115444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6118847" y="10457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Termin 2 - Publicerad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8688414" y="10457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Termin 3 - Publicerad</a:t>
            </a:r>
          </a:p>
        </p:txBody>
      </p:sp>
      <p:sp>
        <p:nvSpPr>
          <p:cNvPr id="27" name="Rektangel 26"/>
          <p:cNvSpPr/>
          <p:nvPr/>
        </p:nvSpPr>
        <p:spPr>
          <a:xfrm>
            <a:off x="8774358" y="1362456"/>
            <a:ext cx="2404800" cy="31460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</a:rPr>
              <a:t>Val av inriktningar (1 av 3)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276739" y="1660378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5 – 15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Extern ansökan</a:t>
            </a:r>
          </a:p>
        </p:txBody>
      </p:sp>
      <p:sp>
        <p:nvSpPr>
          <p:cNvPr id="31" name="Rektangel 30"/>
          <p:cNvSpPr/>
          <p:nvPr/>
        </p:nvSpPr>
        <p:spPr>
          <a:xfrm>
            <a:off x="6276739" y="2611211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6 – 15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Extern ansökan</a:t>
            </a:r>
          </a:p>
        </p:txBody>
      </p:sp>
      <p:sp>
        <p:nvSpPr>
          <p:cNvPr id="32" name="Rektangel 31"/>
          <p:cNvSpPr/>
          <p:nvPr/>
        </p:nvSpPr>
        <p:spPr>
          <a:xfrm>
            <a:off x="6276739" y="3562044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7 – 15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Extern ansökan</a:t>
            </a:r>
          </a:p>
        </p:txBody>
      </p:sp>
      <p:sp>
        <p:nvSpPr>
          <p:cNvPr id="33" name="Rektangel 32"/>
          <p:cNvSpPr/>
          <p:nvPr/>
        </p:nvSpPr>
        <p:spPr>
          <a:xfrm>
            <a:off x="6276739" y="4508500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Kurs 8 – 15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Extern ansökan</a:t>
            </a:r>
          </a:p>
        </p:txBody>
      </p:sp>
      <p:sp>
        <p:nvSpPr>
          <p:cNvPr id="34" name="Rektangel 33"/>
          <p:cNvSpPr/>
          <p:nvPr/>
        </p:nvSpPr>
        <p:spPr>
          <a:xfrm>
            <a:off x="8845978" y="1660378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2">
                    <a:lumMod val="50000"/>
                  </a:schemeClr>
                </a:solidFill>
              </a:rPr>
              <a:t>Inriktning 1  - 30 </a:t>
            </a:r>
            <a:r>
              <a:rPr lang="sv-SE" sz="1200" b="1" dirty="0" err="1">
                <a:solidFill>
                  <a:schemeClr val="accent2">
                    <a:lumMod val="50000"/>
                  </a:schemeClr>
                </a:solidFill>
              </a:rPr>
              <a:t>hp</a:t>
            </a:r>
            <a:endParaRPr lang="sv-SE" sz="1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2">
                    <a:lumMod val="50000"/>
                  </a:schemeClr>
                </a:solidFill>
              </a:rPr>
              <a:t>Inriktningstillfälle – Komplett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845978" y="2601104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2">
                    <a:lumMod val="50000"/>
                  </a:schemeClr>
                </a:solidFill>
              </a:rPr>
              <a:t>Inriktning 2  - 30 </a:t>
            </a:r>
            <a:r>
              <a:rPr lang="sv-SE" sz="1200" b="1" dirty="0" err="1">
                <a:solidFill>
                  <a:schemeClr val="accent2">
                    <a:lumMod val="50000"/>
                  </a:schemeClr>
                </a:solidFill>
              </a:rPr>
              <a:t>hp</a:t>
            </a:r>
            <a:endParaRPr lang="sv-SE" sz="1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2">
                    <a:lumMod val="50000"/>
                  </a:schemeClr>
                </a:solidFill>
              </a:rPr>
              <a:t>Inriktningstillfälle – Komplett</a:t>
            </a:r>
          </a:p>
        </p:txBody>
      </p:sp>
      <p:sp>
        <p:nvSpPr>
          <p:cNvPr id="36" name="Rektangel 35"/>
          <p:cNvSpPr/>
          <p:nvPr/>
        </p:nvSpPr>
        <p:spPr>
          <a:xfrm>
            <a:off x="8845978" y="3551937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2">
                    <a:lumMod val="50000"/>
                  </a:schemeClr>
                </a:solidFill>
              </a:rPr>
              <a:t>Inriktning 3  - 30 </a:t>
            </a:r>
            <a:r>
              <a:rPr lang="sv-SE" sz="1200" b="1" dirty="0" err="1">
                <a:solidFill>
                  <a:schemeClr val="accent2">
                    <a:lumMod val="50000"/>
                  </a:schemeClr>
                </a:solidFill>
              </a:rPr>
              <a:t>hp</a:t>
            </a:r>
            <a:endParaRPr lang="sv-SE" sz="1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v-SE" sz="1200" dirty="0">
                <a:solidFill>
                  <a:schemeClr val="accent2">
                    <a:lumMod val="50000"/>
                  </a:schemeClr>
                </a:solidFill>
              </a:rPr>
              <a:t>Inriktningstillfälle – Komplett</a:t>
            </a:r>
          </a:p>
        </p:txBody>
      </p:sp>
      <p:cxnSp>
        <p:nvCxnSpPr>
          <p:cNvPr id="37" name="Rak pil 36"/>
          <p:cNvCxnSpPr/>
          <p:nvPr/>
        </p:nvCxnSpPr>
        <p:spPr>
          <a:xfrm>
            <a:off x="3281219" y="3201364"/>
            <a:ext cx="367652" cy="125961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ihandsfigur 11"/>
          <p:cNvSpPr/>
          <p:nvPr/>
        </p:nvSpPr>
        <p:spPr>
          <a:xfrm>
            <a:off x="7655508" y="1660379"/>
            <a:ext cx="3438105" cy="4750012"/>
          </a:xfrm>
          <a:custGeom>
            <a:avLst/>
            <a:gdLst>
              <a:gd name="connsiteX0" fmla="*/ 0 w 3041780"/>
              <a:gd name="connsiteY0" fmla="*/ 236375 h 4584441"/>
              <a:gd name="connsiteX1" fmla="*/ 802433 w 3041780"/>
              <a:gd name="connsiteY1" fmla="*/ 0 h 4584441"/>
              <a:gd name="connsiteX2" fmla="*/ 3041780 w 3041780"/>
              <a:gd name="connsiteY2" fmla="*/ 0 h 4584441"/>
              <a:gd name="connsiteX3" fmla="*/ 3035559 w 3041780"/>
              <a:gd name="connsiteY3" fmla="*/ 864637 h 4584441"/>
              <a:gd name="connsiteX4" fmla="*/ 2687216 w 3041780"/>
              <a:gd name="connsiteY4" fmla="*/ 4584441 h 4584441"/>
              <a:gd name="connsiteX5" fmla="*/ 0 w 3041780"/>
              <a:gd name="connsiteY5" fmla="*/ 236375 h 4584441"/>
              <a:gd name="connsiteX0" fmla="*/ 0 w 3041780"/>
              <a:gd name="connsiteY0" fmla="*/ 236375 h 4762223"/>
              <a:gd name="connsiteX1" fmla="*/ 802433 w 3041780"/>
              <a:gd name="connsiteY1" fmla="*/ 0 h 4762223"/>
              <a:gd name="connsiteX2" fmla="*/ 3041780 w 3041780"/>
              <a:gd name="connsiteY2" fmla="*/ 0 h 4762223"/>
              <a:gd name="connsiteX3" fmla="*/ 3035559 w 3041780"/>
              <a:gd name="connsiteY3" fmla="*/ 864637 h 4762223"/>
              <a:gd name="connsiteX4" fmla="*/ 1418311 w 3041780"/>
              <a:gd name="connsiteY4" fmla="*/ 4762223 h 4762223"/>
              <a:gd name="connsiteX5" fmla="*/ 0 w 3041780"/>
              <a:gd name="connsiteY5" fmla="*/ 236375 h 4762223"/>
              <a:gd name="connsiteX0" fmla="*/ 0 w 4247240"/>
              <a:gd name="connsiteY0" fmla="*/ 439554 h 4762223"/>
              <a:gd name="connsiteX1" fmla="*/ 2007893 w 4247240"/>
              <a:gd name="connsiteY1" fmla="*/ 0 h 4762223"/>
              <a:gd name="connsiteX2" fmla="*/ 4247240 w 4247240"/>
              <a:gd name="connsiteY2" fmla="*/ 0 h 4762223"/>
              <a:gd name="connsiteX3" fmla="*/ 4241019 w 4247240"/>
              <a:gd name="connsiteY3" fmla="*/ 864637 h 4762223"/>
              <a:gd name="connsiteX4" fmla="*/ 2623771 w 4247240"/>
              <a:gd name="connsiteY4" fmla="*/ 4762223 h 4762223"/>
              <a:gd name="connsiteX5" fmla="*/ 0 w 4247240"/>
              <a:gd name="connsiteY5" fmla="*/ 439554 h 4762223"/>
              <a:gd name="connsiteX0" fmla="*/ 0 w 3435141"/>
              <a:gd name="connsiteY0" fmla="*/ 401458 h 4762223"/>
              <a:gd name="connsiteX1" fmla="*/ 1195794 w 3435141"/>
              <a:gd name="connsiteY1" fmla="*/ 0 h 4762223"/>
              <a:gd name="connsiteX2" fmla="*/ 3435141 w 3435141"/>
              <a:gd name="connsiteY2" fmla="*/ 0 h 4762223"/>
              <a:gd name="connsiteX3" fmla="*/ 3428920 w 3435141"/>
              <a:gd name="connsiteY3" fmla="*/ 864637 h 4762223"/>
              <a:gd name="connsiteX4" fmla="*/ 1811672 w 3435141"/>
              <a:gd name="connsiteY4" fmla="*/ 4762223 h 4762223"/>
              <a:gd name="connsiteX5" fmla="*/ 0 w 3435141"/>
              <a:gd name="connsiteY5" fmla="*/ 401458 h 4762223"/>
              <a:gd name="connsiteX0" fmla="*/ 0 w 3435141"/>
              <a:gd name="connsiteY0" fmla="*/ 401458 h 4749524"/>
              <a:gd name="connsiteX1" fmla="*/ 1195794 w 3435141"/>
              <a:gd name="connsiteY1" fmla="*/ 0 h 4749524"/>
              <a:gd name="connsiteX2" fmla="*/ 3435141 w 3435141"/>
              <a:gd name="connsiteY2" fmla="*/ 0 h 4749524"/>
              <a:gd name="connsiteX3" fmla="*/ 3428920 w 3435141"/>
              <a:gd name="connsiteY3" fmla="*/ 864637 h 4749524"/>
              <a:gd name="connsiteX4" fmla="*/ 2699905 w 3435141"/>
              <a:gd name="connsiteY4" fmla="*/ 4749524 h 4749524"/>
              <a:gd name="connsiteX5" fmla="*/ 0 w 3435141"/>
              <a:gd name="connsiteY5" fmla="*/ 401458 h 47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141" h="4749524">
                <a:moveTo>
                  <a:pt x="0" y="401458"/>
                </a:moveTo>
                <a:lnTo>
                  <a:pt x="1195794" y="0"/>
                </a:lnTo>
                <a:lnTo>
                  <a:pt x="3435141" y="0"/>
                </a:lnTo>
                <a:cubicBezTo>
                  <a:pt x="3433067" y="288212"/>
                  <a:pt x="3430994" y="576425"/>
                  <a:pt x="3428920" y="864637"/>
                </a:cubicBezTo>
                <a:lnTo>
                  <a:pt x="2699905" y="4749524"/>
                </a:lnTo>
                <a:lnTo>
                  <a:pt x="0" y="401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36000"/>
            </a:schemeClr>
          </a:solidFill>
          <a:ln>
            <a:solidFill>
              <a:schemeClr val="tx1">
                <a:lumMod val="95000"/>
                <a:lumOff val="5000"/>
                <a:alpha val="34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/>
          <p:cNvSpPr/>
          <p:nvPr/>
        </p:nvSpPr>
        <p:spPr>
          <a:xfrm>
            <a:off x="7697838" y="2035158"/>
            <a:ext cx="2681078" cy="43508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1143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2">
                    <a:lumMod val="50000"/>
                  </a:schemeClr>
                </a:solidFill>
              </a:rPr>
              <a:t>Inriktning 1 - Komplett</a:t>
            </a:r>
          </a:p>
          <a:p>
            <a:r>
              <a:rPr lang="sv-SE" sz="1200" dirty="0">
                <a:solidFill>
                  <a:schemeClr val="accent2">
                    <a:lumMod val="50000"/>
                  </a:schemeClr>
                </a:solidFill>
              </a:rPr>
              <a:t>Inriktningstillfälle - Komplett</a:t>
            </a:r>
          </a:p>
        </p:txBody>
      </p:sp>
      <p:sp>
        <p:nvSpPr>
          <p:cNvPr id="29" name="Rektangel 28"/>
          <p:cNvSpPr/>
          <p:nvPr/>
        </p:nvSpPr>
        <p:spPr>
          <a:xfrm>
            <a:off x="7806978" y="2589985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1 - 7,5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7806978" y="3540818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2 - 7,5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7806978" y="4491651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3 - 7,5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7806978" y="543810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4 - 7,5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</p:txBody>
      </p:sp>
    </p:spTree>
    <p:extLst>
      <p:ext uri="{BB962C8B-B14F-4D97-AF65-F5344CB8AC3E}">
        <p14:creationId xmlns:p14="http://schemas.microsoft.com/office/powerpoint/2010/main" val="227296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16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Studenten ska påbörja en inriktning samtidigt som denne påbörjar programmet, dvs ska antas till ett programtillfälle som avser inriktning</a:t>
            </a:r>
          </a:p>
          <a:p>
            <a:r>
              <a:rPr lang="sv-SE" dirty="0"/>
              <a:t> </a:t>
            </a:r>
          </a:p>
          <a:p>
            <a:r>
              <a:rPr lang="sv-SE" dirty="0"/>
              <a:t>När studenten antas till programtillfället får denne ett förväntat deltagande på kurstillfällena i första perioden. Vid registrering på några av dessa påbörjas programtillfället och inriktningstillfället.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Tillämpning 4: Programtillfällesstruktur där studenten ska påbörja inriktning samtidigt som programmet</a:t>
            </a:r>
          </a:p>
        </p:txBody>
      </p:sp>
      <p:sp>
        <p:nvSpPr>
          <p:cNvPr id="9" name="Rektangel 8"/>
          <p:cNvSpPr/>
          <p:nvPr/>
        </p:nvSpPr>
        <p:spPr>
          <a:xfrm>
            <a:off x="3540125" y="554542"/>
            <a:ext cx="7711053" cy="5015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75000"/>
                  </a:schemeClr>
                </a:solidFill>
              </a:rPr>
              <a:t>Program - Komplett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</a:rPr>
              <a:t>Programtillfälle - Komplett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3549279" y="10457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Termin 1 - Publicerat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6118847" y="1045779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Termin 2 - Publicerad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8758402" y="1045779"/>
            <a:ext cx="2492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</a:rPr>
              <a:t>Termin 3 - Publicerad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648870" y="1372871"/>
            <a:ext cx="7784240" cy="46886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1143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2">
                    <a:lumMod val="50000"/>
                  </a:schemeClr>
                </a:solidFill>
              </a:rPr>
              <a:t>Inriktning 1 - Komplett</a:t>
            </a:r>
          </a:p>
          <a:p>
            <a:r>
              <a:rPr lang="sv-SE" sz="1200" dirty="0">
                <a:solidFill>
                  <a:schemeClr val="accent2">
                    <a:lumMod val="50000"/>
                  </a:schemeClr>
                </a:solidFill>
              </a:rPr>
              <a:t>Inriktningstillfälle – Komplett</a:t>
            </a:r>
          </a:p>
          <a:p>
            <a:r>
              <a:rPr lang="sv-SE" sz="1200" dirty="0">
                <a:solidFill>
                  <a:schemeClr val="accent2">
                    <a:lumMod val="50000"/>
                  </a:schemeClr>
                </a:solidFill>
              </a:rPr>
              <a:t>Utan anmälan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785232" y="2201911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1 - 7,5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3781215" y="3152744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2 - 7,5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3785232" y="410357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3 - 7,5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3785232" y="505003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4 - 7,5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</p:txBody>
      </p:sp>
      <p:sp>
        <p:nvSpPr>
          <p:cNvPr id="41" name="Rektangel 40"/>
          <p:cNvSpPr/>
          <p:nvPr/>
        </p:nvSpPr>
        <p:spPr>
          <a:xfrm>
            <a:off x="6353531" y="2201911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1 - 7,5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6353531" y="3152744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2 - 7,5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6353531" y="410357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3 - 7,5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6353531" y="505003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4 - 7,5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</p:txBody>
      </p:sp>
      <p:sp>
        <p:nvSpPr>
          <p:cNvPr id="45" name="Rektangel 44"/>
          <p:cNvSpPr/>
          <p:nvPr/>
        </p:nvSpPr>
        <p:spPr>
          <a:xfrm>
            <a:off x="8921830" y="2201911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1 - 7,5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8921830" y="3152744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2 - 7,5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8921830" y="410357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3 - 7,5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–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8921830" y="505003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Inriktningskurs</a:t>
            </a:r>
            <a:r>
              <a:rPr lang="sv-SE" sz="1200" b="1" dirty="0">
                <a:solidFill>
                  <a:schemeClr val="accent1">
                    <a:lumMod val="75000"/>
                  </a:schemeClr>
                </a:solidFill>
              </a:rPr>
              <a:t> 4 - 7,5 </a:t>
            </a:r>
            <a:r>
              <a:rPr lang="sv-SE" sz="1200" b="1" dirty="0" err="1">
                <a:solidFill>
                  <a:schemeClr val="accent1">
                    <a:lumMod val="75000"/>
                  </a:schemeClr>
                </a:solidFill>
              </a:rPr>
              <a:t>hp</a:t>
            </a:r>
            <a:endParaRPr lang="sv-SE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Kurstillfälle - Komplett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Utan anmälan</a:t>
            </a:r>
          </a:p>
        </p:txBody>
      </p:sp>
      <p:cxnSp>
        <p:nvCxnSpPr>
          <p:cNvPr id="24" name="Rak 23"/>
          <p:cNvCxnSpPr/>
          <p:nvPr/>
        </p:nvCxnSpPr>
        <p:spPr>
          <a:xfrm flipH="1">
            <a:off x="8831766" y="1115444"/>
            <a:ext cx="340" cy="478498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6261334" y="1211376"/>
            <a:ext cx="13086" cy="468904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61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17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Handhavande</a:t>
            </a:r>
          </a:p>
        </p:txBody>
      </p:sp>
    </p:spTree>
    <p:extLst>
      <p:ext uri="{BB962C8B-B14F-4D97-AF65-F5344CB8AC3E}">
        <p14:creationId xmlns:p14="http://schemas.microsoft.com/office/powerpoint/2010/main" val="3365598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DE1B5C80-319D-4470-867C-12B2A74B75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9535" b="25398"/>
          <a:stretch/>
        </p:blipFill>
        <p:spPr>
          <a:xfrm>
            <a:off x="6814457" y="3512550"/>
            <a:ext cx="5240694" cy="202147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56" b="39756"/>
          <a:stretch/>
        </p:blipFill>
        <p:spPr>
          <a:xfrm>
            <a:off x="3593539" y="667059"/>
            <a:ext cx="7437317" cy="24928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7"/>
          <a:stretch/>
        </p:blipFill>
        <p:spPr>
          <a:xfrm>
            <a:off x="3463455" y="2508693"/>
            <a:ext cx="2977836" cy="295407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18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2" y="495300"/>
            <a:ext cx="3386331" cy="6018213"/>
          </a:xfrm>
        </p:spPr>
        <p:txBody>
          <a:bodyPr/>
          <a:lstStyle/>
          <a:p>
            <a:r>
              <a:rPr lang="sv-SE" dirty="0"/>
              <a:t>Struktur för programtillfälle skapas under Utbildningsinformation -&gt; Program. Sök fram ett </a:t>
            </a:r>
            <a:r>
              <a:rPr lang="sv-SE" dirty="0" err="1"/>
              <a:t>progam</a:t>
            </a:r>
            <a:r>
              <a:rPr lang="sv-SE" dirty="0"/>
              <a:t> och välj ett programtillfälle, eller sök fram ett programtillfälle direkt. Välj sedan fliken ”Struktur”.</a:t>
            </a:r>
          </a:p>
          <a:p>
            <a:r>
              <a:rPr lang="sv-SE" dirty="0"/>
              <a:t>Här syns den programstruktur som redan skapats för programmet, och du kan lägga till nytt innehåll i strukturen.</a:t>
            </a:r>
          </a:p>
          <a:p>
            <a:endParaRPr lang="sv-SE" dirty="0"/>
          </a:p>
          <a:p>
            <a:r>
              <a:rPr lang="sv-SE" b="1" dirty="0"/>
              <a:t>Lägga till innehåll i strukturen</a:t>
            </a:r>
          </a:p>
          <a:p>
            <a:pPr marL="228600" indent="-228600">
              <a:buAutoNum type="arabicPeriod"/>
            </a:pPr>
            <a:r>
              <a:rPr lang="sv-SE" dirty="0"/>
              <a:t>Klicka på Visa sökpanel</a:t>
            </a:r>
          </a:p>
          <a:p>
            <a:pPr marL="228600" indent="-228600">
              <a:spcAft>
                <a:spcPts val="0"/>
              </a:spcAft>
              <a:buAutoNum type="arabicPeriod"/>
            </a:pPr>
            <a:r>
              <a:rPr lang="sv-SE" dirty="0"/>
              <a:t>Sök fram innehållet i sökpanelen med hjälp av parametrarna:</a:t>
            </a:r>
          </a:p>
          <a:p>
            <a:pPr marL="541800" lvl="1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dirty="0"/>
              <a:t>Typ av innehåll (ex. kurstillfälle eller inriktningstillfälle)</a:t>
            </a:r>
          </a:p>
          <a:p>
            <a:pPr marL="541800" lvl="1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dirty="0"/>
              <a:t>Period för tillfället</a:t>
            </a:r>
          </a:p>
          <a:p>
            <a:pPr marL="541800" lvl="1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dirty="0"/>
              <a:t>Organisationsenhet</a:t>
            </a:r>
          </a:p>
          <a:p>
            <a:pPr marL="541800" lvl="1" indent="-228600">
              <a:buFont typeface="Arial" panose="020B0604020202020204" pitchFamily="34" charset="0"/>
              <a:buChar char="•"/>
            </a:pPr>
            <a:r>
              <a:rPr lang="sv-SE" dirty="0"/>
              <a:t>Benämning, utbildningskod eller tillfälleskod</a:t>
            </a:r>
          </a:p>
          <a:p>
            <a:pPr marL="228600" lvl="1" indent="-228600">
              <a:buFont typeface="+mj-lt"/>
              <a:buAutoNum type="arabicPeriod" startAt="3"/>
            </a:pPr>
            <a:r>
              <a:rPr lang="sv-SE" dirty="0"/>
              <a:t>Välj om tillfället ska läggas in som obligatoriskt eller valbart (klicka fram rullistan genom att klicka på pilen i rutan för innehållet).</a:t>
            </a:r>
          </a:p>
          <a:p>
            <a:pPr marL="228600" lvl="1" indent="-228600">
              <a:buFont typeface="+mj-lt"/>
              <a:buAutoNum type="arabicPeriod" startAt="3"/>
            </a:pPr>
            <a:r>
              <a:rPr lang="sv-SE" dirty="0"/>
              <a:t>Lägg till innehållet genom att klicka på pilen längst ner till höger i rutan för innehållet.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Tillfället läggs in i strukturen. 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Lägg till innehåll och välj antagningsförfarande</a:t>
            </a:r>
          </a:p>
        </p:txBody>
      </p:sp>
      <p:cxnSp>
        <p:nvCxnSpPr>
          <p:cNvPr id="33" name="Straight Arrow Connector 32"/>
          <p:cNvCxnSpPr>
            <a:stCxn id="37" idx="2"/>
          </p:cNvCxnSpPr>
          <p:nvPr/>
        </p:nvCxnSpPr>
        <p:spPr>
          <a:xfrm flipH="1">
            <a:off x="4687132" y="2421751"/>
            <a:ext cx="1" cy="175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 Placeholder 23"/>
          <p:cNvSpPr txBox="1">
            <a:spLocks/>
          </p:cNvSpPr>
          <p:nvPr/>
        </p:nvSpPr>
        <p:spPr>
          <a:xfrm>
            <a:off x="4551993" y="217923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38" name="Text Placeholder 9"/>
          <p:cNvSpPr txBox="1">
            <a:spLocks/>
          </p:cNvSpPr>
          <p:nvPr/>
        </p:nvSpPr>
        <p:spPr>
          <a:xfrm>
            <a:off x="7312197" y="1798304"/>
            <a:ext cx="1102460" cy="369857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39" name="Text Placeholder 23"/>
          <p:cNvSpPr txBox="1">
            <a:spLocks/>
          </p:cNvSpPr>
          <p:nvPr/>
        </p:nvSpPr>
        <p:spPr>
          <a:xfrm>
            <a:off x="5963803" y="4849573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40" name="Text Placeholder 23"/>
          <p:cNvSpPr txBox="1">
            <a:spLocks/>
          </p:cNvSpPr>
          <p:nvPr/>
        </p:nvSpPr>
        <p:spPr>
          <a:xfrm>
            <a:off x="5029817" y="3702531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cxnSp>
        <p:nvCxnSpPr>
          <p:cNvPr id="45" name="Straight Arrow Connector 44"/>
          <p:cNvCxnSpPr>
            <a:stCxn id="39" idx="3"/>
          </p:cNvCxnSpPr>
          <p:nvPr/>
        </p:nvCxnSpPr>
        <p:spPr>
          <a:xfrm>
            <a:off x="6234082" y="4971914"/>
            <a:ext cx="770875" cy="183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prstClr val="white"/>
                </a:solidFill>
              </a:rPr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>
                <a:solidFill>
                  <a:prstClr val="white"/>
                </a:solidFill>
              </a:rPr>
              <a:t>Ladok-Lathund-2.0.0-Programplanering</a:t>
            </a: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>
                <a:solidFill>
                  <a:prstClr val="white"/>
                </a:solidFill>
              </a:rPr>
              <a:pPr/>
              <a:t>1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Innehållsförteckning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2425" y="723900"/>
            <a:ext cx="11344274" cy="1258976"/>
          </a:xfrm>
        </p:spPr>
        <p:txBody>
          <a:bodyPr>
            <a:spAutoFit/>
          </a:bodyPr>
          <a:lstStyle/>
          <a:p>
            <a:r>
              <a:rPr lang="sv-SE" b="1" dirty="0"/>
              <a:t>Syfte</a:t>
            </a:r>
          </a:p>
          <a:p>
            <a:r>
              <a:rPr lang="sv-SE" dirty="0"/>
              <a:t>Syftet med lathunden är att beskriva det grundläggande konceptet för programtillfällesstrukturer, förklara olika tillämpningar av programtillfällesstrukturer samt visa på praktiskt handhavande i systemet. </a:t>
            </a:r>
          </a:p>
          <a:p>
            <a:r>
              <a:rPr lang="sv-SE" dirty="0"/>
              <a:t>Lathunden beskriver </a:t>
            </a:r>
            <a:r>
              <a:rPr lang="sv-SE" u="sng" dirty="0"/>
              <a:t>inte</a:t>
            </a:r>
            <a:r>
              <a:rPr lang="sv-SE" dirty="0"/>
              <a:t> rutiner och hantering inom ett lärosäte, t ex hur utförandet av tillgodoräknandeprocessen ska ske. </a:t>
            </a:r>
          </a:p>
          <a:p>
            <a:r>
              <a:rPr lang="sv-SE" dirty="0"/>
              <a:t>Lathunden förutsätter att användaren har en grundläggande förståelse för navigering och begrepp i Ladok, se </a:t>
            </a:r>
            <a:r>
              <a:rPr lang="sv-SE" dirty="0">
                <a:hlinkClick r:id="rId3"/>
              </a:rPr>
              <a:t>ladok.se → Grunderna i Ladok</a:t>
            </a:r>
            <a:r>
              <a:rPr lang="sv-SE" dirty="0"/>
              <a:t>. </a:t>
            </a:r>
          </a:p>
        </p:txBody>
      </p:sp>
      <p:graphicFrame>
        <p:nvGraphicFramePr>
          <p:cNvPr id="19" name="Platshållare för innehåll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531517"/>
              </p:ext>
            </p:extLst>
          </p:nvPr>
        </p:nvGraphicFramePr>
        <p:xfrm>
          <a:off x="352425" y="2202063"/>
          <a:ext cx="11327421" cy="3276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69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826">
                <a:tc>
                  <a:txBody>
                    <a:bodyPr/>
                    <a:lstStyle/>
                    <a:p>
                      <a:r>
                        <a:rPr lang="sv-SE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Avsnitt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Kommentar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r>
                        <a:rPr lang="sv-SE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 action="ppaction://hlinksldjump"/>
                        </a:rPr>
                        <a:t>Grundläggande koncept</a:t>
                      </a:r>
                      <a:endParaRPr lang="sv-SE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r>
                        <a:rPr lang="sv-SE" sz="11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Tillämpning</a:t>
                      </a:r>
                      <a:endParaRPr lang="sv-SE" sz="1100" b="1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sv-SE" sz="1100" i="1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</a:t>
                      </a:r>
                      <a:r>
                        <a:rPr lang="sv-SE" sz="1100" i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xempel på hur konceptet</a:t>
                      </a:r>
                      <a:r>
                        <a:rPr lang="sv-SE" sz="1100" i="1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 tillämpas</a:t>
                      </a:r>
                      <a:endParaRPr lang="sv-SE" sz="1100" i="1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44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Tillämpning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1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Programtillfällesstrukturen har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innehåll utan ansökan termin 1 och innehåll med extern ansökan resterande terminer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4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Tillämpning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 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2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Programtillfällesstruktur med obligatoriska kurser och ett studieval. 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04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Tillämpning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 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3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Programtillfällesstruktur med val av inriktning i programmet. Inget urval eller behörighetsgranskning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04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Tillämpning 4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Programtillfällesstruktur där studenten ska påbörja inriktning samtidigt som programmet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048">
                <a:tc>
                  <a:txBody>
                    <a:bodyPr/>
                    <a:lstStyle/>
                    <a:p>
                      <a:r>
                        <a:rPr lang="sv-SE" sz="1100" b="1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Handhavande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Lägg till innehåll och välja antagningsförfarande </a:t>
                      </a:r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19-20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Lägg till valmöjlighet och välj valregel</a:t>
                      </a:r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21-22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Publicera</a:t>
                      </a:r>
                      <a:r>
                        <a:rPr lang="sv-SE" sz="11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 struktur</a:t>
                      </a:r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3" action="ppaction://hlinksldjump"/>
                        </a:rPr>
                        <a:t>Avbryt publicering av struktur</a:t>
                      </a:r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032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C26AD0AF-75ED-457D-A570-3E7F14728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773"/>
          <a:stretch/>
        </p:blipFill>
        <p:spPr>
          <a:xfrm>
            <a:off x="3360811" y="701216"/>
            <a:ext cx="5078340" cy="267266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2DE9-73D4-4AC7-972B-9D58DD5CA357}" type="slidenum">
              <a:rPr lang="sv-SE" smtClean="0"/>
              <a:t>19</a:t>
            </a:fld>
            <a:endParaRPr lang="sv-S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När innehåll lagts in i strukturen behöver antagningsförfarande anges. Det kan göras för en kurs i taget, eller för alla </a:t>
            </a:r>
            <a:r>
              <a:rPr lang="sv-SE" dirty="0" err="1"/>
              <a:t>kusrer</a:t>
            </a:r>
            <a:r>
              <a:rPr lang="sv-SE" dirty="0"/>
              <a:t> som ges samma termin.</a:t>
            </a:r>
          </a:p>
          <a:p>
            <a:endParaRPr lang="sv-SE" dirty="0"/>
          </a:p>
          <a:p>
            <a:r>
              <a:rPr lang="sv-SE" b="1" dirty="0"/>
              <a:t>Ange antagningsförfarande</a:t>
            </a:r>
          </a:p>
          <a:p>
            <a:pPr marL="228600" indent="-228600">
              <a:buAutoNum type="arabicPeriod"/>
            </a:pPr>
            <a:r>
              <a:rPr lang="sv-SE" dirty="0"/>
              <a:t>Klicka på tillfället i strukturen (alt. på ”Välj antagningsförfarande” för att hantera förfarande för alla terminens kurser)</a:t>
            </a:r>
          </a:p>
          <a:p>
            <a:pPr marL="228600" indent="-228600">
              <a:buAutoNum type="arabicPeriod"/>
            </a:pPr>
            <a:r>
              <a:rPr lang="sv-SE" dirty="0"/>
              <a:t>Ange sedan ett av alternativen:</a:t>
            </a:r>
          </a:p>
          <a:p>
            <a:pPr marL="5418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Anmälan: </a:t>
            </a:r>
            <a:r>
              <a:rPr lang="sv-SE" dirty="0"/>
              <a:t>studenten väljer själv sitt förväntade deltagande i studentgränssnittet </a:t>
            </a:r>
          </a:p>
          <a:p>
            <a:pPr marL="541800" lvl="1" indent="-228600">
              <a:buFont typeface="Arial" panose="020B0604020202020204" pitchFamily="34" charset="0"/>
              <a:buChar char="•"/>
            </a:pPr>
            <a:r>
              <a:rPr lang="sv-SE" b="1" dirty="0"/>
              <a:t>Utan anmälan: </a:t>
            </a:r>
            <a:r>
              <a:rPr lang="sv-SE" dirty="0"/>
              <a:t>ett förväntat deltagande skapas automatiskt för studenterna då strukturen publiceras.</a:t>
            </a:r>
          </a:p>
          <a:p>
            <a:pPr marL="541800" lvl="1" indent="-228600">
              <a:buFont typeface="Arial" panose="020B0604020202020204" pitchFamily="34" charset="0"/>
              <a:buChar char="•"/>
            </a:pPr>
            <a:r>
              <a:rPr lang="sv-SE" b="1" dirty="0"/>
              <a:t>Extern ansökan: </a:t>
            </a:r>
            <a:r>
              <a:rPr lang="sv-SE" dirty="0"/>
              <a:t>förväntat deltagande sker via externt system (ex. </a:t>
            </a:r>
            <a:r>
              <a:rPr lang="sv-SE" dirty="0" err="1"/>
              <a:t>NyA</a:t>
            </a:r>
            <a:r>
              <a:rPr lang="sv-SE" dirty="0"/>
              <a:t>)</a:t>
            </a:r>
            <a:endParaRPr lang="sv-SE" b="1" dirty="0"/>
          </a:p>
          <a:p>
            <a:pPr marL="228600" lvl="1" indent="-228600">
              <a:buFont typeface="+mj-lt"/>
              <a:buAutoNum type="arabicPeriod" startAt="3"/>
            </a:pPr>
            <a:r>
              <a:rPr lang="sv-SE" dirty="0"/>
              <a:t>Klicka på </a:t>
            </a:r>
            <a:r>
              <a:rPr lang="sv-SE" b="1" dirty="0"/>
              <a:t>Spara</a:t>
            </a:r>
            <a:r>
              <a:rPr lang="sv-SE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Lägg till innehåll och välj antagningsförfarande </a:t>
            </a:r>
            <a:r>
              <a:rPr lang="sv-SE" b="0" dirty="0"/>
              <a:t>(forts.)</a:t>
            </a:r>
            <a:endParaRPr lang="sv-SE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860" y="2595021"/>
            <a:ext cx="4514286" cy="359047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4" name="Text Placeholder 24"/>
          <p:cNvSpPr txBox="1">
            <a:spLocks/>
          </p:cNvSpPr>
          <p:nvPr/>
        </p:nvSpPr>
        <p:spPr>
          <a:xfrm>
            <a:off x="4973056" y="298183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cxnSp>
        <p:nvCxnSpPr>
          <p:cNvPr id="36" name="Straight Arrow Connector 35"/>
          <p:cNvCxnSpPr>
            <a:cxnSpLocks/>
            <a:stCxn id="34" idx="3"/>
          </p:cNvCxnSpPr>
          <p:nvPr/>
        </p:nvCxnSpPr>
        <p:spPr>
          <a:xfrm>
            <a:off x="5243335" y="3103093"/>
            <a:ext cx="1566525" cy="71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 Placeholder 24"/>
          <p:cNvSpPr txBox="1">
            <a:spLocks/>
          </p:cNvSpPr>
          <p:nvPr/>
        </p:nvSpPr>
        <p:spPr>
          <a:xfrm>
            <a:off x="9617075" y="580716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8BA93BED-8A45-4D68-AA0C-112460812C55}"/>
              </a:ext>
            </a:extLst>
          </p:cNvPr>
          <p:cNvSpPr txBox="1">
            <a:spLocks/>
          </p:cNvSpPr>
          <p:nvPr/>
        </p:nvSpPr>
        <p:spPr>
          <a:xfrm>
            <a:off x="8439151" y="448883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8" name="Höger klammerparentes 7">
            <a:extLst>
              <a:ext uri="{FF2B5EF4-FFF2-40B4-BE49-F238E27FC236}">
                <a16:creationId xmlns:a16="http://schemas.microsoft.com/office/drawing/2014/main" id="{305D6FFA-D5BB-4C1D-999B-DE83A933E09E}"/>
              </a:ext>
            </a:extLst>
          </p:cNvPr>
          <p:cNvSpPr/>
          <p:nvPr/>
        </p:nvSpPr>
        <p:spPr>
          <a:xfrm>
            <a:off x="8248650" y="3819525"/>
            <a:ext cx="190501" cy="1581150"/>
          </a:xfrm>
          <a:prstGeom prst="rightBrace">
            <a:avLst>
              <a:gd name="adj1" fmla="val 308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Straight Arrow Connector 35">
            <a:extLst>
              <a:ext uri="{FF2B5EF4-FFF2-40B4-BE49-F238E27FC236}">
                <a16:creationId xmlns:a16="http://schemas.microsoft.com/office/drawing/2014/main" id="{71C432C5-4EDF-43D8-B5D4-E7B57083C192}"/>
              </a:ext>
            </a:extLst>
          </p:cNvPr>
          <p:cNvCxnSpPr>
            <a:cxnSpLocks/>
          </p:cNvCxnSpPr>
          <p:nvPr/>
        </p:nvCxnSpPr>
        <p:spPr>
          <a:xfrm>
            <a:off x="5382141" y="1805940"/>
            <a:ext cx="1427719" cy="187531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20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12"/>
          <a:stretch/>
        </p:blipFill>
        <p:spPr>
          <a:xfrm>
            <a:off x="3542433" y="768116"/>
            <a:ext cx="6963836" cy="420111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20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sv-SE" dirty="0"/>
              <a:t>Ett studieval kallas </a:t>
            </a:r>
            <a:r>
              <a:rPr lang="sv-SE" b="1" dirty="0"/>
              <a:t>valmöjlighet</a:t>
            </a:r>
            <a:r>
              <a:rPr lang="sv-SE" dirty="0"/>
              <a:t> i nya Ladok. En valmöjlighet kan bestå av val av: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Kurstillfälle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Kurspaketeringstillfälle (ex. inriktningstillfälle)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b="1" dirty="0"/>
              <a:t>Lägg till valmöjlighet:</a:t>
            </a:r>
          </a:p>
          <a:p>
            <a:pPr marL="228600" indent="-228600">
              <a:buAutoNum type="arabicPeriod"/>
            </a:pPr>
            <a:r>
              <a:rPr lang="sv-SE" dirty="0"/>
              <a:t>Sök fram utbildningstillfälle i sökpanelen</a:t>
            </a:r>
          </a:p>
          <a:p>
            <a:pPr marL="228600" indent="-228600">
              <a:buAutoNum type="arabicPeriod"/>
            </a:pPr>
            <a:r>
              <a:rPr lang="sv-SE" dirty="0"/>
              <a:t>Välj att lägga till tillfället som </a:t>
            </a:r>
            <a:r>
              <a:rPr lang="sv-SE" b="1" dirty="0"/>
              <a:t>ny valmöjlighet</a:t>
            </a:r>
            <a:endParaRPr lang="sv-SE" dirty="0"/>
          </a:p>
          <a:p>
            <a:pPr marL="228600" indent="-228600">
              <a:buAutoNum type="arabicPeriod"/>
            </a:pPr>
            <a:r>
              <a:rPr lang="sv-SE" dirty="0"/>
              <a:t>Lägg in i strukturen genom att klicka på pilen.</a:t>
            </a:r>
          </a:p>
          <a:p>
            <a:endParaRPr lang="sv-SE" dirty="0"/>
          </a:p>
          <a:p>
            <a:r>
              <a:rPr lang="sv-SE" dirty="0"/>
              <a:t>När nästa utbildningstillfälle ska läggas in: välj att lägga denna inom en redan skapad valmöjlighet. </a:t>
            </a:r>
          </a:p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Lägg till valmöjlighet och välj valregel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2433" y="560277"/>
            <a:ext cx="6963836" cy="4340620"/>
          </a:xfrm>
          <a:prstGeom prst="rect">
            <a:avLst/>
          </a:prstGeom>
          <a:solidFill>
            <a:schemeClr val="bg1">
              <a:alpha val="57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" t="2124" r="2508" b="5332"/>
          <a:stretch/>
        </p:blipFill>
        <p:spPr>
          <a:xfrm>
            <a:off x="3846686" y="3408296"/>
            <a:ext cx="3195522" cy="942999"/>
          </a:xfrm>
          <a:prstGeom prst="rect">
            <a:avLst/>
          </a:prstGeom>
        </p:spPr>
      </p:pic>
      <p:sp>
        <p:nvSpPr>
          <p:cNvPr id="29" name="Text Placeholder 23"/>
          <p:cNvSpPr txBox="1">
            <a:spLocks/>
          </p:cNvSpPr>
          <p:nvPr/>
        </p:nvSpPr>
        <p:spPr>
          <a:xfrm>
            <a:off x="5569451" y="411004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30" name="Text Placeholder 23"/>
          <p:cNvSpPr txBox="1">
            <a:spLocks/>
          </p:cNvSpPr>
          <p:nvPr/>
        </p:nvSpPr>
        <p:spPr>
          <a:xfrm>
            <a:off x="7014215" y="405973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0105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34"/>
          <a:stretch/>
        </p:blipFill>
        <p:spPr>
          <a:xfrm>
            <a:off x="3720973" y="602816"/>
            <a:ext cx="7783672" cy="387296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703232" y="580392"/>
            <a:ext cx="7876058" cy="4340620"/>
          </a:xfrm>
          <a:prstGeom prst="rect">
            <a:avLst/>
          </a:prstGeom>
          <a:solidFill>
            <a:schemeClr val="bg1">
              <a:alpha val="57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" t="40603" r="17735" b="25910"/>
          <a:stretch/>
        </p:blipFill>
        <p:spPr>
          <a:xfrm>
            <a:off x="3971154" y="2179351"/>
            <a:ext cx="7625877" cy="129695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21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1" y="495300"/>
            <a:ext cx="3551360" cy="6018213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v-SE" dirty="0"/>
              <a:t>Valmöjligheten som skapats har en </a:t>
            </a:r>
            <a:r>
              <a:rPr lang="sv-SE" b="1" dirty="0"/>
              <a:t>valregel</a:t>
            </a:r>
            <a:r>
              <a:rPr lang="sv-SE" dirty="0"/>
              <a:t>. Valregeln beskriver hur studenten kan välja mellan utbildningstillfällena. </a:t>
            </a:r>
          </a:p>
          <a:p>
            <a:pPr>
              <a:spcAft>
                <a:spcPts val="300"/>
              </a:spcAft>
            </a:pPr>
            <a:endParaRPr lang="sv-SE" b="1" dirty="0"/>
          </a:p>
          <a:p>
            <a:pPr>
              <a:spcAft>
                <a:spcPts val="300"/>
              </a:spcAft>
            </a:pPr>
            <a:r>
              <a:rPr lang="sv-SE" b="1" dirty="0"/>
              <a:t>Välj valregel: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dirty="0"/>
              <a:t>Då samtliga utbildningstillfällen ligger i valmöjligheten: klicka på rubriken för valmöjligheten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dirty="0"/>
              <a:t>Välj </a:t>
            </a:r>
            <a:r>
              <a:rPr lang="sv-SE" b="1" dirty="0"/>
              <a:t>regel</a:t>
            </a:r>
            <a:r>
              <a:rPr lang="sv-SE" dirty="0"/>
              <a:t> för valmöjligheten:</a:t>
            </a:r>
          </a:p>
          <a:p>
            <a:pPr marL="484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Välj en eller flera stycken av de möjliga utbildningstillfällena</a:t>
            </a:r>
          </a:p>
          <a:p>
            <a:pPr marL="4846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Välj en viss omfattning av de möjliga utbildningstillfällena</a:t>
            </a:r>
          </a:p>
          <a:p>
            <a:pPr marL="228600" lvl="1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sv-SE" dirty="0"/>
              <a:t>Utbildningstillfällena i valmöjligheten behöver ett </a:t>
            </a:r>
            <a:r>
              <a:rPr lang="sv-SE" b="1" dirty="0"/>
              <a:t>antagningsförfarande</a:t>
            </a:r>
            <a:r>
              <a:rPr lang="sv-SE" dirty="0"/>
              <a:t>. Det går att sätta antagningsförfarandet på valmöjligheten och då kopieras antagningsförfarandet till de ingående utbildningstillfällena, eller så kan du sätta antagningsförfarande på varje utbildningstillfälle.</a:t>
            </a:r>
          </a:p>
          <a:p>
            <a:pPr marL="228600" lvl="1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sv-SE" dirty="0"/>
              <a:t>Ange </a:t>
            </a:r>
            <a:r>
              <a:rPr lang="sv-SE" b="1" dirty="0"/>
              <a:t>valperiod</a:t>
            </a:r>
            <a:r>
              <a:rPr lang="sv-SE" dirty="0"/>
              <a:t>. </a:t>
            </a:r>
          </a:p>
          <a:p>
            <a:pPr marL="541800" lvl="2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Studenter kan göra val i studentgränssnittet inom valperioden. Ska studenter inte kunna göra val själv kan valperiod före dagens datum anges. </a:t>
            </a:r>
          </a:p>
          <a:p>
            <a:pPr marL="541800" lvl="2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Administratörer kan göra val för studenten i administratörsgränssnittet även utanför valperioden. </a:t>
            </a:r>
          </a:p>
          <a:p>
            <a:pPr marL="228600" lvl="1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sv-SE" dirty="0"/>
              <a:t>Klicka på Spara</a:t>
            </a:r>
          </a:p>
          <a:p>
            <a:pPr marL="0" lvl="1">
              <a:spcAft>
                <a:spcPts val="300"/>
              </a:spcAft>
            </a:pP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Lägg till valmöjlighet och välj valregel </a:t>
            </a:r>
            <a:r>
              <a:rPr lang="sv-SE" b="0" dirty="0"/>
              <a:t>(forts.)</a:t>
            </a:r>
            <a:endParaRPr lang="sv-SE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024" y="2355764"/>
            <a:ext cx="3425881" cy="41162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5" name="Text Placeholder 23"/>
          <p:cNvSpPr txBox="1">
            <a:spLocks/>
          </p:cNvSpPr>
          <p:nvPr/>
        </p:nvSpPr>
        <p:spPr>
          <a:xfrm>
            <a:off x="4872251" y="2750702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36" name="Text Placeholder 23"/>
          <p:cNvSpPr txBox="1">
            <a:spLocks/>
          </p:cNvSpPr>
          <p:nvPr/>
        </p:nvSpPr>
        <p:spPr>
          <a:xfrm>
            <a:off x="9850244" y="4073507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cxnSp>
        <p:nvCxnSpPr>
          <p:cNvPr id="38" name="Straight Arrow Connector 37"/>
          <p:cNvCxnSpPr>
            <a:stCxn id="35" idx="3"/>
          </p:cNvCxnSpPr>
          <p:nvPr/>
        </p:nvCxnSpPr>
        <p:spPr>
          <a:xfrm>
            <a:off x="5142530" y="2873043"/>
            <a:ext cx="3224263" cy="478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Placeholder 23"/>
          <p:cNvSpPr txBox="1">
            <a:spLocks/>
          </p:cNvSpPr>
          <p:nvPr/>
        </p:nvSpPr>
        <p:spPr>
          <a:xfrm>
            <a:off x="9957964" y="2819818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40" name="Text Placeholder 23"/>
          <p:cNvSpPr txBox="1">
            <a:spLocks/>
          </p:cNvSpPr>
          <p:nvPr/>
        </p:nvSpPr>
        <p:spPr>
          <a:xfrm>
            <a:off x="9164125" y="5169730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41" name="Text Placeholder 23"/>
          <p:cNvSpPr txBox="1">
            <a:spLocks/>
          </p:cNvSpPr>
          <p:nvPr/>
        </p:nvSpPr>
        <p:spPr>
          <a:xfrm>
            <a:off x="11040465" y="6115413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97869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22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För att publicera innehåll:</a:t>
            </a:r>
          </a:p>
          <a:p>
            <a:pPr marL="228600" indent="-228600"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Publicera </a:t>
            </a:r>
            <a:r>
              <a:rPr lang="sv-SE" dirty="0"/>
              <a:t>i rutan för terminen.</a:t>
            </a:r>
          </a:p>
          <a:p>
            <a:pPr marL="228600" indent="-228600">
              <a:buAutoNum type="arabicPeriod"/>
            </a:pPr>
            <a:r>
              <a:rPr lang="sv-SE" dirty="0"/>
              <a:t>De ingående tillfällena markeras i grönt för att indikera att de är publicerade.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Publicera struktur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09"/>
          <a:stretch/>
        </p:blipFill>
        <p:spPr>
          <a:xfrm>
            <a:off x="3364766" y="727161"/>
            <a:ext cx="6109434" cy="453453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387159" y="727161"/>
            <a:ext cx="6309141" cy="4673713"/>
          </a:xfrm>
          <a:prstGeom prst="rect">
            <a:avLst/>
          </a:prstGeom>
          <a:solidFill>
            <a:schemeClr val="bg1">
              <a:alpha val="57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" t="38977" r="27942" b="7588"/>
          <a:stretch/>
        </p:blipFill>
        <p:spPr>
          <a:xfrm>
            <a:off x="4787648" y="3058335"/>
            <a:ext cx="7302500" cy="2463800"/>
          </a:xfrm>
          <a:prstGeom prst="rect">
            <a:avLst/>
          </a:prstGeom>
        </p:spPr>
      </p:pic>
      <p:sp>
        <p:nvSpPr>
          <p:cNvPr id="29" name="Text Placeholder 14"/>
          <p:cNvSpPr txBox="1">
            <a:spLocks/>
          </p:cNvSpPr>
          <p:nvPr/>
        </p:nvSpPr>
        <p:spPr>
          <a:xfrm>
            <a:off x="4310743" y="181018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cxnSp>
        <p:nvCxnSpPr>
          <p:cNvPr id="31" name="Straight Arrow Connector 30"/>
          <p:cNvCxnSpPr>
            <a:stCxn id="29" idx="3"/>
          </p:cNvCxnSpPr>
          <p:nvPr/>
        </p:nvCxnSpPr>
        <p:spPr>
          <a:xfrm>
            <a:off x="4581022" y="1931443"/>
            <a:ext cx="1960707" cy="129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585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23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Det är möjligt för en publicerad struktur att avpubliceras vid behov.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Avbryt publicering </a:t>
            </a:r>
            <a:endParaRPr lang="sv-SE" dirty="0"/>
          </a:p>
          <a:p>
            <a:r>
              <a:rPr lang="sv-SE" dirty="0"/>
              <a:t>Förutsättning är att användaren har behörighet med systemaktivitet: </a:t>
            </a:r>
            <a:r>
              <a:rPr lang="sv-SE" i="1" dirty="0"/>
              <a:t>Utbildningsinformation: Avbryt publicering av innehåll i utbildningstillfällesstruktur.</a:t>
            </a:r>
          </a:p>
          <a:p>
            <a:endParaRPr lang="sv-SE" i="1" dirty="0"/>
          </a:p>
          <a:p>
            <a:pPr marL="228600" indent="-228600">
              <a:buAutoNum type="arabicPeriod"/>
            </a:pPr>
            <a:r>
              <a:rPr lang="sv-SE" dirty="0"/>
              <a:t>I rutan för valmöjligheten eller utbildningstillfället: klicka på </a:t>
            </a:r>
            <a:r>
              <a:rPr lang="sv-SE" b="1" dirty="0"/>
              <a:t>Välj → Avbryt publicering</a:t>
            </a:r>
          </a:p>
          <a:p>
            <a:r>
              <a:rPr lang="sv-SE" dirty="0"/>
              <a:t>Publiceringen avbryts och det är möjligt att ex. ta bort tillfället från strukturen, byta antagningsförfarande. </a:t>
            </a:r>
          </a:p>
          <a:p>
            <a:endParaRPr lang="sv-S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Avbryt publicering av struktur</a:t>
            </a:r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130630" y="1001961"/>
            <a:ext cx="2904669" cy="1446550"/>
          </a:xfrm>
          <a:prstGeom prst="rect">
            <a:avLst/>
          </a:prstGeom>
          <a:solidFill>
            <a:srgbClr val="FBDF8D"/>
          </a:solidFill>
          <a:ln w="6350" cap="flat" cmpd="sng" algn="ctr">
            <a:solidFill>
              <a:srgbClr val="FBC114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Notera! De studenter som redan har fått ett förväntat deltagande från program-strukturen på ex. ett kurstillfälle fortfarande har kvar det förväntade deltagandet på kurstillfället även efter publiceringen avbrutits. Det förväntade deltagande behöver tas bort manuellt från studenternas studieplan.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" r="863"/>
          <a:stretch/>
        </p:blipFill>
        <p:spPr>
          <a:xfrm>
            <a:off x="3367555" y="1001961"/>
            <a:ext cx="8532345" cy="4347890"/>
          </a:xfrm>
          <a:prstGeom prst="rect">
            <a:avLst/>
          </a:prstGeom>
        </p:spPr>
      </p:pic>
      <p:sp>
        <p:nvSpPr>
          <p:cNvPr id="20" name="Text Placeholder 14"/>
          <p:cNvSpPr txBox="1">
            <a:spLocks/>
          </p:cNvSpPr>
          <p:nvPr/>
        </p:nvSpPr>
        <p:spPr>
          <a:xfrm>
            <a:off x="11321646" y="298804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9243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2DE9-73D4-4AC7-972B-9D58DD5CA357}" type="slidenum">
              <a:rPr lang="sv-SE" smtClean="0"/>
              <a:t>2</a:t>
            </a:fld>
            <a:endParaRPr lang="sv-S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Grundläggande koncept</a:t>
            </a:r>
          </a:p>
        </p:txBody>
      </p:sp>
    </p:spTree>
    <p:extLst>
      <p:ext uri="{BB962C8B-B14F-4D97-AF65-F5344CB8AC3E}">
        <p14:creationId xmlns:p14="http://schemas.microsoft.com/office/powerpoint/2010/main" val="15255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3</a:t>
            </a:fld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Förväntat deltagande inom programtillfälle</a:t>
            </a: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345307" y="1496150"/>
            <a:ext cx="3594304" cy="3826964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Det är möjligt att ha ett program och lägga till kurstillfällen för varje enskild student.</a:t>
            </a:r>
          </a:p>
          <a:p>
            <a:pPr marL="0" indent="0">
              <a:buNone/>
            </a:pPr>
            <a:endParaRPr lang="sv-SE" sz="1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Platshållare för innehåll 2"/>
          <p:cNvSpPr txBox="1">
            <a:spLocks/>
          </p:cNvSpPr>
          <p:nvPr/>
        </p:nvSpPr>
        <p:spPr>
          <a:xfrm>
            <a:off x="4295999" y="1503086"/>
            <a:ext cx="3594304" cy="4788558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Studenten kan också gå på ett program men söka och antas till tillfällen via till exempel </a:t>
            </a:r>
            <a:r>
              <a:rPr lang="sv-SE" sz="11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</a:t>
            </a:r>
            <a:r>
              <a:rPr lang="sv-SE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7" name="Platshållare för innehåll 2"/>
          <p:cNvSpPr txBox="1">
            <a:spLocks/>
          </p:cNvSpPr>
          <p:nvPr/>
        </p:nvSpPr>
        <p:spPr>
          <a:xfrm>
            <a:off x="8246691" y="1503086"/>
            <a:ext cx="3594304" cy="4788558"/>
          </a:xfrm>
          <a:prstGeom prst="rect">
            <a:avLst/>
          </a:prstGeom>
          <a:noFill/>
          <a:ln>
            <a:noFill/>
          </a:ln>
        </p:spPr>
        <p:txBody>
          <a:bodyPr vert="horz" lIns="91440" tIns="7200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Studenten kan gå på ett program där innehållet hämtas från en struktur och läggas in utifrån denna. </a:t>
            </a:r>
          </a:p>
        </p:txBody>
      </p:sp>
      <p:sp>
        <p:nvSpPr>
          <p:cNvPr id="7" name="Uttryckssymbol 6"/>
          <p:cNvSpPr/>
          <p:nvPr/>
        </p:nvSpPr>
        <p:spPr>
          <a:xfrm>
            <a:off x="966614" y="2036496"/>
            <a:ext cx="475089" cy="4624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64948" y="3191108"/>
            <a:ext cx="3075177" cy="11942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baseline="30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Rektangel 42"/>
          <p:cNvSpPr/>
          <p:nvPr/>
        </p:nvSpPr>
        <p:spPr>
          <a:xfrm>
            <a:off x="4454893" y="3191108"/>
            <a:ext cx="3075177" cy="11942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baseline="30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endParaRPr lang="sv-SE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1900170" y="2588581"/>
            <a:ext cx="147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Administratör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464948" y="2588581"/>
            <a:ext cx="147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</a:p>
        </p:txBody>
      </p:sp>
      <p:sp>
        <p:nvSpPr>
          <p:cNvPr id="48" name="Uttryckssymbol 47"/>
          <p:cNvSpPr/>
          <p:nvPr/>
        </p:nvSpPr>
        <p:spPr>
          <a:xfrm>
            <a:off x="8588353" y="2036496"/>
            <a:ext cx="475089" cy="4624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textruta 48"/>
          <p:cNvSpPr txBox="1"/>
          <p:nvPr/>
        </p:nvSpPr>
        <p:spPr>
          <a:xfrm>
            <a:off x="8086687" y="2588581"/>
            <a:ext cx="147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</a:p>
        </p:txBody>
      </p:sp>
      <p:sp>
        <p:nvSpPr>
          <p:cNvPr id="50" name="textruta 49"/>
          <p:cNvSpPr txBox="1"/>
          <p:nvPr/>
        </p:nvSpPr>
        <p:spPr>
          <a:xfrm>
            <a:off x="5992481" y="2588581"/>
            <a:ext cx="147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Extern antagningssystem</a:t>
            </a:r>
          </a:p>
        </p:txBody>
      </p:sp>
      <p:sp>
        <p:nvSpPr>
          <p:cNvPr id="18" name="Rektangel 17"/>
          <p:cNvSpPr/>
          <p:nvPr/>
        </p:nvSpPr>
        <p:spPr>
          <a:xfrm>
            <a:off x="6332434" y="2036496"/>
            <a:ext cx="828942" cy="5520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NyA</a:t>
            </a:r>
            <a:endParaRPr lang="sv-SE" dirty="0"/>
          </a:p>
        </p:txBody>
      </p:sp>
      <p:cxnSp>
        <p:nvCxnSpPr>
          <p:cNvPr id="21" name="Rak pil 20"/>
          <p:cNvCxnSpPr/>
          <p:nvPr/>
        </p:nvCxnSpPr>
        <p:spPr>
          <a:xfrm>
            <a:off x="1628440" y="2312538"/>
            <a:ext cx="6653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H="1">
            <a:off x="2026173" y="3128948"/>
            <a:ext cx="535146" cy="47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 60"/>
          <p:cNvCxnSpPr/>
          <p:nvPr/>
        </p:nvCxnSpPr>
        <p:spPr>
          <a:xfrm>
            <a:off x="5349180" y="2329244"/>
            <a:ext cx="6653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 61"/>
          <p:cNvCxnSpPr/>
          <p:nvPr/>
        </p:nvCxnSpPr>
        <p:spPr>
          <a:xfrm flipH="1">
            <a:off x="5987312" y="3123767"/>
            <a:ext cx="535146" cy="47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Uttryckssymbol 62"/>
          <p:cNvSpPr/>
          <p:nvPr/>
        </p:nvSpPr>
        <p:spPr>
          <a:xfrm>
            <a:off x="4581560" y="2036496"/>
            <a:ext cx="475089" cy="4624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textruta 63"/>
          <p:cNvSpPr txBox="1"/>
          <p:nvPr/>
        </p:nvSpPr>
        <p:spPr>
          <a:xfrm>
            <a:off x="4079894" y="2588581"/>
            <a:ext cx="147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</a:p>
        </p:txBody>
      </p:sp>
      <p:sp>
        <p:nvSpPr>
          <p:cNvPr id="65" name="Rektangel 64"/>
          <p:cNvSpPr/>
          <p:nvPr/>
        </p:nvSpPr>
        <p:spPr>
          <a:xfrm>
            <a:off x="8437630" y="3191108"/>
            <a:ext cx="3075177" cy="1194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baseline="30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endParaRPr lang="sv-SE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ktangel 66"/>
          <p:cNvSpPr/>
          <p:nvPr/>
        </p:nvSpPr>
        <p:spPr>
          <a:xfrm>
            <a:off x="8437630" y="4695190"/>
            <a:ext cx="3075177" cy="1589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</a:p>
        </p:txBody>
      </p:sp>
      <p:sp>
        <p:nvSpPr>
          <p:cNvPr id="68" name="Rektangel 67"/>
          <p:cNvSpPr/>
          <p:nvPr/>
        </p:nvSpPr>
        <p:spPr>
          <a:xfrm>
            <a:off x="8563283" y="5041959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69" name="Rektangel 68"/>
          <p:cNvSpPr/>
          <p:nvPr/>
        </p:nvSpPr>
        <p:spPr>
          <a:xfrm>
            <a:off x="9753683" y="5041959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70" name="Rektangel 69"/>
          <p:cNvSpPr/>
          <p:nvPr/>
        </p:nvSpPr>
        <p:spPr>
          <a:xfrm>
            <a:off x="8563283" y="5663333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71" name="Rektangel 70"/>
          <p:cNvSpPr/>
          <p:nvPr/>
        </p:nvSpPr>
        <p:spPr>
          <a:xfrm>
            <a:off x="9753683" y="5663333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cxnSp>
        <p:nvCxnSpPr>
          <p:cNvPr id="72" name="Rak pil 71"/>
          <p:cNvCxnSpPr/>
          <p:nvPr/>
        </p:nvCxnSpPr>
        <p:spPr>
          <a:xfrm flipV="1">
            <a:off x="8829919" y="4141225"/>
            <a:ext cx="0" cy="57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/>
          <p:nvPr/>
        </p:nvCxnSpPr>
        <p:spPr>
          <a:xfrm flipH="1">
            <a:off x="8819262" y="2865580"/>
            <a:ext cx="630" cy="258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2633699" y="2359473"/>
            <a:ext cx="45719" cy="7340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 2"/>
          <p:cNvSpPr/>
          <p:nvPr/>
        </p:nvSpPr>
        <p:spPr>
          <a:xfrm>
            <a:off x="464948" y="614450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000" i="1" dirty="0">
                <a:latin typeface="Arial" panose="020B0604020202020204" pitchFamily="34" charset="0"/>
                <a:cs typeface="Arial" panose="020B0604020202020204" pitchFamily="34" charset="0"/>
              </a:rPr>
              <a:t>1. Program motsvarar i det här exemplet både utbildning och utbildningstillfället</a:t>
            </a:r>
          </a:p>
        </p:txBody>
      </p:sp>
      <p:sp>
        <p:nvSpPr>
          <p:cNvPr id="51" name="Rektangel 67"/>
          <p:cNvSpPr/>
          <p:nvPr/>
        </p:nvSpPr>
        <p:spPr>
          <a:xfrm>
            <a:off x="8563283" y="3603802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52" name="Rektangel 67"/>
          <p:cNvSpPr/>
          <p:nvPr/>
        </p:nvSpPr>
        <p:spPr>
          <a:xfrm>
            <a:off x="4589440" y="3603802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53" name="Rektangel 67"/>
          <p:cNvSpPr/>
          <p:nvPr/>
        </p:nvSpPr>
        <p:spPr>
          <a:xfrm>
            <a:off x="613134" y="3603802"/>
            <a:ext cx="999461" cy="45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96000" y="721202"/>
            <a:ext cx="7200000" cy="351035"/>
          </a:xfrm>
        </p:spPr>
        <p:txBody>
          <a:bodyPr/>
          <a:lstStyle/>
          <a:p>
            <a:r>
              <a:rPr lang="sv-SE" dirty="0"/>
              <a:t>Att lägga upp innehåll i en programstudents studieplan (skapa ett förväntat deltagande) kan ske på flera sätt:</a:t>
            </a:r>
          </a:p>
        </p:txBody>
      </p:sp>
      <p:sp>
        <p:nvSpPr>
          <p:cNvPr id="40" name="Uttryckssymbol 17"/>
          <p:cNvSpPr/>
          <p:nvPr/>
        </p:nvSpPr>
        <p:spPr>
          <a:xfrm>
            <a:off x="2426262" y="2076440"/>
            <a:ext cx="475089" cy="46242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0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4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496000" y="721201"/>
            <a:ext cx="7200000" cy="1012755"/>
          </a:xfrm>
        </p:spPr>
        <p:txBody>
          <a:bodyPr/>
          <a:lstStyle/>
          <a:p>
            <a:r>
              <a:rPr lang="sv-SE" dirty="0"/>
              <a:t>Det går att kombinera de tre alternativen, se exempel nedan. </a:t>
            </a:r>
          </a:p>
          <a:p>
            <a:r>
              <a:rPr lang="sv-SE" dirty="0"/>
              <a:t>Man behöver inte använda programtillfällesstrukturen men den är bra att använda om man har många studenter som ska studera ett program</a:t>
            </a:r>
          </a:p>
          <a:p>
            <a:r>
              <a:rPr lang="sv-SE" dirty="0"/>
              <a:t>Den här lathunden beskriver hur programtillfällesstrukturen fungerar och olika tillämpningar av den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Förväntat deltagande inom programtillfälle </a:t>
            </a:r>
            <a:r>
              <a:rPr lang="sv-SE" b="0" dirty="0"/>
              <a:t>(forts.)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460082" y="2213803"/>
            <a:ext cx="7263123" cy="3546344"/>
            <a:chOff x="3540125" y="1043135"/>
            <a:chExt cx="7263123" cy="3546344"/>
          </a:xfrm>
        </p:grpSpPr>
        <p:sp>
          <p:nvSpPr>
            <p:cNvPr id="7" name="Rektangel 6"/>
            <p:cNvSpPr/>
            <p:nvPr/>
          </p:nvSpPr>
          <p:spPr>
            <a:xfrm>
              <a:off x="3540125" y="3376254"/>
              <a:ext cx="7137901" cy="12132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sv-SE" sz="14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Program </a:t>
              </a:r>
              <a:r>
                <a:rPr lang="sv-SE" sz="1400" baseline="30000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3665778" y="3810500"/>
              <a:ext cx="1278865" cy="588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>
                  <a:latin typeface="Arial" panose="020B0604020202020204" pitchFamily="34" charset="0"/>
                  <a:cs typeface="Arial" panose="020B0604020202020204" pitchFamily="34" charset="0"/>
                </a:rPr>
                <a:t>Kurstillfälle</a:t>
              </a:r>
            </a:p>
          </p:txBody>
        </p:sp>
        <p:sp>
          <p:nvSpPr>
            <p:cNvPr id="12" name="Uttryckssymbol 11"/>
            <p:cNvSpPr/>
            <p:nvPr/>
          </p:nvSpPr>
          <p:spPr>
            <a:xfrm>
              <a:off x="8304629" y="1043135"/>
              <a:ext cx="475089" cy="46242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8125113" y="1459076"/>
              <a:ext cx="780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>
                  <a:latin typeface="Arial" panose="020B0604020202020204" pitchFamily="34" charset="0"/>
                  <a:cs typeface="Arial" panose="020B0604020202020204" pitchFamily="34" charset="0"/>
                </a:rPr>
                <a:t>Student</a:t>
              </a:r>
            </a:p>
          </p:txBody>
        </p:sp>
        <p:sp>
          <p:nvSpPr>
            <p:cNvPr id="16" name="Rektangel 15"/>
            <p:cNvSpPr/>
            <p:nvPr/>
          </p:nvSpPr>
          <p:spPr>
            <a:xfrm>
              <a:off x="5070296" y="3809004"/>
              <a:ext cx="1278865" cy="588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>
                  <a:latin typeface="Arial" panose="020B0604020202020204" pitchFamily="34" charset="0"/>
                  <a:cs typeface="Arial" panose="020B0604020202020204" pitchFamily="34" charset="0"/>
                </a:rPr>
                <a:t>Kurstillfälle</a:t>
              </a:r>
            </a:p>
          </p:txBody>
        </p:sp>
        <p:sp>
          <p:nvSpPr>
            <p:cNvPr id="18" name="Uttryckssymbol 17"/>
            <p:cNvSpPr/>
            <p:nvPr/>
          </p:nvSpPr>
          <p:spPr>
            <a:xfrm>
              <a:off x="9676743" y="1043135"/>
              <a:ext cx="475089" cy="462420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9175076" y="1459076"/>
              <a:ext cx="1478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>
                  <a:latin typeface="Arial" panose="020B0604020202020204" pitchFamily="34" charset="0"/>
                  <a:cs typeface="Arial" panose="020B0604020202020204" pitchFamily="34" charset="0"/>
                </a:rPr>
                <a:t>Administratör</a:t>
              </a:r>
            </a:p>
          </p:txBody>
        </p:sp>
        <p:sp>
          <p:nvSpPr>
            <p:cNvPr id="20" name="Rektangel 19"/>
            <p:cNvSpPr/>
            <p:nvPr/>
          </p:nvSpPr>
          <p:spPr>
            <a:xfrm>
              <a:off x="9274856" y="3797310"/>
              <a:ext cx="1278865" cy="588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>
                  <a:latin typeface="Arial" panose="020B0604020202020204" pitchFamily="34" charset="0"/>
                  <a:cs typeface="Arial" panose="020B0604020202020204" pitchFamily="34" charset="0"/>
                </a:rPr>
                <a:t>Kurstillfälle</a:t>
              </a:r>
            </a:p>
          </p:txBody>
        </p:sp>
        <p:sp>
          <p:nvSpPr>
            <p:cNvPr id="21" name="Rektangel 20"/>
            <p:cNvSpPr/>
            <p:nvPr/>
          </p:nvSpPr>
          <p:spPr>
            <a:xfrm>
              <a:off x="6474814" y="3809004"/>
              <a:ext cx="1278865" cy="588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>
                  <a:latin typeface="Arial" panose="020B0604020202020204" pitchFamily="34" charset="0"/>
                  <a:cs typeface="Arial" panose="020B0604020202020204" pitchFamily="34" charset="0"/>
                </a:rPr>
                <a:t>Kurstillfälle</a:t>
              </a:r>
            </a:p>
          </p:txBody>
        </p:sp>
        <p:sp>
          <p:nvSpPr>
            <p:cNvPr id="22" name="Rektangel 21"/>
            <p:cNvSpPr/>
            <p:nvPr/>
          </p:nvSpPr>
          <p:spPr>
            <a:xfrm>
              <a:off x="7874835" y="3809004"/>
              <a:ext cx="1278865" cy="588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>
                  <a:latin typeface="Arial" panose="020B0604020202020204" pitchFamily="34" charset="0"/>
                  <a:cs typeface="Arial" panose="020B0604020202020204" pitchFamily="34" charset="0"/>
                </a:rPr>
                <a:t>Kurstillfälle</a:t>
              </a:r>
            </a:p>
          </p:txBody>
        </p:sp>
        <p:cxnSp>
          <p:nvCxnSpPr>
            <p:cNvPr id="24" name="Rak pil 23"/>
            <p:cNvCxnSpPr>
              <a:stCxn id="19" idx="2"/>
              <a:endCxn id="20" idx="0"/>
            </p:cNvCxnSpPr>
            <p:nvPr/>
          </p:nvCxnSpPr>
          <p:spPr>
            <a:xfrm>
              <a:off x="9914288" y="1736075"/>
              <a:ext cx="1" cy="20612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ruta 26"/>
            <p:cNvSpPr txBox="1"/>
            <p:nvPr/>
          </p:nvSpPr>
          <p:spPr>
            <a:xfrm>
              <a:off x="9153700" y="1869551"/>
              <a:ext cx="1649548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>
                  <a:latin typeface="Arial" panose="020B0604020202020204" pitchFamily="34" charset="0"/>
                  <a:cs typeface="Arial" panose="020B0604020202020204" pitchFamily="34" charset="0"/>
                </a:rPr>
                <a:t>Lägger till ett kurstillfälle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4660895" y="1271256"/>
              <a:ext cx="2073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dirty="0">
                  <a:latin typeface="Arial" panose="020B0604020202020204" pitchFamily="34" charset="0"/>
                  <a:cs typeface="Arial" panose="020B0604020202020204" pitchFamily="34" charset="0"/>
                </a:rPr>
                <a:t>Programstruktur</a:t>
              </a:r>
            </a:p>
          </p:txBody>
        </p:sp>
        <p:cxnSp>
          <p:nvCxnSpPr>
            <p:cNvPr id="38" name="Rak 37"/>
            <p:cNvCxnSpPr/>
            <p:nvPr/>
          </p:nvCxnSpPr>
          <p:spPr>
            <a:xfrm>
              <a:off x="4536388" y="2031948"/>
              <a:ext cx="25726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k pil 39"/>
            <p:cNvCxnSpPr/>
            <p:nvPr/>
          </p:nvCxnSpPr>
          <p:spPr>
            <a:xfrm>
              <a:off x="4536824" y="2031948"/>
              <a:ext cx="10253" cy="17653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k pil 41"/>
            <p:cNvCxnSpPr>
              <a:endCxn id="21" idx="0"/>
            </p:cNvCxnSpPr>
            <p:nvPr/>
          </p:nvCxnSpPr>
          <p:spPr>
            <a:xfrm>
              <a:off x="7109075" y="2031948"/>
              <a:ext cx="5172" cy="17770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k pil 47"/>
            <p:cNvCxnSpPr>
              <a:stCxn id="34" idx="2"/>
              <a:endCxn id="16" idx="0"/>
            </p:cNvCxnSpPr>
            <p:nvPr/>
          </p:nvCxnSpPr>
          <p:spPr>
            <a:xfrm>
              <a:off x="5697604" y="1640588"/>
              <a:ext cx="12125" cy="2168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ruta 49"/>
            <p:cNvSpPr txBox="1"/>
            <p:nvPr/>
          </p:nvSpPr>
          <p:spPr>
            <a:xfrm>
              <a:off x="4996389" y="1824199"/>
              <a:ext cx="1478425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>
                  <a:latin typeface="Arial" panose="020B0604020202020204" pitchFamily="34" charset="0"/>
                  <a:cs typeface="Arial" panose="020B0604020202020204" pitchFamily="34" charset="0"/>
                </a:rPr>
                <a:t>Kurstillfällen läggs in från strukturen</a:t>
              </a:r>
            </a:p>
          </p:txBody>
        </p:sp>
        <p:cxnSp>
          <p:nvCxnSpPr>
            <p:cNvPr id="35" name="Rak pil 23"/>
            <p:cNvCxnSpPr/>
            <p:nvPr/>
          </p:nvCxnSpPr>
          <p:spPr>
            <a:xfrm flipH="1">
              <a:off x="8506200" y="1753403"/>
              <a:ext cx="15441" cy="715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ruta 26"/>
            <p:cNvSpPr txBox="1"/>
            <p:nvPr/>
          </p:nvSpPr>
          <p:spPr>
            <a:xfrm>
              <a:off x="7961353" y="1869551"/>
              <a:ext cx="115499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>
                  <a:latin typeface="Arial" panose="020B0604020202020204" pitchFamily="34" charset="0"/>
                  <a:cs typeface="Arial" panose="020B0604020202020204" pitchFamily="34" charset="0"/>
                </a:rPr>
                <a:t>Ansöker</a:t>
              </a:r>
            </a:p>
          </p:txBody>
        </p:sp>
        <p:sp>
          <p:nvSpPr>
            <p:cNvPr id="39" name="Rektangel 8"/>
            <p:cNvSpPr/>
            <p:nvPr/>
          </p:nvSpPr>
          <p:spPr>
            <a:xfrm>
              <a:off x="8095299" y="2295206"/>
              <a:ext cx="828942" cy="55208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>
                  <a:latin typeface="Arial" panose="020B0604020202020204" pitchFamily="34" charset="0"/>
                  <a:cs typeface="Arial" panose="020B0604020202020204" pitchFamily="34" charset="0"/>
                </a:rPr>
                <a:t>NyA</a:t>
              </a:r>
              <a:endParaRPr lang="sv-S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Rak pil 10"/>
            <p:cNvCxnSpPr>
              <a:stCxn id="39" idx="2"/>
              <a:endCxn id="22" idx="0"/>
            </p:cNvCxnSpPr>
            <p:nvPr/>
          </p:nvCxnSpPr>
          <p:spPr>
            <a:xfrm>
              <a:off x="8509770" y="2847291"/>
              <a:ext cx="4498" cy="9617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ruta 7"/>
            <p:cNvSpPr txBox="1"/>
            <p:nvPr/>
          </p:nvSpPr>
          <p:spPr>
            <a:xfrm>
              <a:off x="7787994" y="2833582"/>
              <a:ext cx="1478423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00" dirty="0">
                  <a:latin typeface="Arial" panose="020B0604020202020204" pitchFamily="34" charset="0"/>
                  <a:cs typeface="Arial" panose="020B0604020202020204" pitchFamily="34" charset="0"/>
                </a:rPr>
                <a:t>Extern antagningssystem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64948" y="614450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000" i="1" dirty="0">
                <a:latin typeface="Arial" panose="020B0604020202020204" pitchFamily="34" charset="0"/>
                <a:cs typeface="Arial" panose="020B0604020202020204" pitchFamily="34" charset="0"/>
              </a:rPr>
              <a:t>1. Program motsvarar i det här exemplet både utbildning och utbildningstillfället</a:t>
            </a:r>
          </a:p>
        </p:txBody>
      </p:sp>
    </p:spTree>
    <p:extLst>
      <p:ext uri="{BB962C8B-B14F-4D97-AF65-F5344CB8AC3E}">
        <p14:creationId xmlns:p14="http://schemas.microsoft.com/office/powerpoint/2010/main" val="160385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5</a:t>
            </a:fld>
            <a:endParaRPr lang="sv-SE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 Ladok används kurspaketering som gemensamt begrepp för alla utbildningar som kan innehålla kurser exempelvis program.</a:t>
            </a:r>
          </a:p>
          <a:p>
            <a:r>
              <a:rPr lang="sv-SE" dirty="0"/>
              <a:t>Ett program har programtillfällen som specificerar när programmet genomförs.</a:t>
            </a:r>
          </a:p>
          <a:p>
            <a:r>
              <a:rPr lang="sv-SE" dirty="0"/>
              <a:t>Ett programtillfälle kan ha en programtillfällesstruktur. Strukturen används för att hantera studenternas förväntade deltagande inom programtillfället.</a:t>
            </a:r>
            <a:br>
              <a:rPr lang="sv-SE" dirty="0"/>
            </a:br>
            <a:br>
              <a:rPr lang="sv-SE" dirty="0"/>
            </a:br>
            <a:endParaRPr lang="sv-SE" dirty="0"/>
          </a:p>
          <a:p>
            <a:br>
              <a:rPr lang="sv-SE" dirty="0"/>
            </a:br>
            <a:r>
              <a:rPr lang="sv-SE" dirty="0"/>
              <a:t>Programtillfällets innehåll kan beskrivas i strukturen. Innehållet består av:</a:t>
            </a:r>
          </a:p>
          <a:p>
            <a:endParaRPr lang="sv-SE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Begrepp: programtillfällesstruktur</a:t>
            </a:r>
          </a:p>
        </p:txBody>
      </p:sp>
      <p:sp>
        <p:nvSpPr>
          <p:cNvPr id="9" name="Rektangel 8"/>
          <p:cNvSpPr/>
          <p:nvPr/>
        </p:nvSpPr>
        <p:spPr>
          <a:xfrm>
            <a:off x="3540125" y="1332553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– 90 </a:t>
            </a:r>
            <a:r>
              <a:rPr lang="sv-SE" sz="12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04791" y="2140467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(2 av 4)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632801" y="214046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cxnSp>
        <p:nvCxnSpPr>
          <p:cNvPr id="15" name="Rak 14"/>
          <p:cNvCxnSpPr/>
          <p:nvPr/>
        </p:nvCxnSpPr>
        <p:spPr>
          <a:xfrm>
            <a:off x="6112043" y="1893455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3632801" y="3091300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632801" y="404213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632801" y="498858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3549279" y="1823790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</a:t>
            </a:r>
          </a:p>
        </p:txBody>
      </p:sp>
      <p:cxnSp>
        <p:nvCxnSpPr>
          <p:cNvPr id="24" name="Rak 23"/>
          <p:cNvCxnSpPr/>
          <p:nvPr/>
        </p:nvCxnSpPr>
        <p:spPr>
          <a:xfrm>
            <a:off x="8695257" y="1893455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6118847" y="1823790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8688414" y="1823790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</a:t>
            </a:r>
          </a:p>
        </p:txBody>
      </p:sp>
      <p:sp>
        <p:nvSpPr>
          <p:cNvPr id="27" name="Rektangel 26"/>
          <p:cNvSpPr/>
          <p:nvPr/>
        </p:nvSpPr>
        <p:spPr>
          <a:xfrm>
            <a:off x="8774358" y="2140467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inriktningar (1 av 3)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276739" y="2438389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</a:p>
        </p:txBody>
      </p:sp>
      <p:sp>
        <p:nvSpPr>
          <p:cNvPr id="31" name="Rektangel 30"/>
          <p:cNvSpPr/>
          <p:nvPr/>
        </p:nvSpPr>
        <p:spPr>
          <a:xfrm>
            <a:off x="6276739" y="3389222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6276739" y="4340055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6276739" y="5286511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8845978" y="2438389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1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Inriktningstillfälle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845978" y="3379115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2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Inriktningstillfälle</a:t>
            </a:r>
          </a:p>
        </p:txBody>
      </p:sp>
      <p:sp>
        <p:nvSpPr>
          <p:cNvPr id="36" name="Rektangel 35"/>
          <p:cNvSpPr/>
          <p:nvPr/>
        </p:nvSpPr>
        <p:spPr>
          <a:xfrm>
            <a:off x="8845978" y="4329948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3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Inriktningstillfälle</a:t>
            </a:r>
          </a:p>
        </p:txBody>
      </p:sp>
      <p:sp>
        <p:nvSpPr>
          <p:cNvPr id="28" name="Rektangel 27"/>
          <p:cNvSpPr/>
          <p:nvPr/>
        </p:nvSpPr>
        <p:spPr>
          <a:xfrm>
            <a:off x="206284" y="3300916"/>
            <a:ext cx="2755180" cy="256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Kurser / kurstillfällen</a:t>
            </a:r>
          </a:p>
        </p:txBody>
      </p:sp>
      <p:sp>
        <p:nvSpPr>
          <p:cNvPr id="29" name="Rektangel 28"/>
          <p:cNvSpPr/>
          <p:nvPr/>
        </p:nvSpPr>
        <p:spPr>
          <a:xfrm>
            <a:off x="216617" y="3653998"/>
            <a:ext cx="2755108" cy="2651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eller kurspaketeringar</a:t>
            </a:r>
          </a:p>
        </p:txBody>
      </p:sp>
      <p:sp>
        <p:nvSpPr>
          <p:cNvPr id="37" name="Rektangel 36"/>
          <p:cNvSpPr/>
          <p:nvPr/>
        </p:nvSpPr>
        <p:spPr>
          <a:xfrm>
            <a:off x="206284" y="4008748"/>
            <a:ext cx="2755180" cy="5837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Inriktningar (inre kurspaketeringar)</a:t>
            </a:r>
            <a:b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 kan vara andra typer av kurspaketeringar t ex kurspaket</a:t>
            </a:r>
          </a:p>
        </p:txBody>
      </p:sp>
      <p:sp>
        <p:nvSpPr>
          <p:cNvPr id="3" name="Rektangel 2"/>
          <p:cNvSpPr/>
          <p:nvPr/>
        </p:nvSpPr>
        <p:spPr>
          <a:xfrm>
            <a:off x="3540125" y="688509"/>
            <a:ext cx="80549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Exempel: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Programmet är på 90,0 </a:t>
            </a:r>
            <a:r>
              <a:rPr lang="sv-SE" sz="1100" dirty="0" err="1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. Det har ett programtillfälle som går över tre terminer. Programtillfället har en struktur som beskriver innehållet. Termin 1 har fyra obligatoriska kurser. I termin 2 väljer studenten två av fyra kurser. I termin 3 väljer studenten en inriktning som består av fyra kurser. En fritext är inlagd om att det kan bli ytterligare en inriktning</a:t>
            </a:r>
            <a:b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10517" y="4682071"/>
            <a:ext cx="2755180" cy="627329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Fritext</a:t>
            </a: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Fritext kan läggas in i strukturen men inte publiceras i dagsläget</a:t>
            </a:r>
          </a:p>
        </p:txBody>
      </p:sp>
      <p:sp>
        <p:nvSpPr>
          <p:cNvPr id="38" name="Rektangel 37"/>
          <p:cNvSpPr/>
          <p:nvPr/>
        </p:nvSpPr>
        <p:spPr>
          <a:xfrm>
            <a:off x="8845978" y="5286511"/>
            <a:ext cx="2247635" cy="85039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4 – 30 </a:t>
            </a:r>
            <a:r>
              <a:rPr lang="sv-SE" sz="11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Förslag finns om ytterligare en inriktning</a:t>
            </a:r>
          </a:p>
        </p:txBody>
      </p:sp>
    </p:spTree>
    <p:extLst>
      <p:ext uri="{BB962C8B-B14F-4D97-AF65-F5344CB8AC3E}">
        <p14:creationId xmlns:p14="http://schemas.microsoft.com/office/powerpoint/2010/main" val="113639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6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sv-SE" dirty="0"/>
              <a:t>Status för utbildningar och utbildningstillfällen i Ladok är: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C00000"/>
                </a:solidFill>
              </a:rPr>
              <a:t>Utkast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C00000"/>
                </a:solidFill>
              </a:rPr>
              <a:t>Påbörjad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rgbClr val="C00000"/>
                </a:solidFill>
              </a:rPr>
              <a:t>Komplett</a:t>
            </a:r>
          </a:p>
          <a:p>
            <a:endParaRPr lang="sv-SE" dirty="0"/>
          </a:p>
          <a:p>
            <a:r>
              <a:rPr lang="sv-SE" dirty="0"/>
              <a:t>Innehållet i programtillfällesstrukturen kan läggas in när programtillfället är i </a:t>
            </a:r>
            <a:r>
              <a:rPr lang="sv-SE" b="1" dirty="0">
                <a:solidFill>
                  <a:srgbClr val="C00000"/>
                </a:solidFill>
              </a:rPr>
              <a:t>Utkast</a:t>
            </a:r>
            <a:r>
              <a:rPr lang="sv-SE" dirty="0"/>
              <a:t>.</a:t>
            </a:r>
          </a:p>
          <a:p>
            <a:r>
              <a:rPr lang="sv-SE" dirty="0"/>
              <a:t>Innehåll som kurser, kurstillfällen eller kurspaketeringar och </a:t>
            </a:r>
            <a:r>
              <a:rPr lang="sv-SE" dirty="0" err="1"/>
              <a:t>kurspakteringstillfällen</a:t>
            </a:r>
            <a:r>
              <a:rPr lang="sv-SE" dirty="0"/>
              <a:t> kan också vara i status </a:t>
            </a:r>
            <a:r>
              <a:rPr lang="sv-SE" b="1" dirty="0">
                <a:solidFill>
                  <a:srgbClr val="C00000"/>
                </a:solidFill>
              </a:rPr>
              <a:t>Utkast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Det vanligaste är att utbildningstillfällen för kommande termin (Termin 1) har status </a:t>
            </a:r>
            <a:r>
              <a:rPr lang="sv-SE" b="1" dirty="0">
                <a:solidFill>
                  <a:srgbClr val="C00000"/>
                </a:solidFill>
              </a:rPr>
              <a:t>Komplett</a:t>
            </a:r>
            <a:r>
              <a:rPr lang="sv-SE" dirty="0"/>
              <a:t>. </a:t>
            </a:r>
          </a:p>
          <a:p>
            <a:endParaRPr lang="sv-SE" dirty="0"/>
          </a:p>
          <a:p>
            <a:r>
              <a:rPr lang="sv-SE" dirty="0"/>
              <a:t>Utbildningstillfällen som ligger någon termin bort (Termin 2) är satta i status </a:t>
            </a:r>
            <a:r>
              <a:rPr lang="sv-SE" b="1" dirty="0">
                <a:solidFill>
                  <a:srgbClr val="C00000"/>
                </a:solidFill>
              </a:rPr>
              <a:t>Påbörjad</a:t>
            </a:r>
          </a:p>
          <a:p>
            <a:endParaRPr lang="sv-SE" dirty="0"/>
          </a:p>
          <a:p>
            <a:r>
              <a:rPr lang="sv-SE" dirty="0"/>
              <a:t>Det kanske inte finns utbildningstillfällen planerade för de sista perioderna i strukturen (Termin 3). Då går det att lägga enbart utbildningar. Dessa kan ha status från </a:t>
            </a:r>
            <a:r>
              <a:rPr lang="sv-SE" b="1" dirty="0">
                <a:solidFill>
                  <a:srgbClr val="C00000"/>
                </a:solidFill>
              </a:rPr>
              <a:t>Utkast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/>
              <a:t>och uppåt.</a:t>
            </a:r>
          </a:p>
          <a:p>
            <a:r>
              <a:rPr lang="sv-SE" dirty="0"/>
              <a:t>Här går det också bra att lägga in fritext för att notera andra förslag.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på utbildning inom programstrukturen</a:t>
            </a:r>
          </a:p>
        </p:txBody>
      </p:sp>
      <p:sp>
        <p:nvSpPr>
          <p:cNvPr id="9" name="Rektangel 8"/>
          <p:cNvSpPr/>
          <p:nvPr/>
        </p:nvSpPr>
        <p:spPr>
          <a:xfrm>
            <a:off x="3641725" y="1436060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Utkast</a:t>
            </a:r>
            <a:endParaRPr lang="sv-SE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</a:t>
            </a:r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Utkast</a:t>
            </a:r>
            <a:endParaRPr lang="sv-SE" sz="1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306391" y="2243974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(2 av 4)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734401" y="2243974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Rak 14"/>
          <p:cNvCxnSpPr/>
          <p:nvPr/>
        </p:nvCxnSpPr>
        <p:spPr>
          <a:xfrm>
            <a:off x="6213643" y="1996962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3734401" y="3194807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734401" y="4145640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734401" y="5092096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3650879" y="1927297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</a:t>
            </a:r>
          </a:p>
        </p:txBody>
      </p:sp>
      <p:cxnSp>
        <p:nvCxnSpPr>
          <p:cNvPr id="24" name="Rak 23"/>
          <p:cNvCxnSpPr/>
          <p:nvPr/>
        </p:nvCxnSpPr>
        <p:spPr>
          <a:xfrm>
            <a:off x="8796857" y="1996962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6220447" y="1927297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8790014" y="1927297"/>
            <a:ext cx="2562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</a:t>
            </a:r>
          </a:p>
        </p:txBody>
      </p:sp>
      <p:sp>
        <p:nvSpPr>
          <p:cNvPr id="27" name="Rektangel 26"/>
          <p:cNvSpPr/>
          <p:nvPr/>
        </p:nvSpPr>
        <p:spPr>
          <a:xfrm>
            <a:off x="8875958" y="2243974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inriktningar (1 av 3)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378339" y="2541896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6378339" y="3492729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6378339" y="4443562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6378339" y="5390018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</a:t>
            </a: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8947578" y="2541896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1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Komplett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947578" y="3482622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2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Påbörjad</a:t>
            </a:r>
            <a:endParaRPr lang="sv-SE" sz="11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8947578" y="4433455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3  - 30 </a:t>
            </a:r>
            <a:r>
              <a:rPr lang="sv-SE" sz="12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Utkast</a:t>
            </a:r>
            <a:endParaRPr lang="sv-SE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8947578" y="5390018"/>
            <a:ext cx="2247635" cy="85039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4 – 30 </a:t>
            </a:r>
            <a:r>
              <a:rPr lang="sv-SE" sz="11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Förslag finns om ytterligare en inriktning</a:t>
            </a:r>
          </a:p>
        </p:txBody>
      </p:sp>
      <p:sp>
        <p:nvSpPr>
          <p:cNvPr id="38" name="Rektangel 37"/>
          <p:cNvSpPr/>
          <p:nvPr/>
        </p:nvSpPr>
        <p:spPr>
          <a:xfrm>
            <a:off x="3578859" y="707391"/>
            <a:ext cx="8206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/>
              <a:t>Exempel: </a:t>
            </a:r>
            <a:r>
              <a:rPr lang="sv-SE" sz="1200" dirty="0"/>
              <a:t>Programmet och programtillfället har status Utkast. Första terminen är planerad med både kurser och kurstillfällen som är låsta i status Komplett. Termin 2 har kurser i varierande status och samtliga kurstillfällen är i status Påbörjad. I termin 3 finns det än så länge bara inriktningar. Inga inriktningstillfällen är skapade. Dessutom finns det en notering om Inriktning 4</a:t>
            </a:r>
          </a:p>
        </p:txBody>
      </p:sp>
    </p:spTree>
    <p:extLst>
      <p:ext uri="{BB962C8B-B14F-4D97-AF65-F5344CB8AC3E}">
        <p14:creationId xmlns:p14="http://schemas.microsoft.com/office/powerpoint/2010/main" val="149531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7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Det finns två antagningsförfarande som är Ladok-interna: </a:t>
            </a:r>
            <a:r>
              <a:rPr lang="sv-SE" b="1" dirty="0">
                <a:solidFill>
                  <a:srgbClr val="C00000"/>
                </a:solidFill>
              </a:rPr>
              <a:t>Utan anmälan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/>
              <a:t>och </a:t>
            </a:r>
            <a:r>
              <a:rPr lang="sv-SE" b="1" dirty="0">
                <a:solidFill>
                  <a:srgbClr val="C00000"/>
                </a:solidFill>
              </a:rPr>
              <a:t>Anmälan</a:t>
            </a:r>
            <a:r>
              <a:rPr lang="sv-SE" dirty="0"/>
              <a:t>. Det vanligaste är Utan anmälan.</a:t>
            </a:r>
          </a:p>
          <a:p>
            <a:endParaRPr lang="sv-SE" dirty="0"/>
          </a:p>
          <a:p>
            <a:r>
              <a:rPr lang="sv-SE" dirty="0"/>
              <a:t>Antagningsförfarandet </a:t>
            </a:r>
            <a:r>
              <a:rPr lang="sv-SE" b="1" dirty="0">
                <a:solidFill>
                  <a:srgbClr val="C00000"/>
                </a:solidFill>
              </a:rPr>
              <a:t>Utan</a:t>
            </a:r>
            <a:r>
              <a:rPr lang="sv-SE" b="1" dirty="0"/>
              <a:t> </a:t>
            </a:r>
            <a:r>
              <a:rPr lang="sv-SE" b="1" dirty="0">
                <a:solidFill>
                  <a:srgbClr val="C00000"/>
                </a:solidFill>
              </a:rPr>
              <a:t>anmälan</a:t>
            </a:r>
            <a:r>
              <a:rPr lang="sv-SE" b="1" dirty="0"/>
              <a:t>  </a:t>
            </a:r>
            <a:r>
              <a:rPr lang="sv-SE" dirty="0"/>
              <a:t>används då ett tillfälle ska läggas till i studentens studieplan utan ytterligare åtgärd från vare sig student eller administratör. </a:t>
            </a:r>
          </a:p>
          <a:p>
            <a:r>
              <a:rPr lang="sv-SE" dirty="0"/>
              <a:t>Om Utan anmälan används i en valmöjlighet läggs det förväntade deltagandet till i studieplanen då studenten/administratören gjort valet. </a:t>
            </a:r>
          </a:p>
          <a:p>
            <a:endParaRPr lang="sv-SE" dirty="0"/>
          </a:p>
          <a:p>
            <a:r>
              <a:rPr lang="sv-SE" dirty="0"/>
              <a:t>Antagningsförfarandet </a:t>
            </a:r>
            <a:r>
              <a:rPr lang="sv-SE" b="1" dirty="0">
                <a:solidFill>
                  <a:srgbClr val="C00000"/>
                </a:solidFill>
              </a:rPr>
              <a:t>Anmälan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dirty="0"/>
              <a:t>kräver att studenten eller administratör bekräftar det framtida deltagandet innan det förväntade deltagandet läggs till i studieplanen.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Antagningsförfarande</a:t>
            </a:r>
            <a:r>
              <a:rPr lang="sv-SE" b="0" dirty="0"/>
              <a:t>: internt</a:t>
            </a:r>
          </a:p>
        </p:txBody>
      </p:sp>
      <p:sp>
        <p:nvSpPr>
          <p:cNvPr id="9" name="Rektangel 8"/>
          <p:cNvSpPr/>
          <p:nvPr/>
        </p:nvSpPr>
        <p:spPr>
          <a:xfrm>
            <a:off x="3540125" y="1349594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Utkast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Utkast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04791" y="2157508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(2 av 4)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632801" y="2200003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Rak 14"/>
          <p:cNvCxnSpPr/>
          <p:nvPr/>
        </p:nvCxnSpPr>
        <p:spPr>
          <a:xfrm>
            <a:off x="6112043" y="1910496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3632801" y="3150836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632801" y="410166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632801" y="5048125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3549279" y="1917031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</a:t>
            </a:r>
          </a:p>
        </p:txBody>
      </p:sp>
      <p:cxnSp>
        <p:nvCxnSpPr>
          <p:cNvPr id="24" name="Rak 23"/>
          <p:cNvCxnSpPr/>
          <p:nvPr/>
        </p:nvCxnSpPr>
        <p:spPr>
          <a:xfrm>
            <a:off x="8695257" y="1910496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6118847" y="1917031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8688414" y="1917031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</a:t>
            </a:r>
          </a:p>
        </p:txBody>
      </p:sp>
      <p:sp>
        <p:nvSpPr>
          <p:cNvPr id="27" name="Rektangel 26"/>
          <p:cNvSpPr/>
          <p:nvPr/>
        </p:nvSpPr>
        <p:spPr>
          <a:xfrm>
            <a:off x="8774358" y="2157508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inriktningar (1 av 3)</a:t>
            </a:r>
          </a:p>
        </p:txBody>
      </p:sp>
      <p:sp>
        <p:nvSpPr>
          <p:cNvPr id="30" name="Rektangel 29"/>
          <p:cNvSpPr/>
          <p:nvPr/>
        </p:nvSpPr>
        <p:spPr>
          <a:xfrm>
            <a:off x="6276739" y="2455430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 </a:t>
            </a:r>
          </a:p>
        </p:txBody>
      </p:sp>
      <p:sp>
        <p:nvSpPr>
          <p:cNvPr id="31" name="Rektangel 30"/>
          <p:cNvSpPr/>
          <p:nvPr/>
        </p:nvSpPr>
        <p:spPr>
          <a:xfrm>
            <a:off x="6276739" y="3406263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 </a:t>
            </a:r>
          </a:p>
        </p:txBody>
      </p:sp>
      <p:sp>
        <p:nvSpPr>
          <p:cNvPr id="32" name="Rektangel 31"/>
          <p:cNvSpPr/>
          <p:nvPr/>
        </p:nvSpPr>
        <p:spPr>
          <a:xfrm>
            <a:off x="6276739" y="4357096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</p:txBody>
      </p:sp>
      <p:sp>
        <p:nvSpPr>
          <p:cNvPr id="33" name="Rektangel 32"/>
          <p:cNvSpPr/>
          <p:nvPr/>
        </p:nvSpPr>
        <p:spPr>
          <a:xfrm>
            <a:off x="6276739" y="5303552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</p:txBody>
      </p:sp>
      <p:sp>
        <p:nvSpPr>
          <p:cNvPr id="34" name="Rektangel 33"/>
          <p:cNvSpPr/>
          <p:nvPr/>
        </p:nvSpPr>
        <p:spPr>
          <a:xfrm>
            <a:off x="8845978" y="2455430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1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Komplett   </a:t>
            </a:r>
          </a:p>
        </p:txBody>
      </p:sp>
      <p:sp>
        <p:nvSpPr>
          <p:cNvPr id="35" name="Rektangel 34"/>
          <p:cNvSpPr/>
          <p:nvPr/>
        </p:nvSpPr>
        <p:spPr>
          <a:xfrm>
            <a:off x="8845978" y="3396156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2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Påbörjad</a:t>
            </a:r>
          </a:p>
        </p:txBody>
      </p:sp>
      <p:sp>
        <p:nvSpPr>
          <p:cNvPr id="36" name="Rektangel 35"/>
          <p:cNvSpPr/>
          <p:nvPr/>
        </p:nvSpPr>
        <p:spPr>
          <a:xfrm>
            <a:off x="8845978" y="4346989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3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Utkast</a:t>
            </a:r>
          </a:p>
        </p:txBody>
      </p:sp>
      <p:sp>
        <p:nvSpPr>
          <p:cNvPr id="28" name="Rektangel 27"/>
          <p:cNvSpPr/>
          <p:nvPr/>
        </p:nvSpPr>
        <p:spPr>
          <a:xfrm>
            <a:off x="8845978" y="5303552"/>
            <a:ext cx="2247635" cy="85039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4 – 30 </a:t>
            </a:r>
            <a:r>
              <a:rPr lang="sv-SE" sz="11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Förslag finns om ytterligare en inriktning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477259" y="650177"/>
            <a:ext cx="77018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Exempel: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De tre första kurstillfällena i Termin 1 kommer att läggas till i studentens studieplan utan att studenten eller administratören behöver göra något. Det sista kurstillfället behöver studenten eller administratören bekräfta för att det ska skapas ett förväntat deltagande på kurstillfället.</a:t>
            </a:r>
          </a:p>
        </p:txBody>
      </p:sp>
    </p:spTree>
    <p:extLst>
      <p:ext uri="{BB962C8B-B14F-4D97-AF65-F5344CB8AC3E}">
        <p14:creationId xmlns:p14="http://schemas.microsoft.com/office/powerpoint/2010/main" val="29776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2022-09-12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Ladok-Lathund-2.0.0-Programplanering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DACCC-608D-4548-9D76-796A593ABF64}" type="slidenum">
              <a:rPr lang="sv-SE" smtClean="0"/>
              <a:t>8</a:t>
            </a:fld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/>
              <a:t>Granska behörigheter och göra urval</a:t>
            </a:r>
          </a:p>
          <a:p>
            <a:r>
              <a:rPr lang="sv-SE" dirty="0"/>
              <a:t>Ladok har ingen funktion för att granska behörigheter eller göra någon form av urval till kurser.</a:t>
            </a:r>
          </a:p>
          <a:p>
            <a:r>
              <a:rPr lang="sv-SE" dirty="0"/>
              <a:t>För att granska behörigheter eller göra någon form av urval kan man ange att antagningen ska ske utanför Ladok, till exempel via pappersansökan på lärosätet eller via ett antagningssystem. </a:t>
            </a:r>
          </a:p>
          <a:p>
            <a:r>
              <a:rPr lang="sv-SE" dirty="0"/>
              <a:t>Antagningsförfarandet sätts då till </a:t>
            </a:r>
            <a:r>
              <a:rPr lang="sv-SE" b="1" dirty="0">
                <a:solidFill>
                  <a:srgbClr val="C00000"/>
                </a:solidFill>
              </a:rPr>
              <a:t>Extern ansökan.</a:t>
            </a:r>
          </a:p>
          <a:p>
            <a:endParaRPr lang="sv-SE" b="1" dirty="0"/>
          </a:p>
          <a:p>
            <a:r>
              <a:rPr lang="sv-SE" b="1" dirty="0"/>
              <a:t>Det finns en begränsning </a:t>
            </a:r>
            <a:r>
              <a:rPr lang="sv-SE" dirty="0"/>
              <a:t>med antagningsförfarandet Extern ansökan i Ladok. Utbildningstillfällen med detta antagningsförfarande visas inte för studenten. De visas endast i administratörsgränssnittet.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Antagningsförfarande</a:t>
            </a:r>
            <a:r>
              <a:rPr lang="sv-SE" b="0" dirty="0"/>
              <a:t>: Extern ansökan</a:t>
            </a:r>
          </a:p>
        </p:txBody>
      </p:sp>
      <p:sp>
        <p:nvSpPr>
          <p:cNvPr id="9" name="Rektangel 8"/>
          <p:cNvSpPr/>
          <p:nvPr/>
        </p:nvSpPr>
        <p:spPr>
          <a:xfrm>
            <a:off x="3540125" y="1317445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</a:t>
            </a:r>
          </a:p>
        </p:txBody>
      </p:sp>
      <p:sp>
        <p:nvSpPr>
          <p:cNvPr id="28" name="Rektangel 27"/>
          <p:cNvSpPr/>
          <p:nvPr/>
        </p:nvSpPr>
        <p:spPr>
          <a:xfrm>
            <a:off x="3540125" y="1317445"/>
            <a:ext cx="7711053" cy="5015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Utkast</a:t>
            </a:r>
          </a:p>
          <a:p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Programtillfälle </a:t>
            </a: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Utkast</a:t>
            </a:r>
          </a:p>
        </p:txBody>
      </p:sp>
      <p:sp>
        <p:nvSpPr>
          <p:cNvPr id="29" name="Rektangel 28"/>
          <p:cNvSpPr/>
          <p:nvPr/>
        </p:nvSpPr>
        <p:spPr>
          <a:xfrm>
            <a:off x="6204791" y="2125359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kurser (2 av 4)</a:t>
            </a:r>
          </a:p>
        </p:txBody>
      </p:sp>
      <p:sp>
        <p:nvSpPr>
          <p:cNvPr id="38" name="Rektangel 37"/>
          <p:cNvSpPr/>
          <p:nvPr/>
        </p:nvSpPr>
        <p:spPr>
          <a:xfrm>
            <a:off x="3632801" y="2125359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1 - 7,5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Rak 38"/>
          <p:cNvCxnSpPr/>
          <p:nvPr/>
        </p:nvCxnSpPr>
        <p:spPr>
          <a:xfrm>
            <a:off x="6112043" y="1878347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3632801" y="3076192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2 - 7,5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3632801" y="4027025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3 - 7,5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 anmälan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3632801" y="4973481"/>
            <a:ext cx="2404872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4 - 7,5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Komplett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3549279" y="1846782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1</a:t>
            </a:r>
          </a:p>
        </p:txBody>
      </p:sp>
      <p:cxnSp>
        <p:nvCxnSpPr>
          <p:cNvPr id="44" name="Rak 43"/>
          <p:cNvCxnSpPr/>
          <p:nvPr/>
        </p:nvCxnSpPr>
        <p:spPr>
          <a:xfrm>
            <a:off x="8695257" y="1878347"/>
            <a:ext cx="0" cy="4358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/>
          <p:cNvSpPr txBox="1"/>
          <p:nvPr/>
        </p:nvSpPr>
        <p:spPr>
          <a:xfrm>
            <a:off x="6118847" y="1846782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2</a:t>
            </a:r>
          </a:p>
        </p:txBody>
      </p:sp>
      <p:sp>
        <p:nvSpPr>
          <p:cNvPr id="46" name="textruta 45"/>
          <p:cNvSpPr txBox="1"/>
          <p:nvPr/>
        </p:nvSpPr>
        <p:spPr>
          <a:xfrm>
            <a:off x="8688414" y="1846782"/>
            <a:ext cx="25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3</a:t>
            </a:r>
          </a:p>
        </p:txBody>
      </p:sp>
      <p:sp>
        <p:nvSpPr>
          <p:cNvPr id="47" name="Rektangel 46"/>
          <p:cNvSpPr/>
          <p:nvPr/>
        </p:nvSpPr>
        <p:spPr>
          <a:xfrm>
            <a:off x="8774358" y="2125359"/>
            <a:ext cx="2404800" cy="4111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av inriktningar (1 av 3)</a:t>
            </a:r>
          </a:p>
        </p:txBody>
      </p:sp>
      <p:sp>
        <p:nvSpPr>
          <p:cNvPr id="48" name="Rektangel 47"/>
          <p:cNvSpPr/>
          <p:nvPr/>
        </p:nvSpPr>
        <p:spPr>
          <a:xfrm>
            <a:off x="6276739" y="2423281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5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 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</p:txBody>
      </p:sp>
      <p:sp>
        <p:nvSpPr>
          <p:cNvPr id="49" name="Rektangel 48"/>
          <p:cNvSpPr/>
          <p:nvPr/>
        </p:nvSpPr>
        <p:spPr>
          <a:xfrm>
            <a:off x="6276739" y="3374114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6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Komplett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– Påbörjad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0" name="Rektangel 49"/>
          <p:cNvSpPr/>
          <p:nvPr/>
        </p:nvSpPr>
        <p:spPr>
          <a:xfrm>
            <a:off x="6276739" y="4324947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7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6276739" y="5271403"/>
            <a:ext cx="2247635" cy="850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8 – 15 </a:t>
            </a:r>
            <a:r>
              <a:rPr lang="sv-SE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Påbörjad   </a:t>
            </a:r>
            <a:endParaRPr lang="sv-SE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- Påbörjad </a:t>
            </a:r>
          </a:p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 ansökan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8845978" y="2423281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1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Komplett   </a:t>
            </a:r>
          </a:p>
        </p:txBody>
      </p:sp>
      <p:sp>
        <p:nvSpPr>
          <p:cNvPr id="53" name="Rektangel 52"/>
          <p:cNvSpPr/>
          <p:nvPr/>
        </p:nvSpPr>
        <p:spPr>
          <a:xfrm>
            <a:off x="8845978" y="3364007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2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Påbörjad</a:t>
            </a:r>
          </a:p>
        </p:txBody>
      </p:sp>
      <p:sp>
        <p:nvSpPr>
          <p:cNvPr id="54" name="Rektangel 53"/>
          <p:cNvSpPr/>
          <p:nvPr/>
        </p:nvSpPr>
        <p:spPr>
          <a:xfrm>
            <a:off x="8845978" y="4314840"/>
            <a:ext cx="2247635" cy="8503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3  - 30 </a:t>
            </a:r>
            <a:r>
              <a:rPr lang="sv-SE" sz="11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lang="sv-SE" sz="11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1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Utkast</a:t>
            </a:r>
          </a:p>
        </p:txBody>
      </p:sp>
      <p:sp>
        <p:nvSpPr>
          <p:cNvPr id="55" name="Rektangel 54"/>
          <p:cNvSpPr/>
          <p:nvPr/>
        </p:nvSpPr>
        <p:spPr>
          <a:xfrm>
            <a:off x="8845978" y="5271403"/>
            <a:ext cx="2247635" cy="85039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Inriktning 4 – 30 </a:t>
            </a:r>
            <a:r>
              <a:rPr lang="sv-SE" sz="11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Förslag finns om ytterligare en inriktning</a:t>
            </a:r>
          </a:p>
        </p:txBody>
      </p:sp>
      <p:sp>
        <p:nvSpPr>
          <p:cNvPr id="56" name="Rektangel 55"/>
          <p:cNvSpPr/>
          <p:nvPr/>
        </p:nvSpPr>
        <p:spPr>
          <a:xfrm>
            <a:off x="3540125" y="770015"/>
            <a:ext cx="77018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Exempel: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Kurstillfällena i termin 2 har fått antagningsförfarandet Extern ansökan eftersom man vill granska att studenterna har klarat av Kurs 1 och Kurs 2 i Termin 1. </a:t>
            </a:r>
          </a:p>
        </p:txBody>
      </p:sp>
    </p:spTree>
    <p:extLst>
      <p:ext uri="{BB962C8B-B14F-4D97-AF65-F5344CB8AC3E}">
        <p14:creationId xmlns:p14="http://schemas.microsoft.com/office/powerpoint/2010/main" val="11148823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22668</TotalTime>
  <Words>3994</Words>
  <Application>Microsoft Office PowerPoint</Application>
  <PresentationFormat>Bredbild</PresentationFormat>
  <Paragraphs>737</Paragraphs>
  <Slides>24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7" baseType="lpstr">
      <vt:lpstr>Arial</vt:lpstr>
      <vt:lpstr>Calibri</vt:lpstr>
      <vt:lpstr>Custom Design</vt:lpstr>
      <vt:lpstr>Lathund: Programplanering Innevarande version vid senaste uppdatering: 2.0.0</vt:lpstr>
      <vt:lpstr>Innehållsförteckning</vt:lpstr>
      <vt:lpstr>Grundläggande koncept</vt:lpstr>
      <vt:lpstr>Förväntat deltagande inom programtillfälle</vt:lpstr>
      <vt:lpstr>Förväntat deltagande inom programtillfälle (forts.)</vt:lpstr>
      <vt:lpstr>Begrepp: programtillfällesstruktur</vt:lpstr>
      <vt:lpstr>Status på utbildning inom programstrukturen</vt:lpstr>
      <vt:lpstr>Antagningsförfarande: internt</vt:lpstr>
      <vt:lpstr>Antagningsförfarande: Extern ansökan</vt:lpstr>
      <vt:lpstr>Publicera innehållet i strukturen</vt:lpstr>
      <vt:lpstr>Flödesschema</vt:lpstr>
      <vt:lpstr>För att studenten ska kunna registreras på kurstillfällen i strukturen?</vt:lpstr>
      <vt:lpstr>Tillämpning</vt:lpstr>
      <vt:lpstr>Tillämpning 1: Programtillfällesstrukturen skapar innehållet för termin 1 men studenten ska söka via externt system för resten av terminerna</vt:lpstr>
      <vt:lpstr>Tillämpning 2: Programtillfällesstruktur med obligatoriska kurser och ett studieval. Inga granskningar av behörighet eller någon form av urval behövs.</vt:lpstr>
      <vt:lpstr>Tillämpning 3: Programtillfällesstruktur med val av inriktning i programmet, Inget urval eller granskning av behörigheter</vt:lpstr>
      <vt:lpstr>Tillämpning 4: Programtillfällesstruktur där studenten ska påbörja inriktning samtidigt som programmet</vt:lpstr>
      <vt:lpstr>Handhavande</vt:lpstr>
      <vt:lpstr>Lägg till innehåll och välj antagningsförfarande</vt:lpstr>
      <vt:lpstr>Lägg till innehåll och välj antagningsförfarande (forts.)</vt:lpstr>
      <vt:lpstr>Lägg till valmöjlighet och välj valregel</vt:lpstr>
      <vt:lpstr>Lägg till valmöjlighet och välj valregel (forts.)</vt:lpstr>
      <vt:lpstr>Publicera struktur</vt:lpstr>
      <vt:lpstr>Avbryt publicering av struktur</vt:lpstr>
    </vt:vector>
  </TitlesOfParts>
  <Company>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Lathund-Ladok-Programplanering</dc:title>
  <dc:creator>Anders Stenebo</dc:creator>
  <cp:lastModifiedBy>Klara Nordström</cp:lastModifiedBy>
  <cp:revision>369</cp:revision>
  <cp:lastPrinted>2017-02-21T12:29:47Z</cp:lastPrinted>
  <dcterms:created xsi:type="dcterms:W3CDTF">2017-02-19T09:56:39Z</dcterms:created>
  <dcterms:modified xsi:type="dcterms:W3CDTF">2022-09-08T06:45:25Z</dcterms:modified>
</cp:coreProperties>
</file>