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55" r:id="rId1"/>
  </p:sldMasterIdLst>
  <p:notesMasterIdLst>
    <p:notesMasterId r:id="rId8"/>
  </p:notesMasterIdLst>
  <p:sldIdLst>
    <p:sldId id="282" r:id="rId2"/>
    <p:sldId id="258" r:id="rId3"/>
    <p:sldId id="283" r:id="rId4"/>
    <p:sldId id="280" r:id="rId5"/>
    <p:sldId id="281" r:id="rId6"/>
    <p:sldId id="284" r:id="rId7"/>
  </p:sldIdLst>
  <p:sldSz cx="12192000" cy="6858000"/>
  <p:notesSz cx="6799263" cy="9929813"/>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dex" id="{62A62CC5-6FBC-4E9E-B429-669DAC1C17D2}">
          <p14:sldIdLst>
            <p14:sldId id="282"/>
            <p14:sldId id="258"/>
          </p14:sldIdLst>
        </p14:section>
        <p14:section name="HST" id="{D636726C-1CB1-0F45-84A8-CAE67CB01F98}">
          <p14:sldIdLst>
            <p14:sldId id="283"/>
            <p14:sldId id="280"/>
            <p14:sldId id="281"/>
            <p14:sldId id="284"/>
          </p14:sldIdLst>
        </p14:section>
      </p14:sectionLst>
    </p:ext>
    <p:ext uri="{EFAFB233-063F-42B5-8137-9DF3F51BA10A}">
      <p15:sldGuideLst xmlns:p15="http://schemas.microsoft.com/office/powerpoint/2012/main">
        <p15:guide id="1" orient="horz" pos="2840" userDrawn="1">
          <p15:clr>
            <a:srgbClr val="A4A3A4"/>
          </p15:clr>
        </p15:guide>
        <p15:guide id="2" pos="223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F0D9"/>
    <a:srgbClr val="5B9BD5"/>
    <a:srgbClr val="385723"/>
    <a:srgbClr val="548235"/>
    <a:srgbClr val="F2F8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16" autoAdjust="0"/>
    <p:restoredTop sz="95179" autoAdjust="0"/>
  </p:normalViewPr>
  <p:slideViewPr>
    <p:cSldViewPr snapToGrid="0" showGuides="1">
      <p:cViewPr varScale="1">
        <p:scale>
          <a:sx n="105" d="100"/>
          <a:sy n="105" d="100"/>
        </p:scale>
        <p:origin x="1206" y="108"/>
      </p:cViewPr>
      <p:guideLst>
        <p:guide orient="horz" pos="2840"/>
        <p:guide pos="2230"/>
      </p:guideLst>
    </p:cSldViewPr>
  </p:slideViewPr>
  <p:outlineViewPr>
    <p:cViewPr>
      <p:scale>
        <a:sx n="33" d="100"/>
        <a:sy n="33" d="100"/>
      </p:scale>
      <p:origin x="0" y="0"/>
    </p:cViewPr>
  </p:outlineViewPr>
  <p:notesTextViewPr>
    <p:cViewPr>
      <p:scale>
        <a:sx n="1" d="1"/>
        <a:sy n="1" d="1"/>
      </p:scale>
      <p:origin x="0" y="0"/>
    </p:cViewPr>
  </p:notesTextViewPr>
  <p:sorterViewPr>
    <p:cViewPr>
      <p:scale>
        <a:sx n="70" d="100"/>
        <a:sy n="70" d="100"/>
      </p:scale>
      <p:origin x="0" y="0"/>
    </p:cViewPr>
  </p:sorterViewPr>
  <p:notesViewPr>
    <p:cSldViewPr snapToGrid="0">
      <p:cViewPr varScale="1">
        <p:scale>
          <a:sx n="67" d="100"/>
          <a:sy n="67" d="100"/>
        </p:scale>
        <p:origin x="3696"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1342" y="0"/>
            <a:ext cx="2946347" cy="498215"/>
          </a:xfrm>
          <a:prstGeom prst="rect">
            <a:avLst/>
          </a:prstGeom>
        </p:spPr>
        <p:txBody>
          <a:bodyPr vert="horz" lIns="91440" tIns="45720" rIns="91440" bIns="45720" rtlCol="0"/>
          <a:lstStyle>
            <a:lvl1pPr algn="r">
              <a:defRPr sz="1200"/>
            </a:lvl1pPr>
          </a:lstStyle>
          <a:p>
            <a:fld id="{E19E9F06-8A70-4FC7-BC22-A06C23BF2457}" type="datetimeFigureOut">
              <a:rPr lang="sv-SE" smtClean="0"/>
              <a:t>2023-06-28</a:t>
            </a:fld>
            <a:endParaRPr lang="sv-SE"/>
          </a:p>
        </p:txBody>
      </p:sp>
      <p:sp>
        <p:nvSpPr>
          <p:cNvPr id="4" name="Platshållare för bildobjekt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a:defRPr sz="1200"/>
            </a:lvl1pPr>
          </a:lstStyle>
          <a:p>
            <a:fld id="{D022BBD8-A166-470D-9DDA-961B2909AACC}" type="slidenum">
              <a:rPr lang="sv-SE" smtClean="0"/>
              <a:t>‹#›</a:t>
            </a:fld>
            <a:endParaRPr lang="sv-SE"/>
          </a:p>
        </p:txBody>
      </p:sp>
    </p:spTree>
    <p:extLst>
      <p:ext uri="{BB962C8B-B14F-4D97-AF65-F5344CB8AC3E}">
        <p14:creationId xmlns:p14="http://schemas.microsoft.com/office/powerpoint/2010/main" val="752244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D022BBD8-A166-470D-9DDA-961B2909AACC}" type="slidenum">
              <a:rPr lang="sv-SE" smtClean="0"/>
              <a:t>2</a:t>
            </a:fld>
            <a:endParaRPr lang="sv-SE"/>
          </a:p>
        </p:txBody>
      </p:sp>
    </p:spTree>
    <p:extLst>
      <p:ext uri="{BB962C8B-B14F-4D97-AF65-F5344CB8AC3E}">
        <p14:creationId xmlns:p14="http://schemas.microsoft.com/office/powerpoint/2010/main" val="3152022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D022BBD8-A166-470D-9DDA-961B2909AACC}" type="slidenum">
              <a:rPr lang="sv-SE" smtClean="0"/>
              <a:t>3</a:t>
            </a:fld>
            <a:endParaRPr lang="sv-SE"/>
          </a:p>
        </p:txBody>
      </p:sp>
    </p:spTree>
    <p:extLst>
      <p:ext uri="{BB962C8B-B14F-4D97-AF65-F5344CB8AC3E}">
        <p14:creationId xmlns:p14="http://schemas.microsoft.com/office/powerpoint/2010/main" val="2085824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D022BBD8-A166-470D-9DDA-961B2909AACC}" type="slidenum">
              <a:rPr lang="sv-SE" smtClean="0"/>
              <a:t>4</a:t>
            </a:fld>
            <a:endParaRPr lang="sv-SE"/>
          </a:p>
        </p:txBody>
      </p:sp>
    </p:spTree>
    <p:extLst>
      <p:ext uri="{BB962C8B-B14F-4D97-AF65-F5344CB8AC3E}">
        <p14:creationId xmlns:p14="http://schemas.microsoft.com/office/powerpoint/2010/main" val="1053286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hyperlink" Target="http://ladok.se/utbildningsvagar" TargetMode="External"/><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confluence.its.umu.se/confluence/display/LD/Ladok+dokumentation+-+Startsida"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7" name="Text Placeholder 7"/>
          <p:cNvSpPr>
            <a:spLocks noGrp="1"/>
          </p:cNvSpPr>
          <p:nvPr>
            <p:ph type="body" sz="quarter" idx="13" hasCustomPrompt="1"/>
          </p:nvPr>
        </p:nvSpPr>
        <p:spPr>
          <a:xfrm>
            <a:off x="-1" y="505682"/>
            <a:ext cx="3157200" cy="6018213"/>
          </a:xfrm>
          <a:prstGeom prst="rect">
            <a:avLst/>
          </a:prstGeom>
          <a:solidFill>
            <a:schemeClr val="bg1">
              <a:lumMod val="95000"/>
            </a:schemeClr>
          </a:solidFill>
          <a:ln>
            <a:solidFill>
              <a:schemeClr val="bg1">
                <a:lumMod val="75000"/>
              </a:schemeClr>
            </a:solidFill>
          </a:ln>
        </p:spPr>
        <p:txBody>
          <a:bodyPr lIns="144000" tIns="90000" bIns="90000"/>
          <a:lstStyle>
            <a:lvl1pPr marL="0" indent="0">
              <a:lnSpc>
                <a:spcPct val="100000"/>
              </a:lnSpc>
              <a:spcBef>
                <a:spcPts val="0"/>
              </a:spcBef>
              <a:spcAft>
                <a:spcPts val="600"/>
              </a:spcAft>
              <a:buNone/>
              <a:defRPr sz="1100" b="0" baseline="0">
                <a:solidFill>
                  <a:schemeClr val="tx1">
                    <a:lumMod val="85000"/>
                    <a:lumOff val="15000"/>
                  </a:schemeClr>
                </a:solidFill>
                <a:latin typeface="Arial" panose="020B0604020202020204" pitchFamily="34" charset="0"/>
                <a:cs typeface="Arial" panose="020B0604020202020204" pitchFamily="34" charset="0"/>
              </a:defRPr>
            </a:lvl1pPr>
            <a:lvl2pPr marL="3132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264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9396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2528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err="1"/>
              <a:t>Brödtext</a:t>
            </a:r>
            <a:r>
              <a:rPr lang="en-US" dirty="0"/>
              <a:t>, Arial, 11 </a:t>
            </a:r>
            <a:r>
              <a:rPr lang="en-US" dirty="0" err="1"/>
              <a:t>pr</a:t>
            </a:r>
            <a:endParaRPr lang="en-US" dirty="0"/>
          </a:p>
          <a:p>
            <a:pPr lvl="0"/>
            <a:endParaRPr lang="sv-SE" dirty="0"/>
          </a:p>
        </p:txBody>
      </p:sp>
      <p:sp>
        <p:nvSpPr>
          <p:cNvPr id="8" name="Rectangle 7"/>
          <p:cNvSpPr/>
          <p:nvPr userDrawn="1"/>
        </p:nvSpPr>
        <p:spPr>
          <a:xfrm>
            <a:off x="0" y="6513513"/>
            <a:ext cx="12192000" cy="344487"/>
          </a:xfrm>
          <a:prstGeom prst="rect">
            <a:avLst/>
          </a:prstGeom>
          <a:solidFill>
            <a:schemeClr val="bg1">
              <a:lumMod val="75000"/>
            </a:schemeClr>
          </a:solidFill>
          <a:ln>
            <a:solidFill>
              <a:schemeClr val="bg1">
                <a:lumMod val="75000"/>
              </a:schemeClr>
            </a:solidFill>
          </a:ln>
        </p:spPr>
        <p:txBody>
          <a:bodyPr/>
          <a:lstStyle/>
          <a:p>
            <a:pPr lvl="0" indent="0">
              <a:lnSpc>
                <a:spcPct val="90000"/>
              </a:lnSpc>
              <a:spcBef>
                <a:spcPts val="1231"/>
              </a:spcBef>
              <a:buFont typeface="Arial" panose="020B0604020202020204" pitchFamily="34" charset="0"/>
              <a:buNone/>
            </a:pPr>
            <a:endParaRPr lang="sv-SE" sz="3446">
              <a:solidFill>
                <a:schemeClr val="tx1"/>
              </a:solidFill>
              <a:latin typeface="Arial" panose="020B0604020202020204" pitchFamily="34" charset="0"/>
              <a:cs typeface="Arial" panose="020B0604020202020204" pitchFamily="34" charset="0"/>
            </a:endParaRPr>
          </a:p>
        </p:txBody>
      </p:sp>
      <p:sp>
        <p:nvSpPr>
          <p:cNvPr id="9" name="Title 6"/>
          <p:cNvSpPr>
            <a:spLocks noGrp="1"/>
          </p:cNvSpPr>
          <p:nvPr>
            <p:ph type="title" hasCustomPrompt="1"/>
          </p:nvPr>
        </p:nvSpPr>
        <p:spPr>
          <a:xfrm>
            <a:off x="0" y="10382"/>
            <a:ext cx="12192000" cy="491947"/>
          </a:xfrm>
          <a:prstGeom prst="rect">
            <a:avLst/>
          </a:prstGeom>
          <a:solidFill>
            <a:srgbClr val="86C35F"/>
          </a:solidFill>
          <a:ln>
            <a:solidFill>
              <a:srgbClr val="65B233"/>
            </a:solidFill>
          </a:ln>
        </p:spPr>
        <p:txBody>
          <a:bodyPr lIns="144000" tIns="90000" bIns="90000" anchor="ctr"/>
          <a:lstStyle>
            <a:lvl1pPr>
              <a:defRPr lang="sv-SE" sz="1200" b="1" baseline="0" dirty="0">
                <a:solidFill>
                  <a:schemeClr val="bg1"/>
                </a:solidFill>
                <a:latin typeface="Arial" panose="020B0604020202020204" pitchFamily="34" charset="0"/>
                <a:ea typeface="+mn-ea"/>
                <a:cs typeface="Arial" panose="020B0604020202020204" pitchFamily="34" charset="0"/>
              </a:defRPr>
            </a:lvl1pPr>
          </a:lstStyle>
          <a:p>
            <a:pPr marL="0" lvl="0" indent="0">
              <a:lnSpc>
                <a:spcPct val="100000"/>
              </a:lnSpc>
              <a:spcBef>
                <a:spcPts val="0"/>
              </a:spcBef>
              <a:buFont typeface="Arial" panose="020B0604020202020204" pitchFamily="34" charset="0"/>
            </a:pPr>
            <a:r>
              <a:rPr lang="en-US" dirty="0" err="1"/>
              <a:t>Titel</a:t>
            </a:r>
            <a:r>
              <a:rPr lang="en-US" dirty="0"/>
              <a:t> </a:t>
            </a:r>
            <a:r>
              <a:rPr lang="en-US" dirty="0" err="1"/>
              <a:t>på</a:t>
            </a:r>
            <a:r>
              <a:rPr lang="en-US" dirty="0"/>
              <a:t> </a:t>
            </a:r>
            <a:r>
              <a:rPr lang="en-US" dirty="0" err="1"/>
              <a:t>sida</a:t>
            </a:r>
            <a:endParaRPr lang="sv-SE" dirty="0"/>
          </a:p>
        </p:txBody>
      </p:sp>
      <p:sp>
        <p:nvSpPr>
          <p:cNvPr id="10" name="Text Placeholder 45"/>
          <p:cNvSpPr>
            <a:spLocks noGrp="1"/>
          </p:cNvSpPr>
          <p:nvPr>
            <p:ph type="body" sz="quarter" idx="34" hasCustomPrompt="1"/>
          </p:nvPr>
        </p:nvSpPr>
        <p:spPr>
          <a:xfrm>
            <a:off x="12667607" y="1270090"/>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a:spcBef>
                <a:spcPts val="0"/>
              </a:spcBef>
              <a:buNone/>
              <a:defRPr sz="1100" b="1">
                <a:solidFill>
                  <a:schemeClr val="tx1"/>
                </a:solidFill>
                <a:latin typeface="Arial" panose="020B0604020202020204" pitchFamily="34" charset="0"/>
                <a:cs typeface="Arial" panose="020B0604020202020204" pitchFamily="34" charset="0"/>
              </a:defRPr>
            </a:lvl1pPr>
          </a:lstStyle>
          <a:p>
            <a:pPr lvl="0"/>
            <a:r>
              <a:rPr lang="sv-SE" dirty="0"/>
              <a:t>x</a:t>
            </a:r>
          </a:p>
        </p:txBody>
      </p:sp>
      <p:sp>
        <p:nvSpPr>
          <p:cNvPr id="11" name="Text Placeholder 45"/>
          <p:cNvSpPr>
            <a:spLocks noGrp="1"/>
          </p:cNvSpPr>
          <p:nvPr>
            <p:ph type="body" sz="quarter" idx="35" hasCustomPrompt="1"/>
          </p:nvPr>
        </p:nvSpPr>
        <p:spPr>
          <a:xfrm>
            <a:off x="12312246" y="1270090"/>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a:lnSpc>
                <a:spcPct val="90000"/>
              </a:lnSpc>
              <a:spcBef>
                <a:spcPts val="0"/>
              </a:spcBef>
              <a:buNone/>
              <a:defRPr sz="1100" b="1">
                <a:solidFill>
                  <a:schemeClr val="tx1"/>
                </a:solidFill>
                <a:latin typeface="Arial" panose="020B0604020202020204" pitchFamily="34" charset="0"/>
                <a:cs typeface="Arial" panose="020B0604020202020204" pitchFamily="34" charset="0"/>
              </a:defRPr>
            </a:lvl1pPr>
          </a:lstStyle>
          <a:p>
            <a:pPr lvl="0"/>
            <a:r>
              <a:rPr lang="sv-SE" dirty="0"/>
              <a:t>x</a:t>
            </a:r>
          </a:p>
        </p:txBody>
      </p:sp>
      <p:sp>
        <p:nvSpPr>
          <p:cNvPr id="12" name="Text Placeholder 33"/>
          <p:cNvSpPr>
            <a:spLocks noGrp="1"/>
          </p:cNvSpPr>
          <p:nvPr>
            <p:ph type="body" sz="quarter" idx="27" hasCustomPrompt="1"/>
          </p:nvPr>
        </p:nvSpPr>
        <p:spPr>
          <a:xfrm>
            <a:off x="12355244" y="2051864"/>
            <a:ext cx="582643" cy="326355"/>
          </a:xfrm>
          <a:prstGeom prst="rect">
            <a:avLst/>
          </a:prstGeom>
          <a:ln w="19050">
            <a:solidFill>
              <a:srgbClr val="C8480E"/>
            </a:solidFill>
          </a:ln>
        </p:spPr>
        <p:txBody>
          <a:bodyPr/>
          <a:lstStyle>
            <a:lvl1pPr marL="0" indent="0">
              <a:buNone/>
              <a:defRPr sz="1100" baseline="0">
                <a:latin typeface="Arial" panose="020B0604020202020204" pitchFamily="34" charset="0"/>
                <a:cs typeface="Arial" panose="020B0604020202020204" pitchFamily="34" charset="0"/>
              </a:defRPr>
            </a:lvl1pPr>
          </a:lstStyle>
          <a:p>
            <a:pPr lvl="0"/>
            <a:r>
              <a:rPr lang="sv-SE" dirty="0"/>
              <a:t> </a:t>
            </a:r>
          </a:p>
        </p:txBody>
      </p:sp>
      <p:sp>
        <p:nvSpPr>
          <p:cNvPr id="13" name="Text Placeholder 35"/>
          <p:cNvSpPr>
            <a:spLocks noGrp="1"/>
          </p:cNvSpPr>
          <p:nvPr>
            <p:ph type="body" sz="quarter" idx="28" hasCustomPrompt="1"/>
          </p:nvPr>
        </p:nvSpPr>
        <p:spPr>
          <a:xfrm>
            <a:off x="12355243" y="1639889"/>
            <a:ext cx="582643" cy="261610"/>
          </a:xfrm>
          <a:prstGeom prst="rect">
            <a:avLst/>
          </a:prstGeom>
          <a:solidFill>
            <a:srgbClr val="FBDF8D"/>
          </a:solidFill>
          <a:ln w="6350">
            <a:solidFill>
              <a:srgbClr val="FBC114"/>
            </a:solidFill>
          </a:ln>
        </p:spPr>
        <p:style>
          <a:lnRef idx="2">
            <a:schemeClr val="accent4">
              <a:shade val="50000"/>
            </a:schemeClr>
          </a:lnRef>
          <a:fillRef idx="1">
            <a:schemeClr val="accent4"/>
          </a:fillRef>
          <a:effectRef idx="0">
            <a:schemeClr val="accent4"/>
          </a:effectRef>
          <a:fontRef idx="none"/>
        </p:style>
        <p:txBody>
          <a:bodyPr wrap="square">
            <a:spAutoFit/>
          </a:bodyPr>
          <a:lstStyle>
            <a:lvl1pPr marL="0" indent="0">
              <a:lnSpc>
                <a:spcPct val="100000"/>
              </a:lnSpc>
              <a:spcBef>
                <a:spcPts val="0"/>
              </a:spcBef>
              <a:spcAft>
                <a:spcPts val="600"/>
              </a:spcAft>
              <a:buNone/>
              <a:defRPr sz="1100" baseline="0">
                <a:latin typeface="Arial" panose="020B0604020202020204" pitchFamily="34" charset="0"/>
                <a:cs typeface="Arial" panose="020B0604020202020204" pitchFamily="34" charset="0"/>
              </a:defRPr>
            </a:lvl1pPr>
          </a:lstStyle>
          <a:p>
            <a:pPr lvl="0"/>
            <a:r>
              <a:rPr lang="en-US" dirty="0"/>
              <a:t> </a:t>
            </a:r>
            <a:endParaRPr lang="sv-SE" dirty="0"/>
          </a:p>
        </p:txBody>
      </p:sp>
      <p:sp>
        <p:nvSpPr>
          <p:cNvPr id="14" name="Text Placeholder 7"/>
          <p:cNvSpPr>
            <a:spLocks noGrp="1"/>
          </p:cNvSpPr>
          <p:nvPr>
            <p:ph type="body" sz="quarter" idx="37" hasCustomPrompt="1"/>
          </p:nvPr>
        </p:nvSpPr>
        <p:spPr>
          <a:xfrm>
            <a:off x="12355244" y="2516301"/>
            <a:ext cx="582643" cy="351035"/>
          </a:xfrm>
          <a:prstGeom prst="rect">
            <a:avLst/>
          </a:prstGeom>
          <a:solidFill>
            <a:schemeClr val="bg1">
              <a:lumMod val="95000"/>
            </a:schemeClr>
          </a:solidFill>
          <a:ln>
            <a:solidFill>
              <a:schemeClr val="bg1">
                <a:lumMod val="85000"/>
              </a:schemeClr>
            </a:solidFill>
          </a:ln>
        </p:spPr>
        <p:txBody>
          <a:bodyPr wrap="square" lIns="144000" tIns="90000" bIns="90000">
            <a:spAutoFit/>
          </a:bodyPr>
          <a:lstStyle>
            <a:lvl1pPr marL="0" indent="0">
              <a:lnSpc>
                <a:spcPct val="100000"/>
              </a:lnSpc>
              <a:spcBef>
                <a:spcPts val="0"/>
              </a:spcBef>
              <a:spcAft>
                <a:spcPts val="600"/>
              </a:spcAft>
              <a:buNone/>
              <a:defRPr sz="1100" b="0" baseline="0">
                <a:solidFill>
                  <a:schemeClr val="tx1">
                    <a:lumMod val="85000"/>
                    <a:lumOff val="15000"/>
                  </a:schemeClr>
                </a:solidFill>
                <a:latin typeface="Arial" panose="020B0604020202020204" pitchFamily="34" charset="0"/>
                <a:cs typeface="Arial" panose="020B0604020202020204" pitchFamily="34" charset="0"/>
              </a:defRPr>
            </a:lvl1pPr>
            <a:lvl2pPr marL="3132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264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9396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2528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a:t> </a:t>
            </a:r>
            <a:endParaRPr lang="sv-SE" dirty="0"/>
          </a:p>
        </p:txBody>
      </p:sp>
      <p:sp>
        <p:nvSpPr>
          <p:cNvPr id="15" name="Text Placeholder 7"/>
          <p:cNvSpPr>
            <a:spLocks noGrp="1"/>
          </p:cNvSpPr>
          <p:nvPr>
            <p:ph type="body" sz="quarter" idx="38" hasCustomPrompt="1"/>
          </p:nvPr>
        </p:nvSpPr>
        <p:spPr>
          <a:xfrm>
            <a:off x="12355244" y="3029981"/>
            <a:ext cx="582643" cy="351035"/>
          </a:xfrm>
          <a:prstGeom prst="rect">
            <a:avLst/>
          </a:prstGeom>
          <a:noFill/>
          <a:ln>
            <a:solidFill>
              <a:schemeClr val="bg1">
                <a:lumMod val="65000"/>
              </a:schemeClr>
            </a:solidFill>
          </a:ln>
          <a:effectLst>
            <a:outerShdw blurRad="50800" dist="38100" dir="2700000" algn="tl" rotWithShape="0">
              <a:prstClr val="black">
                <a:alpha val="30000"/>
              </a:prstClr>
            </a:outerShdw>
          </a:effectLst>
        </p:spPr>
        <p:txBody>
          <a:bodyPr wrap="square" lIns="144000" tIns="90000" bIns="90000">
            <a:spAutoFit/>
          </a:bodyPr>
          <a:lstStyle>
            <a:lvl1pPr marL="0" indent="0">
              <a:lnSpc>
                <a:spcPct val="100000"/>
              </a:lnSpc>
              <a:spcBef>
                <a:spcPts val="0"/>
              </a:spcBef>
              <a:spcAft>
                <a:spcPts val="600"/>
              </a:spcAft>
              <a:buNone/>
              <a:defRPr sz="1100" b="0" baseline="0">
                <a:solidFill>
                  <a:schemeClr val="tx1">
                    <a:lumMod val="85000"/>
                    <a:lumOff val="15000"/>
                  </a:schemeClr>
                </a:solidFill>
                <a:latin typeface="Arial" panose="020B0604020202020204" pitchFamily="34" charset="0"/>
                <a:cs typeface="Arial" panose="020B0604020202020204" pitchFamily="34" charset="0"/>
              </a:defRPr>
            </a:lvl1pPr>
            <a:lvl2pPr marL="3132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264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9396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2528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a:t> </a:t>
            </a:r>
            <a:endParaRPr lang="sv-SE" dirty="0"/>
          </a:p>
        </p:txBody>
      </p:sp>
      <p:sp>
        <p:nvSpPr>
          <p:cNvPr id="4" name="Date Placeholder 3"/>
          <p:cNvSpPr>
            <a:spLocks noGrp="1"/>
          </p:cNvSpPr>
          <p:nvPr>
            <p:ph type="dt" sz="half" idx="10"/>
          </p:nvPr>
        </p:nvSpPr>
        <p:spPr/>
        <p:txBody>
          <a:bodyPr/>
          <a:lstStyle/>
          <a:p>
            <a:r>
              <a:rPr lang="sv-SE"/>
              <a:t>2023-07-03</a:t>
            </a:r>
          </a:p>
        </p:txBody>
      </p:sp>
      <p:sp>
        <p:nvSpPr>
          <p:cNvPr id="5" name="Footer Placeholder 4"/>
          <p:cNvSpPr>
            <a:spLocks noGrp="1"/>
          </p:cNvSpPr>
          <p:nvPr>
            <p:ph type="ftr" sz="quarter" idx="11"/>
          </p:nvPr>
        </p:nvSpPr>
        <p:spPr/>
        <p:txBody>
          <a:bodyPr/>
          <a:lstStyle/>
          <a:p>
            <a:r>
              <a:rPr lang="sv-SE"/>
              <a:t>Lathund-Ladok-2.21.0-Uppföljning HST</a:t>
            </a:r>
          </a:p>
        </p:txBody>
      </p:sp>
      <p:sp>
        <p:nvSpPr>
          <p:cNvPr id="6" name="Slide Number Placeholder 5"/>
          <p:cNvSpPr>
            <a:spLocks noGrp="1"/>
          </p:cNvSpPr>
          <p:nvPr>
            <p:ph type="sldNum" sz="quarter" idx="12"/>
          </p:nvPr>
        </p:nvSpPr>
        <p:spPr/>
        <p:txBody>
          <a:bodyPr/>
          <a:lstStyle/>
          <a:p>
            <a:fld id="{44811774-1BF9-4ADF-9079-5087C9337CCD}" type="slidenum">
              <a:rPr lang="sv-SE" smtClean="0"/>
              <a:t>‹#›</a:t>
            </a:fld>
            <a:endParaRPr lang="sv-SE"/>
          </a:p>
        </p:txBody>
      </p:sp>
    </p:spTree>
    <p:extLst>
      <p:ext uri="{BB962C8B-B14F-4D97-AF65-F5344CB8AC3E}">
        <p14:creationId xmlns:p14="http://schemas.microsoft.com/office/powerpoint/2010/main" val="257107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7" name="Text Placeholder 7"/>
          <p:cNvSpPr>
            <a:spLocks noGrp="1"/>
          </p:cNvSpPr>
          <p:nvPr>
            <p:ph type="body" sz="quarter" idx="13" hasCustomPrompt="1"/>
          </p:nvPr>
        </p:nvSpPr>
        <p:spPr>
          <a:xfrm>
            <a:off x="324300" y="791201"/>
            <a:ext cx="7200000" cy="351035"/>
          </a:xfrm>
          <a:prstGeom prst="rect">
            <a:avLst/>
          </a:prstGeom>
          <a:solidFill>
            <a:schemeClr val="bg1">
              <a:lumMod val="95000"/>
            </a:schemeClr>
          </a:solidFill>
          <a:ln>
            <a:solidFill>
              <a:schemeClr val="bg1">
                <a:lumMod val="75000"/>
              </a:schemeClr>
            </a:solidFill>
          </a:ln>
        </p:spPr>
        <p:txBody>
          <a:bodyPr lIns="144000" tIns="90000" bIns="90000">
            <a:spAutoFit/>
          </a:bodyPr>
          <a:lstStyle>
            <a:lvl1pPr marL="0" indent="0">
              <a:lnSpc>
                <a:spcPct val="100000"/>
              </a:lnSpc>
              <a:spcBef>
                <a:spcPts val="0"/>
              </a:spcBef>
              <a:spcAft>
                <a:spcPts val="600"/>
              </a:spcAft>
              <a:buNone/>
              <a:defRPr sz="1100" b="0" baseline="0">
                <a:solidFill>
                  <a:schemeClr val="tx1">
                    <a:lumMod val="85000"/>
                    <a:lumOff val="15000"/>
                  </a:schemeClr>
                </a:solidFill>
                <a:latin typeface="Arial" panose="020B0604020202020204" pitchFamily="34" charset="0"/>
                <a:cs typeface="Arial" panose="020B0604020202020204" pitchFamily="34" charset="0"/>
              </a:defRPr>
            </a:lvl1pPr>
            <a:lvl2pPr marL="3132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264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9396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2528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err="1"/>
              <a:t>Brödtext</a:t>
            </a:r>
            <a:r>
              <a:rPr lang="en-US" dirty="0"/>
              <a:t>, Arial, 11 </a:t>
            </a:r>
            <a:r>
              <a:rPr lang="en-US" dirty="0" err="1"/>
              <a:t>pr</a:t>
            </a:r>
            <a:endParaRPr lang="en-US" dirty="0"/>
          </a:p>
        </p:txBody>
      </p:sp>
      <p:sp>
        <p:nvSpPr>
          <p:cNvPr id="8" name="Rectangle 7"/>
          <p:cNvSpPr/>
          <p:nvPr userDrawn="1"/>
        </p:nvSpPr>
        <p:spPr>
          <a:xfrm>
            <a:off x="0" y="6513513"/>
            <a:ext cx="12192000" cy="344487"/>
          </a:xfrm>
          <a:prstGeom prst="rect">
            <a:avLst/>
          </a:prstGeom>
          <a:solidFill>
            <a:schemeClr val="bg1">
              <a:lumMod val="75000"/>
            </a:schemeClr>
          </a:solidFill>
          <a:ln>
            <a:solidFill>
              <a:schemeClr val="bg1">
                <a:lumMod val="75000"/>
              </a:schemeClr>
            </a:solidFill>
          </a:ln>
        </p:spPr>
        <p:txBody>
          <a:bodyPr/>
          <a:lstStyle/>
          <a:p>
            <a:pPr lvl="0" indent="0">
              <a:lnSpc>
                <a:spcPct val="90000"/>
              </a:lnSpc>
              <a:spcBef>
                <a:spcPts val="1231"/>
              </a:spcBef>
              <a:buFont typeface="Arial" panose="020B0604020202020204" pitchFamily="34" charset="0"/>
              <a:buNone/>
            </a:pPr>
            <a:endParaRPr lang="sv-SE" sz="3446">
              <a:solidFill>
                <a:schemeClr val="tx1"/>
              </a:solidFill>
              <a:latin typeface="Arial" panose="020B0604020202020204" pitchFamily="34" charset="0"/>
              <a:cs typeface="Arial" panose="020B0604020202020204" pitchFamily="34" charset="0"/>
            </a:endParaRPr>
          </a:p>
        </p:txBody>
      </p:sp>
      <p:sp>
        <p:nvSpPr>
          <p:cNvPr id="9" name="Title 6"/>
          <p:cNvSpPr>
            <a:spLocks noGrp="1"/>
          </p:cNvSpPr>
          <p:nvPr>
            <p:ph type="title" hasCustomPrompt="1"/>
          </p:nvPr>
        </p:nvSpPr>
        <p:spPr>
          <a:xfrm>
            <a:off x="0" y="0"/>
            <a:ext cx="12192000" cy="491947"/>
          </a:xfrm>
          <a:prstGeom prst="rect">
            <a:avLst/>
          </a:prstGeom>
          <a:solidFill>
            <a:srgbClr val="86C35F"/>
          </a:solidFill>
          <a:ln>
            <a:solidFill>
              <a:srgbClr val="65B233"/>
            </a:solidFill>
          </a:ln>
        </p:spPr>
        <p:txBody>
          <a:bodyPr lIns="144000" tIns="90000" bIns="90000" anchor="ctr"/>
          <a:lstStyle>
            <a:lvl1pPr>
              <a:defRPr lang="sv-SE" sz="1200" b="1" baseline="0" dirty="0">
                <a:solidFill>
                  <a:schemeClr val="bg1"/>
                </a:solidFill>
                <a:latin typeface="Arial" panose="020B0604020202020204" pitchFamily="34" charset="0"/>
                <a:ea typeface="+mn-ea"/>
                <a:cs typeface="Arial" panose="020B0604020202020204" pitchFamily="34" charset="0"/>
              </a:defRPr>
            </a:lvl1pPr>
          </a:lstStyle>
          <a:p>
            <a:pPr marL="0" lvl="0" indent="0">
              <a:lnSpc>
                <a:spcPct val="100000"/>
              </a:lnSpc>
              <a:spcBef>
                <a:spcPts val="0"/>
              </a:spcBef>
              <a:buFont typeface="Arial" panose="020B0604020202020204" pitchFamily="34" charset="0"/>
            </a:pPr>
            <a:r>
              <a:rPr lang="en-US" dirty="0" err="1"/>
              <a:t>Titel</a:t>
            </a:r>
            <a:r>
              <a:rPr lang="en-US" dirty="0"/>
              <a:t> </a:t>
            </a:r>
            <a:r>
              <a:rPr lang="en-US" dirty="0" err="1"/>
              <a:t>på</a:t>
            </a:r>
            <a:r>
              <a:rPr lang="en-US" dirty="0"/>
              <a:t> </a:t>
            </a:r>
            <a:r>
              <a:rPr lang="en-US" dirty="0" err="1"/>
              <a:t>sida</a:t>
            </a:r>
            <a:endParaRPr lang="sv-SE" dirty="0"/>
          </a:p>
        </p:txBody>
      </p:sp>
      <p:sp>
        <p:nvSpPr>
          <p:cNvPr id="4" name="Date Placeholder 3"/>
          <p:cNvSpPr>
            <a:spLocks noGrp="1"/>
          </p:cNvSpPr>
          <p:nvPr>
            <p:ph type="dt" sz="half" idx="10"/>
          </p:nvPr>
        </p:nvSpPr>
        <p:spPr/>
        <p:txBody>
          <a:bodyPr/>
          <a:lstStyle/>
          <a:p>
            <a:r>
              <a:rPr lang="sv-SE"/>
              <a:t>2023-07-03</a:t>
            </a:r>
          </a:p>
        </p:txBody>
      </p:sp>
      <p:sp>
        <p:nvSpPr>
          <p:cNvPr id="5" name="Footer Placeholder 4"/>
          <p:cNvSpPr>
            <a:spLocks noGrp="1"/>
          </p:cNvSpPr>
          <p:nvPr>
            <p:ph type="ftr" sz="quarter" idx="11"/>
          </p:nvPr>
        </p:nvSpPr>
        <p:spPr/>
        <p:txBody>
          <a:bodyPr/>
          <a:lstStyle/>
          <a:p>
            <a:r>
              <a:rPr lang="sv-SE"/>
              <a:t>Lathund-Ladok-2.21.0-Uppföljning HST</a:t>
            </a:r>
          </a:p>
        </p:txBody>
      </p:sp>
      <p:sp>
        <p:nvSpPr>
          <p:cNvPr id="6" name="Slide Number Placeholder 5"/>
          <p:cNvSpPr>
            <a:spLocks noGrp="1"/>
          </p:cNvSpPr>
          <p:nvPr>
            <p:ph type="sldNum" sz="quarter" idx="12"/>
          </p:nvPr>
        </p:nvSpPr>
        <p:spPr/>
        <p:txBody>
          <a:bodyPr/>
          <a:lstStyle/>
          <a:p>
            <a:fld id="{44811774-1BF9-4ADF-9079-5087C9337CCD}" type="slidenum">
              <a:rPr lang="sv-SE" smtClean="0"/>
              <a:t>‹#›</a:t>
            </a:fld>
            <a:endParaRPr lang="sv-SE"/>
          </a:p>
        </p:txBody>
      </p:sp>
      <p:sp>
        <p:nvSpPr>
          <p:cNvPr id="10" name="Text Placeholder 45"/>
          <p:cNvSpPr>
            <a:spLocks noGrp="1"/>
          </p:cNvSpPr>
          <p:nvPr>
            <p:ph type="body" sz="quarter" idx="34" hasCustomPrompt="1"/>
          </p:nvPr>
        </p:nvSpPr>
        <p:spPr>
          <a:xfrm>
            <a:off x="12667607" y="1260565"/>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a:spcBef>
                <a:spcPts val="0"/>
              </a:spcBef>
              <a:buNone/>
              <a:defRPr sz="1100" b="1">
                <a:solidFill>
                  <a:schemeClr val="tx1"/>
                </a:solidFill>
                <a:latin typeface="Arial" panose="020B0604020202020204" pitchFamily="34" charset="0"/>
                <a:cs typeface="Arial" panose="020B0604020202020204" pitchFamily="34" charset="0"/>
              </a:defRPr>
            </a:lvl1pPr>
          </a:lstStyle>
          <a:p>
            <a:pPr lvl="0"/>
            <a:r>
              <a:rPr lang="sv-SE" dirty="0"/>
              <a:t>x</a:t>
            </a:r>
          </a:p>
        </p:txBody>
      </p:sp>
      <p:sp>
        <p:nvSpPr>
          <p:cNvPr id="11" name="Text Placeholder 45"/>
          <p:cNvSpPr>
            <a:spLocks noGrp="1"/>
          </p:cNvSpPr>
          <p:nvPr>
            <p:ph type="body" sz="quarter" idx="35" hasCustomPrompt="1"/>
          </p:nvPr>
        </p:nvSpPr>
        <p:spPr>
          <a:xfrm>
            <a:off x="12312246" y="1260565"/>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a:lnSpc>
                <a:spcPct val="90000"/>
              </a:lnSpc>
              <a:spcBef>
                <a:spcPts val="0"/>
              </a:spcBef>
              <a:buNone/>
              <a:defRPr sz="1100" b="1">
                <a:solidFill>
                  <a:schemeClr val="tx1"/>
                </a:solidFill>
                <a:latin typeface="Arial" panose="020B0604020202020204" pitchFamily="34" charset="0"/>
                <a:cs typeface="Arial" panose="020B0604020202020204" pitchFamily="34" charset="0"/>
              </a:defRPr>
            </a:lvl1pPr>
          </a:lstStyle>
          <a:p>
            <a:pPr lvl="0"/>
            <a:r>
              <a:rPr lang="sv-SE" dirty="0"/>
              <a:t>x</a:t>
            </a:r>
          </a:p>
        </p:txBody>
      </p:sp>
      <p:sp>
        <p:nvSpPr>
          <p:cNvPr id="12" name="Text Placeholder 33"/>
          <p:cNvSpPr>
            <a:spLocks noGrp="1"/>
          </p:cNvSpPr>
          <p:nvPr>
            <p:ph type="body" sz="quarter" idx="27" hasCustomPrompt="1"/>
          </p:nvPr>
        </p:nvSpPr>
        <p:spPr>
          <a:xfrm>
            <a:off x="12355244" y="2042339"/>
            <a:ext cx="582643" cy="326355"/>
          </a:xfrm>
          <a:prstGeom prst="rect">
            <a:avLst/>
          </a:prstGeom>
          <a:ln w="19050">
            <a:solidFill>
              <a:srgbClr val="C8480E"/>
            </a:solidFill>
          </a:ln>
        </p:spPr>
        <p:txBody>
          <a:bodyPr/>
          <a:lstStyle>
            <a:lvl1pPr marL="0" indent="0">
              <a:buNone/>
              <a:defRPr sz="1100" baseline="0">
                <a:latin typeface="Arial" panose="020B0604020202020204" pitchFamily="34" charset="0"/>
                <a:cs typeface="Arial" panose="020B0604020202020204" pitchFamily="34" charset="0"/>
              </a:defRPr>
            </a:lvl1pPr>
          </a:lstStyle>
          <a:p>
            <a:pPr lvl="0"/>
            <a:r>
              <a:rPr lang="sv-SE" dirty="0"/>
              <a:t> </a:t>
            </a:r>
          </a:p>
        </p:txBody>
      </p:sp>
      <p:sp>
        <p:nvSpPr>
          <p:cNvPr id="13" name="Text Placeholder 35"/>
          <p:cNvSpPr>
            <a:spLocks noGrp="1"/>
          </p:cNvSpPr>
          <p:nvPr>
            <p:ph type="body" sz="quarter" idx="28" hasCustomPrompt="1"/>
          </p:nvPr>
        </p:nvSpPr>
        <p:spPr>
          <a:xfrm>
            <a:off x="12355243" y="1630364"/>
            <a:ext cx="582643" cy="261610"/>
          </a:xfrm>
          <a:prstGeom prst="rect">
            <a:avLst/>
          </a:prstGeom>
          <a:solidFill>
            <a:srgbClr val="FBDF8D"/>
          </a:solidFill>
          <a:ln w="6350">
            <a:solidFill>
              <a:srgbClr val="FBC114"/>
            </a:solidFill>
          </a:ln>
        </p:spPr>
        <p:style>
          <a:lnRef idx="2">
            <a:schemeClr val="accent4">
              <a:shade val="50000"/>
            </a:schemeClr>
          </a:lnRef>
          <a:fillRef idx="1">
            <a:schemeClr val="accent4"/>
          </a:fillRef>
          <a:effectRef idx="0">
            <a:schemeClr val="accent4"/>
          </a:effectRef>
          <a:fontRef idx="none"/>
        </p:style>
        <p:txBody>
          <a:bodyPr wrap="square">
            <a:spAutoFit/>
          </a:bodyPr>
          <a:lstStyle>
            <a:lvl1pPr marL="0" indent="0">
              <a:lnSpc>
                <a:spcPct val="100000"/>
              </a:lnSpc>
              <a:spcBef>
                <a:spcPts val="0"/>
              </a:spcBef>
              <a:spcAft>
                <a:spcPts val="600"/>
              </a:spcAft>
              <a:buNone/>
              <a:defRPr sz="1100" baseline="0">
                <a:latin typeface="Arial" panose="020B0604020202020204" pitchFamily="34" charset="0"/>
                <a:cs typeface="Arial" panose="020B0604020202020204" pitchFamily="34" charset="0"/>
              </a:defRPr>
            </a:lvl1pPr>
          </a:lstStyle>
          <a:p>
            <a:pPr lvl="0"/>
            <a:r>
              <a:rPr lang="en-US" dirty="0"/>
              <a:t> </a:t>
            </a:r>
            <a:endParaRPr lang="sv-SE" dirty="0"/>
          </a:p>
        </p:txBody>
      </p:sp>
      <p:sp>
        <p:nvSpPr>
          <p:cNvPr id="14" name="Text Placeholder 7"/>
          <p:cNvSpPr>
            <a:spLocks noGrp="1"/>
          </p:cNvSpPr>
          <p:nvPr>
            <p:ph type="body" sz="quarter" idx="37" hasCustomPrompt="1"/>
          </p:nvPr>
        </p:nvSpPr>
        <p:spPr>
          <a:xfrm>
            <a:off x="12355244" y="2506776"/>
            <a:ext cx="582643" cy="351035"/>
          </a:xfrm>
          <a:prstGeom prst="rect">
            <a:avLst/>
          </a:prstGeom>
          <a:solidFill>
            <a:schemeClr val="bg1">
              <a:lumMod val="95000"/>
            </a:schemeClr>
          </a:solidFill>
          <a:ln>
            <a:solidFill>
              <a:schemeClr val="bg1">
                <a:lumMod val="85000"/>
              </a:schemeClr>
            </a:solidFill>
          </a:ln>
        </p:spPr>
        <p:txBody>
          <a:bodyPr wrap="square" lIns="144000" tIns="90000" bIns="90000">
            <a:spAutoFit/>
          </a:bodyPr>
          <a:lstStyle>
            <a:lvl1pPr marL="0" indent="0">
              <a:lnSpc>
                <a:spcPct val="100000"/>
              </a:lnSpc>
              <a:spcBef>
                <a:spcPts val="0"/>
              </a:spcBef>
              <a:spcAft>
                <a:spcPts val="600"/>
              </a:spcAft>
              <a:buNone/>
              <a:defRPr sz="1100" b="0" baseline="0">
                <a:solidFill>
                  <a:schemeClr val="tx1">
                    <a:lumMod val="85000"/>
                    <a:lumOff val="15000"/>
                  </a:schemeClr>
                </a:solidFill>
                <a:latin typeface="Arial" panose="020B0604020202020204" pitchFamily="34" charset="0"/>
                <a:cs typeface="Arial" panose="020B0604020202020204" pitchFamily="34" charset="0"/>
              </a:defRPr>
            </a:lvl1pPr>
            <a:lvl2pPr marL="3132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264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9396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2528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a:t> </a:t>
            </a:r>
            <a:endParaRPr lang="sv-SE" dirty="0"/>
          </a:p>
        </p:txBody>
      </p:sp>
      <p:sp>
        <p:nvSpPr>
          <p:cNvPr id="15" name="Text Placeholder 7"/>
          <p:cNvSpPr>
            <a:spLocks noGrp="1"/>
          </p:cNvSpPr>
          <p:nvPr>
            <p:ph type="body" sz="quarter" idx="38" hasCustomPrompt="1"/>
          </p:nvPr>
        </p:nvSpPr>
        <p:spPr>
          <a:xfrm>
            <a:off x="12355244" y="3020456"/>
            <a:ext cx="582643" cy="351035"/>
          </a:xfrm>
          <a:prstGeom prst="rect">
            <a:avLst/>
          </a:prstGeom>
          <a:noFill/>
          <a:ln>
            <a:solidFill>
              <a:schemeClr val="bg1">
                <a:lumMod val="65000"/>
              </a:schemeClr>
            </a:solidFill>
          </a:ln>
          <a:effectLst>
            <a:outerShdw blurRad="50800" dist="38100" dir="2700000" algn="tl" rotWithShape="0">
              <a:prstClr val="black">
                <a:alpha val="30000"/>
              </a:prstClr>
            </a:outerShdw>
          </a:effectLst>
        </p:spPr>
        <p:txBody>
          <a:bodyPr wrap="square" lIns="144000" tIns="90000" bIns="90000">
            <a:spAutoFit/>
          </a:bodyPr>
          <a:lstStyle>
            <a:lvl1pPr marL="0" indent="0">
              <a:lnSpc>
                <a:spcPct val="100000"/>
              </a:lnSpc>
              <a:spcBef>
                <a:spcPts val="0"/>
              </a:spcBef>
              <a:spcAft>
                <a:spcPts val="600"/>
              </a:spcAft>
              <a:buNone/>
              <a:defRPr sz="1100" b="0" baseline="0">
                <a:solidFill>
                  <a:schemeClr val="tx1">
                    <a:lumMod val="85000"/>
                    <a:lumOff val="15000"/>
                  </a:schemeClr>
                </a:solidFill>
                <a:latin typeface="Arial" panose="020B0604020202020204" pitchFamily="34" charset="0"/>
                <a:cs typeface="Arial" panose="020B0604020202020204" pitchFamily="34" charset="0"/>
              </a:defRPr>
            </a:lvl1pPr>
            <a:lvl2pPr marL="3132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264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9396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2528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a:t> </a:t>
            </a:r>
            <a:endParaRPr lang="sv-SE" dirty="0"/>
          </a:p>
        </p:txBody>
      </p:sp>
    </p:spTree>
    <p:extLst>
      <p:ext uri="{BB962C8B-B14F-4D97-AF65-F5344CB8AC3E}">
        <p14:creationId xmlns:p14="http://schemas.microsoft.com/office/powerpoint/2010/main" val="1009126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Vertical Title and Text">
    <p:spTree>
      <p:nvGrpSpPr>
        <p:cNvPr id="1" name=""/>
        <p:cNvGrpSpPr/>
        <p:nvPr/>
      </p:nvGrpSpPr>
      <p:grpSpPr>
        <a:xfrm>
          <a:off x="0" y="0"/>
          <a:ext cx="0" cy="0"/>
          <a:chOff x="0" y="0"/>
          <a:chExt cx="0" cy="0"/>
        </a:xfrm>
      </p:grpSpPr>
      <p:sp>
        <p:nvSpPr>
          <p:cNvPr id="7" name="Rectangle 6"/>
          <p:cNvSpPr/>
          <p:nvPr userDrawn="1"/>
        </p:nvSpPr>
        <p:spPr>
          <a:xfrm>
            <a:off x="0" y="6492875"/>
            <a:ext cx="12192000" cy="365126"/>
          </a:xfrm>
          <a:prstGeom prst="rect">
            <a:avLst/>
          </a:prstGeom>
          <a:solidFill>
            <a:schemeClr val="bg1">
              <a:lumMod val="75000"/>
            </a:schemeClr>
          </a:solidFill>
          <a:ln>
            <a:solidFill>
              <a:schemeClr val="bg1">
                <a:lumMod val="85000"/>
              </a:schemeClr>
            </a:solidFill>
          </a:ln>
        </p:spPr>
        <p:txBody>
          <a:bodyPr/>
          <a:lstStyle/>
          <a:p>
            <a:pPr lvl="0" indent="0">
              <a:lnSpc>
                <a:spcPct val="90000"/>
              </a:lnSpc>
              <a:spcBef>
                <a:spcPts val="1231"/>
              </a:spcBef>
              <a:buFont typeface="Arial" panose="020B0604020202020204" pitchFamily="34" charset="0"/>
              <a:buNone/>
            </a:pPr>
            <a:endParaRPr lang="sv-SE" sz="3446">
              <a:solidFill>
                <a:schemeClr val="tx1"/>
              </a:solidFill>
              <a:latin typeface="Arial" panose="020B0604020202020204" pitchFamily="34" charset="0"/>
              <a:cs typeface="Arial" panose="020B0604020202020204" pitchFamily="34" charset="0"/>
            </a:endParaRPr>
          </a:p>
        </p:txBody>
      </p:sp>
      <p:sp>
        <p:nvSpPr>
          <p:cNvPr id="8" name="Title 6"/>
          <p:cNvSpPr>
            <a:spLocks noGrp="1"/>
          </p:cNvSpPr>
          <p:nvPr>
            <p:ph type="title" hasCustomPrompt="1"/>
          </p:nvPr>
        </p:nvSpPr>
        <p:spPr>
          <a:xfrm>
            <a:off x="0" y="0"/>
            <a:ext cx="12192000" cy="6510463"/>
          </a:xfrm>
          <a:prstGeom prst="rect">
            <a:avLst/>
          </a:prstGeom>
          <a:solidFill>
            <a:srgbClr val="86C35F"/>
          </a:solidFill>
          <a:ln>
            <a:solidFill>
              <a:srgbClr val="65B233"/>
            </a:solidFill>
          </a:ln>
        </p:spPr>
        <p:txBody>
          <a:bodyPr tIns="2566800" anchor="t"/>
          <a:lstStyle>
            <a:lvl1pPr algn="ctr">
              <a:defRPr lang="sv-SE" sz="2000" b="0" baseline="0" dirty="0">
                <a:solidFill>
                  <a:schemeClr val="bg1"/>
                </a:solidFill>
                <a:latin typeface="Arial" panose="020B0604020202020204" pitchFamily="34" charset="0"/>
                <a:ea typeface="+mn-ea"/>
                <a:cs typeface="Arial" panose="020B0604020202020204" pitchFamily="34" charset="0"/>
              </a:defRPr>
            </a:lvl1pPr>
          </a:lstStyle>
          <a:p>
            <a:pPr marL="0" lvl="0" indent="0" algn="ctr">
              <a:lnSpc>
                <a:spcPct val="100000"/>
              </a:lnSpc>
              <a:spcBef>
                <a:spcPts val="0"/>
              </a:spcBef>
              <a:buFont typeface="Arial" panose="020B0604020202020204" pitchFamily="34" charset="0"/>
            </a:pPr>
            <a:r>
              <a:rPr lang="en-US" dirty="0" err="1"/>
              <a:t>Avsnitt</a:t>
            </a:r>
            <a:endParaRPr lang="sv-SE" dirty="0"/>
          </a:p>
        </p:txBody>
      </p:sp>
      <p:sp>
        <p:nvSpPr>
          <p:cNvPr id="4" name="Date Placeholder 3"/>
          <p:cNvSpPr>
            <a:spLocks noGrp="1"/>
          </p:cNvSpPr>
          <p:nvPr>
            <p:ph type="dt" sz="half" idx="10"/>
          </p:nvPr>
        </p:nvSpPr>
        <p:spPr/>
        <p:txBody>
          <a:bodyPr/>
          <a:lstStyle/>
          <a:p>
            <a:r>
              <a:rPr lang="sv-SE"/>
              <a:t>2023-07-03</a:t>
            </a:r>
            <a:endParaRPr lang="sv-SE" dirty="0"/>
          </a:p>
        </p:txBody>
      </p:sp>
      <p:sp>
        <p:nvSpPr>
          <p:cNvPr id="5" name="Footer Placeholder 4"/>
          <p:cNvSpPr>
            <a:spLocks noGrp="1"/>
          </p:cNvSpPr>
          <p:nvPr>
            <p:ph type="ftr" sz="quarter" idx="11"/>
          </p:nvPr>
        </p:nvSpPr>
        <p:spPr/>
        <p:txBody>
          <a:bodyPr/>
          <a:lstStyle/>
          <a:p>
            <a:r>
              <a:rPr lang="sv-SE"/>
              <a:t>Lathund-Ladok-2.21.0-Uppföljning HST</a:t>
            </a:r>
          </a:p>
        </p:txBody>
      </p:sp>
      <p:sp>
        <p:nvSpPr>
          <p:cNvPr id="6" name="Slide Number Placeholder 5"/>
          <p:cNvSpPr>
            <a:spLocks noGrp="1"/>
          </p:cNvSpPr>
          <p:nvPr>
            <p:ph type="sldNum" sz="quarter" idx="12"/>
          </p:nvPr>
        </p:nvSpPr>
        <p:spPr/>
        <p:txBody>
          <a:bodyPr/>
          <a:lstStyle/>
          <a:p>
            <a:fld id="{44811774-1BF9-4ADF-9079-5087C9337CCD}" type="slidenum">
              <a:rPr lang="sv-SE" smtClean="0"/>
              <a:t>‹#›</a:t>
            </a:fld>
            <a:endParaRPr lang="sv-SE"/>
          </a:p>
        </p:txBody>
      </p:sp>
    </p:spTree>
    <p:extLst>
      <p:ext uri="{BB962C8B-B14F-4D97-AF65-F5344CB8AC3E}">
        <p14:creationId xmlns:p14="http://schemas.microsoft.com/office/powerpoint/2010/main" val="1642761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Vertical Title and Text">
    <p:spTree>
      <p:nvGrpSpPr>
        <p:cNvPr id="1" name=""/>
        <p:cNvGrpSpPr/>
        <p:nvPr/>
      </p:nvGrpSpPr>
      <p:grpSpPr>
        <a:xfrm>
          <a:off x="0" y="0"/>
          <a:ext cx="0" cy="0"/>
          <a:chOff x="0" y="0"/>
          <a:chExt cx="0" cy="0"/>
        </a:xfrm>
      </p:grpSpPr>
      <p:sp>
        <p:nvSpPr>
          <p:cNvPr id="9" name="Title 9"/>
          <p:cNvSpPr>
            <a:spLocks noGrp="1"/>
          </p:cNvSpPr>
          <p:nvPr>
            <p:ph type="title" hasCustomPrompt="1"/>
          </p:nvPr>
        </p:nvSpPr>
        <p:spPr>
          <a:xfrm>
            <a:off x="0" y="0"/>
            <a:ext cx="12192000" cy="6852274"/>
          </a:xfrm>
          <a:prstGeom prst="rect">
            <a:avLst/>
          </a:prstGeom>
          <a:solidFill>
            <a:srgbClr val="86C35F"/>
          </a:solidFill>
          <a:ln>
            <a:solidFill>
              <a:srgbClr val="65B233"/>
            </a:solidFill>
          </a:ln>
        </p:spPr>
        <p:txBody>
          <a:bodyPr tIns="2566800" anchor="t"/>
          <a:lstStyle>
            <a:lvl1pPr>
              <a:defRPr lang="sv-SE" sz="3200" b="0" baseline="0" dirty="0">
                <a:solidFill>
                  <a:schemeClr val="bg1"/>
                </a:solidFill>
                <a:latin typeface="Arial" panose="020B0604020202020204" pitchFamily="34" charset="0"/>
                <a:ea typeface="+mn-ea"/>
                <a:cs typeface="Arial" panose="020B0604020202020204" pitchFamily="34" charset="0"/>
              </a:defRPr>
            </a:lvl1pPr>
          </a:lstStyle>
          <a:p>
            <a:pPr lvl="0" algn="ctr"/>
            <a:r>
              <a:rPr lang="en-US" dirty="0" err="1"/>
              <a:t>Titelsida</a:t>
            </a:r>
            <a:endParaRPr lang="sv-SE" dirty="0"/>
          </a:p>
        </p:txBody>
      </p:sp>
      <p:pic>
        <p:nvPicPr>
          <p:cNvPr id="10" name="Picture 9"/>
          <p:cNvPicPr>
            <a:picLocks noChangeAspect="1"/>
          </p:cNvPicPr>
          <p:nvPr userDrawn="1"/>
        </p:nvPicPr>
        <p:blipFill>
          <a:blip r:embed="rId2">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10818463" y="6152374"/>
            <a:ext cx="1062037" cy="340500"/>
          </a:xfrm>
          <a:prstGeom prst="rect">
            <a:avLst/>
          </a:prstGeom>
        </p:spPr>
      </p:pic>
      <p:sp>
        <p:nvSpPr>
          <p:cNvPr id="11" name="Text Placeholder 2"/>
          <p:cNvSpPr>
            <a:spLocks noGrp="1"/>
          </p:cNvSpPr>
          <p:nvPr>
            <p:ph type="body" sz="quarter" idx="13" hasCustomPrompt="1"/>
          </p:nvPr>
        </p:nvSpPr>
        <p:spPr>
          <a:xfrm>
            <a:off x="451469" y="5091952"/>
            <a:ext cx="6454775" cy="1400922"/>
          </a:xfrm>
          <a:prstGeom prst="rect">
            <a:avLst/>
          </a:prstGeom>
        </p:spPr>
        <p:txBody>
          <a:bodyPr/>
          <a:lstStyle>
            <a:lvl1pPr marL="0" indent="0">
              <a:lnSpc>
                <a:spcPct val="100000"/>
              </a:lnSpc>
              <a:spcBef>
                <a:spcPts val="0"/>
              </a:spcBef>
              <a:spcAft>
                <a:spcPts val="1000"/>
              </a:spcAft>
              <a:buNone/>
              <a:defRPr sz="2800"/>
            </a:lvl1pPr>
          </a:lstStyle>
          <a:p>
            <a:pPr marL="0" indent="0">
              <a:lnSpc>
                <a:spcPct val="100000"/>
              </a:lnSpc>
              <a:spcBef>
                <a:spcPts val="0"/>
              </a:spcBef>
              <a:spcAft>
                <a:spcPts val="1000"/>
              </a:spcAft>
              <a:buNone/>
            </a:pPr>
            <a:r>
              <a:rPr lang="sv-SE" sz="1200" b="1" dirty="0">
                <a:solidFill>
                  <a:schemeClr val="bg1"/>
                </a:solidFill>
                <a:cs typeface="Arial" panose="020B0604020202020204" pitchFamily="34" charset="0"/>
              </a:rPr>
              <a:t>Mer information om Ladok</a:t>
            </a:r>
          </a:p>
          <a:p>
            <a:pPr marL="0" indent="0">
              <a:lnSpc>
                <a:spcPct val="100000"/>
              </a:lnSpc>
              <a:spcBef>
                <a:spcPts val="0"/>
              </a:spcBef>
              <a:spcAft>
                <a:spcPts val="1000"/>
              </a:spcAft>
              <a:buNone/>
            </a:pPr>
            <a:r>
              <a:rPr lang="sv-SE" sz="1200" dirty="0">
                <a:solidFill>
                  <a:schemeClr val="bg1"/>
                </a:solidFill>
                <a:cs typeface="Arial" panose="020B0604020202020204" pitchFamily="34" charset="0"/>
              </a:rPr>
              <a:t>Utbildningsmaterial utvecklas efterhand och publiceras på Ladok.se:</a:t>
            </a:r>
            <a:br>
              <a:rPr lang="sv-SE" sz="1200" dirty="0">
                <a:solidFill>
                  <a:schemeClr val="bg1"/>
                </a:solidFill>
                <a:cs typeface="Arial" panose="020B0604020202020204" pitchFamily="34" charset="0"/>
              </a:rPr>
            </a:br>
            <a:r>
              <a:rPr lang="sv-SE" sz="1200" u="sng" dirty="0">
                <a:solidFill>
                  <a:schemeClr val="bg1"/>
                </a:solidFill>
                <a:cs typeface="Arial" panose="020B0604020202020204" pitchFamily="34" charset="0"/>
                <a:hlinkClick r:id="rId3"/>
              </a:rPr>
              <a:t>Aktuellt utbildningsmaterial</a:t>
            </a:r>
            <a:endParaRPr lang="sv-SE" sz="1200" u="sng" dirty="0">
              <a:solidFill>
                <a:schemeClr val="bg1"/>
              </a:solidFill>
              <a:cs typeface="Arial" panose="020B0604020202020204" pitchFamily="34" charset="0"/>
            </a:endParaRPr>
          </a:p>
          <a:p>
            <a:pPr marL="0" indent="0">
              <a:lnSpc>
                <a:spcPct val="100000"/>
              </a:lnSpc>
              <a:spcBef>
                <a:spcPts val="0"/>
              </a:spcBef>
              <a:spcAft>
                <a:spcPts val="1000"/>
              </a:spcAft>
              <a:buNone/>
            </a:pPr>
            <a:r>
              <a:rPr lang="sv-SE" sz="1200" dirty="0">
                <a:solidFill>
                  <a:schemeClr val="bg1"/>
                </a:solidFill>
                <a:cs typeface="Arial" panose="020B0604020202020204" pitchFamily="34" charset="0"/>
              </a:rPr>
              <a:t>Systemdokumentationen och dess funktionsbeskrivningar beskriver systemet som helhet:</a:t>
            </a:r>
            <a:br>
              <a:rPr lang="sv-SE" sz="1200" dirty="0">
                <a:solidFill>
                  <a:schemeClr val="bg1"/>
                </a:solidFill>
                <a:cs typeface="Arial" panose="020B0604020202020204" pitchFamily="34" charset="0"/>
              </a:rPr>
            </a:br>
            <a:r>
              <a:rPr lang="sv-SE" sz="1200" dirty="0">
                <a:solidFill>
                  <a:schemeClr val="bg1"/>
                </a:solidFill>
                <a:cs typeface="Arial" panose="020B0604020202020204" pitchFamily="34" charset="0"/>
                <a:hlinkClick r:id="rId4"/>
              </a:rPr>
              <a:t>Systemdokumentation för nya Ladok</a:t>
            </a:r>
            <a:endParaRPr lang="sv-SE" sz="1200" dirty="0">
              <a:solidFill>
                <a:schemeClr val="bg1"/>
              </a:solidFill>
              <a:cs typeface="Arial" panose="020B0604020202020204" pitchFamily="34" charset="0"/>
            </a:endParaRPr>
          </a:p>
        </p:txBody>
      </p:sp>
    </p:spTree>
    <p:extLst>
      <p:ext uri="{BB962C8B-B14F-4D97-AF65-F5344CB8AC3E}">
        <p14:creationId xmlns:p14="http://schemas.microsoft.com/office/powerpoint/2010/main" val="35412334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0" y="6492875"/>
            <a:ext cx="2743200" cy="365125"/>
          </a:xfrm>
          <a:prstGeom prst="rect">
            <a:avLst/>
          </a:prstGeom>
        </p:spPr>
        <p:txBody>
          <a:bodyPr vert="horz" lIns="91440" tIns="45720" rIns="91440" bIns="45720" rtlCol="0" anchor="ctr"/>
          <a:lstStyle>
            <a:lvl1pPr algn="l">
              <a:defRPr sz="1100">
                <a:solidFill>
                  <a:schemeClr val="bg1"/>
                </a:solidFill>
                <a:latin typeface="Arial" panose="020B0604020202020204" pitchFamily="34" charset="0"/>
                <a:cs typeface="Arial" panose="020B0604020202020204" pitchFamily="34" charset="0"/>
              </a:defRPr>
            </a:lvl1pPr>
          </a:lstStyle>
          <a:p>
            <a:r>
              <a:rPr lang="sv-SE"/>
              <a:t>2023-07-03</a:t>
            </a:r>
          </a:p>
        </p:txBody>
      </p:sp>
      <p:sp>
        <p:nvSpPr>
          <p:cNvPr id="5" name="Footer Placeholder 4"/>
          <p:cNvSpPr>
            <a:spLocks noGrp="1"/>
          </p:cNvSpPr>
          <p:nvPr>
            <p:ph type="ftr" sz="quarter" idx="3"/>
          </p:nvPr>
        </p:nvSpPr>
        <p:spPr>
          <a:xfrm>
            <a:off x="4038600" y="6492874"/>
            <a:ext cx="4114800" cy="365125"/>
          </a:xfrm>
          <a:prstGeom prst="rect">
            <a:avLst/>
          </a:prstGeom>
        </p:spPr>
        <p:txBody>
          <a:bodyPr vert="horz" lIns="91440" tIns="45720" rIns="91440" bIns="45720" rtlCol="0" anchor="ctr"/>
          <a:lstStyle>
            <a:lvl1pPr algn="ctr">
              <a:defRPr sz="1100">
                <a:solidFill>
                  <a:schemeClr val="bg1"/>
                </a:solidFill>
                <a:latin typeface="Arial" panose="020B0604020202020204" pitchFamily="34" charset="0"/>
                <a:cs typeface="Arial" panose="020B0604020202020204" pitchFamily="34" charset="0"/>
              </a:defRPr>
            </a:lvl1pPr>
          </a:lstStyle>
          <a:p>
            <a:r>
              <a:rPr lang="sv-SE"/>
              <a:t>Lathund-Ladok-2.21.0-Uppföljning HST</a:t>
            </a:r>
          </a:p>
        </p:txBody>
      </p:sp>
      <p:sp>
        <p:nvSpPr>
          <p:cNvPr id="6" name="Slide Number Placeholder 5"/>
          <p:cNvSpPr>
            <a:spLocks noGrp="1"/>
          </p:cNvSpPr>
          <p:nvPr>
            <p:ph type="sldNum" sz="quarter" idx="4"/>
          </p:nvPr>
        </p:nvSpPr>
        <p:spPr>
          <a:xfrm>
            <a:off x="9448800" y="6492875"/>
            <a:ext cx="2743200" cy="365125"/>
          </a:xfrm>
          <a:prstGeom prst="rect">
            <a:avLst/>
          </a:prstGeom>
        </p:spPr>
        <p:txBody>
          <a:bodyPr vert="horz" lIns="91440" tIns="45720" rIns="91440" bIns="45720" rtlCol="0" anchor="ctr"/>
          <a:lstStyle>
            <a:lvl1pPr algn="r">
              <a:defRPr sz="1100">
                <a:solidFill>
                  <a:schemeClr val="bg1"/>
                </a:solidFill>
                <a:latin typeface="Arial" panose="020B0604020202020204" pitchFamily="34" charset="0"/>
                <a:cs typeface="Arial" panose="020B0604020202020204" pitchFamily="34" charset="0"/>
              </a:defRPr>
            </a:lvl1pPr>
          </a:lstStyle>
          <a:p>
            <a:fld id="{44811774-1BF9-4ADF-9079-5087C9337CCD}" type="slidenum">
              <a:rPr lang="sv-SE" smtClean="0"/>
              <a:pPr/>
              <a:t>‹#›</a:t>
            </a:fld>
            <a:endParaRPr lang="sv-SE"/>
          </a:p>
        </p:txBody>
      </p:sp>
    </p:spTree>
    <p:extLst>
      <p:ext uri="{BB962C8B-B14F-4D97-AF65-F5344CB8AC3E}">
        <p14:creationId xmlns:p14="http://schemas.microsoft.com/office/powerpoint/2010/main" val="812945522"/>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onfluence.its.umu.se/confluence/display/LD/Ladok+dokumentation+-+Startsida" TargetMode="External"/><Relationship Id="rId2" Type="http://schemas.openxmlformats.org/officeDocument/2006/relationships/hyperlink" Target="https://ladok.se/utbildningsmaterial" TargetMode="Externa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4.xml"/><Relationship Id="rId1" Type="http://schemas.openxmlformats.org/officeDocument/2006/relationships/slideLayout" Target="../slideLayouts/slideLayout2.xml"/><Relationship Id="rId4" Type="http://schemas.openxmlformats.org/officeDocument/2006/relationships/slide" Target="slide6.xml"/></Relationships>
</file>

<file path=ppt/slides/_rels/slide3.xml.rels><?xml version="1.0" encoding="UTF-8" standalone="yes"?>
<Relationships xmlns="http://schemas.openxmlformats.org/package/2006/relationships"><Relationship Id="rId3" Type="http://schemas.openxmlformats.org/officeDocument/2006/relationships/hyperlink" Target="https://confluence.its.umu.se/confluence/display/LH/.Rapportparametrar+vSlutleveran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confluence.its.umu.se/confluence/pages/viewpage.action?pageId=453942238"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sv-SE" dirty="0"/>
              <a:t>Handhavandeguide: </a:t>
            </a:r>
            <a:r>
              <a:rPr lang="en-US" dirty="0" err="1"/>
              <a:t>Helårsstudenter</a:t>
            </a:r>
            <a:r>
              <a:rPr lang="en-US" dirty="0"/>
              <a:t> (HST)</a:t>
            </a:r>
            <a:br>
              <a:rPr lang="en-US" dirty="0"/>
            </a:br>
            <a:r>
              <a:rPr lang="sv-SE" sz="1100" dirty="0"/>
              <a:t>Innevarande version vid senaste uppdatering: 2.21.0 </a:t>
            </a:r>
          </a:p>
        </p:txBody>
      </p:sp>
      <p:sp>
        <p:nvSpPr>
          <p:cNvPr id="8" name="Platshållare för innehåll 2"/>
          <p:cNvSpPr txBox="1">
            <a:spLocks/>
          </p:cNvSpPr>
          <p:nvPr/>
        </p:nvSpPr>
        <p:spPr>
          <a:xfrm>
            <a:off x="311500" y="5194194"/>
            <a:ext cx="8489600" cy="1298680"/>
          </a:xfrm>
          <a:prstGeom prst="rect">
            <a:avLst/>
          </a:prstGeom>
          <a:noFill/>
          <a:ln>
            <a:noFill/>
          </a:ln>
        </p:spPr>
        <p:txBody>
          <a:bodyPr vert="horz" wrap="square" lIns="91440" tIns="7200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1000"/>
              </a:spcAft>
              <a:buNone/>
            </a:pPr>
            <a:r>
              <a:rPr lang="sv-SE" sz="1200" b="1" dirty="0">
                <a:solidFill>
                  <a:schemeClr val="bg1"/>
                </a:solidFill>
                <a:cs typeface="Arial" panose="020B0604020202020204" pitchFamily="34" charset="0"/>
              </a:rPr>
              <a:t>Mer information om Ladok</a:t>
            </a:r>
          </a:p>
          <a:p>
            <a:pPr marL="0" indent="0">
              <a:lnSpc>
                <a:spcPct val="100000"/>
              </a:lnSpc>
              <a:spcBef>
                <a:spcPts val="0"/>
              </a:spcBef>
              <a:spcAft>
                <a:spcPts val="1000"/>
              </a:spcAft>
              <a:buNone/>
            </a:pPr>
            <a:r>
              <a:rPr lang="sv-SE" sz="1200" dirty="0">
                <a:solidFill>
                  <a:schemeClr val="bg1"/>
                </a:solidFill>
                <a:cs typeface="Arial" panose="020B0604020202020204" pitchFamily="34" charset="0"/>
              </a:rPr>
              <a:t>Mer utbildningsmaterial hittar du på Ladok.se:</a:t>
            </a:r>
            <a:br>
              <a:rPr lang="sv-SE" sz="1200" dirty="0">
                <a:solidFill>
                  <a:schemeClr val="bg1"/>
                </a:solidFill>
                <a:cs typeface="Arial" panose="020B0604020202020204" pitchFamily="34" charset="0"/>
              </a:rPr>
            </a:br>
            <a:r>
              <a:rPr lang="sv-SE" sz="1200" u="sng" dirty="0">
                <a:solidFill>
                  <a:schemeClr val="bg1"/>
                </a:solidFill>
                <a:cs typeface="Arial" panose="020B0604020202020204" pitchFamily="34" charset="0"/>
                <a:hlinkClick r:id="rId2"/>
              </a:rPr>
              <a:t>Aktuellt utbildningsmaterial</a:t>
            </a:r>
            <a:endParaRPr lang="sv-SE" sz="1200" u="sng" dirty="0">
              <a:solidFill>
                <a:schemeClr val="bg1"/>
              </a:solidFill>
              <a:cs typeface="Arial" panose="020B0604020202020204" pitchFamily="34" charset="0"/>
            </a:endParaRPr>
          </a:p>
          <a:p>
            <a:pPr marL="0" indent="0">
              <a:lnSpc>
                <a:spcPct val="100000"/>
              </a:lnSpc>
              <a:spcBef>
                <a:spcPts val="0"/>
              </a:spcBef>
              <a:spcAft>
                <a:spcPts val="1000"/>
              </a:spcAft>
              <a:buNone/>
            </a:pPr>
            <a:r>
              <a:rPr lang="sv-SE" sz="1200" dirty="0">
                <a:solidFill>
                  <a:schemeClr val="bg1"/>
                </a:solidFill>
                <a:cs typeface="Arial" panose="020B0604020202020204" pitchFamily="34" charset="0"/>
              </a:rPr>
              <a:t>Systemdokumentationen och dess funktionsbeskrivningar beskriver systemet som helhet:</a:t>
            </a:r>
            <a:br>
              <a:rPr lang="sv-SE" sz="1200" dirty="0">
                <a:solidFill>
                  <a:schemeClr val="bg1"/>
                </a:solidFill>
                <a:cs typeface="Arial" panose="020B0604020202020204" pitchFamily="34" charset="0"/>
              </a:rPr>
            </a:br>
            <a:r>
              <a:rPr lang="sv-SE" sz="1200" dirty="0">
                <a:solidFill>
                  <a:schemeClr val="bg1"/>
                </a:solidFill>
                <a:cs typeface="Arial" panose="020B0604020202020204" pitchFamily="34" charset="0"/>
                <a:hlinkClick r:id="rId3"/>
              </a:rPr>
              <a:t>Systemdokumentation för Ladok</a:t>
            </a:r>
            <a:endParaRPr lang="sv-SE" sz="1200" dirty="0">
              <a:solidFill>
                <a:schemeClr val="bg1"/>
              </a:solidFill>
              <a:cs typeface="Arial" panose="020B0604020202020204" pitchFamily="34" charset="0"/>
            </a:endParaRPr>
          </a:p>
        </p:txBody>
      </p:sp>
      <p:pic>
        <p:nvPicPr>
          <p:cNvPr id="9" name="Picture 8"/>
          <p:cNvPicPr>
            <a:picLocks noChangeAspect="1"/>
          </p:cNvPicPr>
          <p:nvPr/>
        </p:nvPicPr>
        <p:blipFill>
          <a:blip r:embed="rId4">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10818463" y="6152374"/>
            <a:ext cx="1062037" cy="340500"/>
          </a:xfrm>
          <a:prstGeom prst="rect">
            <a:avLst/>
          </a:prstGeom>
        </p:spPr>
      </p:pic>
    </p:spTree>
    <p:extLst>
      <p:ext uri="{BB962C8B-B14F-4D97-AF65-F5344CB8AC3E}">
        <p14:creationId xmlns:p14="http://schemas.microsoft.com/office/powerpoint/2010/main" val="1604225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24299" y="791201"/>
            <a:ext cx="8886375" cy="1012755"/>
          </a:xfrm>
        </p:spPr>
        <p:txBody>
          <a:bodyPr/>
          <a:lstStyle/>
          <a:p>
            <a:r>
              <a:rPr lang="sv-SE" b="1" dirty="0"/>
              <a:t>Syfte</a:t>
            </a:r>
          </a:p>
          <a:p>
            <a:r>
              <a:rPr lang="sv-SE" dirty="0"/>
              <a:t>Syftet med handhavandeguiden är att exemplifiera olika sätt att söka ut uppföljningsdata, </a:t>
            </a:r>
            <a:r>
              <a:rPr lang="sv-SE" dirty="0" err="1"/>
              <a:t>bl</a:t>
            </a:r>
            <a:r>
              <a:rPr lang="sv-SE" dirty="0"/>
              <a:t> a för att kunna göra en Årsredovisning, söka ut statistik vid förfrågningar samt ta fram uppgifter som behövs för löpande uppföljning.</a:t>
            </a:r>
          </a:p>
          <a:p>
            <a:r>
              <a:rPr lang="sv-SE" dirty="0"/>
              <a:t>Handhavandeguiden förutsätter att du känner till grundläggande begrepp inom </a:t>
            </a:r>
            <a:r>
              <a:rPr lang="sv-SE" dirty="0" err="1"/>
              <a:t>Ladok</a:t>
            </a:r>
            <a:r>
              <a:rPr lang="sv-SE" dirty="0"/>
              <a:t> och uppföljning.  </a:t>
            </a:r>
          </a:p>
        </p:txBody>
      </p:sp>
      <p:sp>
        <p:nvSpPr>
          <p:cNvPr id="2" name="Title 1"/>
          <p:cNvSpPr>
            <a:spLocks noGrp="1"/>
          </p:cNvSpPr>
          <p:nvPr>
            <p:ph type="title"/>
          </p:nvPr>
        </p:nvSpPr>
        <p:spPr/>
        <p:txBody>
          <a:bodyPr/>
          <a:lstStyle/>
          <a:p>
            <a:r>
              <a:rPr lang="en-US" dirty="0" err="1"/>
              <a:t>Innehållsförteckning</a:t>
            </a:r>
            <a:endParaRPr lang="en-US" dirty="0"/>
          </a:p>
        </p:txBody>
      </p:sp>
      <p:graphicFrame>
        <p:nvGraphicFramePr>
          <p:cNvPr id="7" name="Content Placeholder 6"/>
          <p:cNvGraphicFramePr>
            <a:graphicFrameLocks/>
          </p:cNvGraphicFramePr>
          <p:nvPr>
            <p:extLst>
              <p:ext uri="{D42A27DB-BD31-4B8C-83A1-F6EECF244321}">
                <p14:modId xmlns:p14="http://schemas.microsoft.com/office/powerpoint/2010/main" val="3122365606"/>
              </p:ext>
            </p:extLst>
          </p:nvPr>
        </p:nvGraphicFramePr>
        <p:xfrm>
          <a:off x="351275" y="2042339"/>
          <a:ext cx="8859399" cy="1295400"/>
        </p:xfrm>
        <a:graphic>
          <a:graphicData uri="http://schemas.openxmlformats.org/drawingml/2006/table">
            <a:tbl>
              <a:tblPr firstRow="1" bandRow="1">
                <a:tableStyleId>{F5AB1C69-6EDB-4FF4-983F-18BD219EF322}</a:tableStyleId>
              </a:tblPr>
              <a:tblGrid>
                <a:gridCol w="4661987">
                  <a:extLst>
                    <a:ext uri="{9D8B030D-6E8A-4147-A177-3AD203B41FA5}">
                      <a16:colId xmlns:a16="http://schemas.microsoft.com/office/drawing/2014/main" val="612401357"/>
                    </a:ext>
                  </a:extLst>
                </a:gridCol>
                <a:gridCol w="519668">
                  <a:extLst>
                    <a:ext uri="{9D8B030D-6E8A-4147-A177-3AD203B41FA5}">
                      <a16:colId xmlns:a16="http://schemas.microsoft.com/office/drawing/2014/main" val="22891434"/>
                    </a:ext>
                  </a:extLst>
                </a:gridCol>
                <a:gridCol w="3677744">
                  <a:extLst>
                    <a:ext uri="{9D8B030D-6E8A-4147-A177-3AD203B41FA5}">
                      <a16:colId xmlns:a16="http://schemas.microsoft.com/office/drawing/2014/main" val="1775160724"/>
                    </a:ext>
                  </a:extLst>
                </a:gridCol>
              </a:tblGrid>
              <a:tr h="245824">
                <a:tc>
                  <a:txBody>
                    <a:bodyPr/>
                    <a:lstStyle/>
                    <a:p>
                      <a:r>
                        <a:rPr lang="sv-SE" sz="1100" dirty="0">
                          <a:solidFill>
                            <a:schemeClr val="tx1"/>
                          </a:solidFill>
                          <a:latin typeface="Arial" panose="020B0604020202020204" pitchFamily="34" charset="0"/>
                          <a:cs typeface="Arial" panose="020B0604020202020204" pitchFamily="34" charset="0"/>
                        </a:rPr>
                        <a:t>Sidtitel</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r>
                        <a:rPr lang="sv-SE" sz="1100" dirty="0">
                          <a:solidFill>
                            <a:schemeClr val="tx1"/>
                          </a:solidFill>
                          <a:latin typeface="Arial" panose="020B0604020202020204" pitchFamily="34" charset="0"/>
                          <a:cs typeface="Arial" panose="020B0604020202020204" pitchFamily="34" charset="0"/>
                        </a:rPr>
                        <a:t>Sida</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r>
                        <a:rPr lang="sv-SE" sz="1100" dirty="0">
                          <a:solidFill>
                            <a:schemeClr val="tx1"/>
                          </a:solidFill>
                          <a:latin typeface="Arial" panose="020B0604020202020204" pitchFamily="34" charset="0"/>
                          <a:cs typeface="Arial" panose="020B0604020202020204" pitchFamily="34" charset="0"/>
                        </a:rPr>
                        <a:t>Kommentar</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752277148"/>
                  </a:ext>
                </a:extLst>
              </a:tr>
              <a:tr h="2458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100" dirty="0">
                          <a:latin typeface="Arial" panose="020B0604020202020204" pitchFamily="34" charset="0"/>
                          <a:cs typeface="Arial" panose="020B0604020202020204" pitchFamily="34" charset="0"/>
                          <a:hlinkClick r:id="rId2" action="ppaction://hlinksldjump"/>
                        </a:rPr>
                        <a:t>Vad gäller vid beräkning?</a:t>
                      </a:r>
                      <a:endParaRPr lang="sv-SE" sz="1100" dirty="0">
                        <a:latin typeface="Arial" panose="020B0604020202020204" pitchFamily="34" charset="0"/>
                        <a:cs typeface="Arial" panose="020B0604020202020204" pitchFamily="34" charset="0"/>
                      </a:endParaRPr>
                    </a:p>
                  </a:txBody>
                  <a:tcPr marL="83568" marR="83568">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r>
                        <a:rPr lang="sv-SE" sz="1100" dirty="0">
                          <a:latin typeface="Arial" panose="020B0604020202020204" pitchFamily="34" charset="0"/>
                          <a:cs typeface="Arial" panose="020B0604020202020204" pitchFamily="34" charset="0"/>
                        </a:rPr>
                        <a:t>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sv-SE" sz="1100" dirty="0">
                        <a:latin typeface="Arial" panose="020B0604020202020204" pitchFamily="34" charset="0"/>
                        <a:cs typeface="Arial" panose="020B0604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18597417"/>
                  </a:ext>
                </a:extLst>
              </a:tr>
              <a:tr h="2588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100" dirty="0">
                          <a:latin typeface="Arial" panose="020B0604020202020204" pitchFamily="34" charset="0"/>
                          <a:cs typeface="Arial" panose="020B0604020202020204" pitchFamily="34" charset="0"/>
                          <a:hlinkClick r:id="rId3" action="ppaction://hlinksldjump"/>
                        </a:rPr>
                        <a:t>Att begränsa utsökningen för HST</a:t>
                      </a:r>
                      <a:endParaRPr lang="sv-SE" sz="1100" dirty="0">
                        <a:latin typeface="Arial" panose="020B0604020202020204" pitchFamily="34" charset="0"/>
                        <a:cs typeface="Arial" panose="020B0604020202020204" pitchFamily="34" charset="0"/>
                      </a:endParaRPr>
                    </a:p>
                  </a:txBody>
                  <a:tcPr marL="83568" marR="83568">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r>
                        <a:rPr lang="sv-SE" sz="1100" dirty="0">
                          <a:latin typeface="Arial" panose="020B0604020202020204" pitchFamily="34" charset="0"/>
                          <a:cs typeface="Arial" panose="020B0604020202020204" pitchFamily="34" charset="0"/>
                        </a:rPr>
                        <a:t>3</a:t>
                      </a: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endParaRPr lang="sv-SE" sz="1100" dirty="0">
                        <a:latin typeface="Arial" panose="020B0604020202020204" pitchFamily="34" charset="0"/>
                        <a:cs typeface="Arial" panose="020B0604020202020204" pitchFamily="34" charset="0"/>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2458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100" dirty="0">
                          <a:latin typeface="Arial" panose="020B0604020202020204" pitchFamily="34" charset="0"/>
                          <a:cs typeface="Arial" panose="020B0604020202020204" pitchFamily="34" charset="0"/>
                          <a:hlinkClick r:id="rId2" action="ppaction://hlinksldjump"/>
                        </a:rPr>
                        <a:t>Begränsa på lokal märkning</a:t>
                      </a:r>
                      <a:endParaRPr lang="sv-SE" sz="1100" dirty="0">
                        <a:latin typeface="Arial" panose="020B0604020202020204" pitchFamily="34" charset="0"/>
                        <a:cs typeface="Arial" panose="020B0604020202020204" pitchFamily="34" charset="0"/>
                      </a:endParaRPr>
                    </a:p>
                  </a:txBody>
                  <a:tcPr marL="83568" marR="83568">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r>
                        <a:rPr lang="sv-SE" sz="1100" dirty="0">
                          <a:latin typeface="Arial" panose="020B0604020202020204" pitchFamily="34" charset="0"/>
                          <a:cs typeface="Arial" panose="020B0604020202020204" pitchFamily="34" charset="0"/>
                        </a:rPr>
                        <a:t>4</a:t>
                      </a: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sv-SE" sz="1100" dirty="0">
                        <a:latin typeface="Arial" panose="020B0604020202020204" pitchFamily="34" charset="0"/>
                        <a:cs typeface="Arial" panose="020B0604020202020204" pitchFamily="34" charset="0"/>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45824">
                <a:tc>
                  <a:txBody>
                    <a:bodyPr/>
                    <a:lstStyle/>
                    <a:p>
                      <a:r>
                        <a:rPr lang="sv-SE" sz="1100" dirty="0">
                          <a:latin typeface="Arial" panose="020B0604020202020204" pitchFamily="34" charset="0"/>
                          <a:cs typeface="Arial" panose="020B0604020202020204" pitchFamily="34" charset="0"/>
                          <a:hlinkClick r:id="rId4" action="ppaction://hlinksldjump"/>
                        </a:rPr>
                        <a:t>Exportera underlaget</a:t>
                      </a:r>
                      <a:endParaRPr lang="sv-SE" sz="1100" dirty="0">
                        <a:latin typeface="Arial" panose="020B0604020202020204" pitchFamily="34" charset="0"/>
                        <a:cs typeface="Arial" panose="020B0604020202020204" pitchFamily="34" charset="0"/>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r>
                        <a:rPr lang="sv-SE" sz="1100" dirty="0">
                          <a:latin typeface="Arial" panose="020B0604020202020204" pitchFamily="34" charset="0"/>
                          <a:cs typeface="Arial" panose="020B0604020202020204" pitchFamily="34" charset="0"/>
                        </a:rPr>
                        <a:t>5</a:t>
                      </a: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endParaRPr lang="sv-SE" sz="1100" dirty="0">
                        <a:latin typeface="Arial" panose="020B0604020202020204" pitchFamily="34" charset="0"/>
                        <a:cs typeface="Arial" panose="020B0604020202020204" pitchFamily="34" charset="0"/>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2" name="Platshållare för datum 3"/>
          <p:cNvSpPr>
            <a:spLocks noGrp="1"/>
          </p:cNvSpPr>
          <p:nvPr>
            <p:ph type="dt" sz="half" idx="10"/>
          </p:nvPr>
        </p:nvSpPr>
        <p:spPr>
          <a:xfrm>
            <a:off x="0" y="6492875"/>
            <a:ext cx="2743200" cy="365125"/>
          </a:xfrm>
        </p:spPr>
        <p:txBody>
          <a:bodyPr/>
          <a:lstStyle/>
          <a:p>
            <a:r>
              <a:rPr lang="sv-SE"/>
              <a:t>2023-07-03</a:t>
            </a:r>
            <a:endParaRPr lang="sv-SE" dirty="0"/>
          </a:p>
        </p:txBody>
      </p:sp>
      <p:sp>
        <p:nvSpPr>
          <p:cNvPr id="13" name="Platshållare för sidfot 4"/>
          <p:cNvSpPr>
            <a:spLocks noGrp="1"/>
          </p:cNvSpPr>
          <p:nvPr>
            <p:ph type="ftr" sz="quarter" idx="11"/>
          </p:nvPr>
        </p:nvSpPr>
        <p:spPr>
          <a:xfrm>
            <a:off x="4038600" y="6492874"/>
            <a:ext cx="4114800" cy="365125"/>
          </a:xfrm>
        </p:spPr>
        <p:txBody>
          <a:bodyPr/>
          <a:lstStyle/>
          <a:p>
            <a:r>
              <a:rPr lang="sv-SE"/>
              <a:t>Lathund-Ladok-2.21.0-Uppföljning HST</a:t>
            </a:r>
            <a:endParaRPr lang="sv-SE" dirty="0"/>
          </a:p>
        </p:txBody>
      </p:sp>
      <p:sp>
        <p:nvSpPr>
          <p:cNvPr id="3" name="Platshållare för bildnummer 2">
            <a:extLst>
              <a:ext uri="{FF2B5EF4-FFF2-40B4-BE49-F238E27FC236}">
                <a16:creationId xmlns:a16="http://schemas.microsoft.com/office/drawing/2014/main" id="{FF2D26B7-F45D-AB54-364E-3CBE8FB32FC1}"/>
              </a:ext>
            </a:extLst>
          </p:cNvPr>
          <p:cNvSpPr>
            <a:spLocks noGrp="1"/>
          </p:cNvSpPr>
          <p:nvPr>
            <p:ph type="sldNum" sz="quarter" idx="12"/>
          </p:nvPr>
        </p:nvSpPr>
        <p:spPr/>
        <p:txBody>
          <a:bodyPr/>
          <a:lstStyle/>
          <a:p>
            <a:fld id="{44811774-1BF9-4ADF-9079-5087C9337CCD}" type="slidenum">
              <a:rPr lang="sv-SE" smtClean="0"/>
              <a:t>1</a:t>
            </a:fld>
            <a:endParaRPr lang="sv-SE" dirty="0"/>
          </a:p>
        </p:txBody>
      </p:sp>
    </p:spTree>
    <p:extLst>
      <p:ext uri="{BB962C8B-B14F-4D97-AF65-F5344CB8AC3E}">
        <p14:creationId xmlns:p14="http://schemas.microsoft.com/office/powerpoint/2010/main" val="1629036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13"/>
          </p:nvPr>
        </p:nvSpPr>
        <p:spPr>
          <a:xfrm>
            <a:off x="-2" y="495300"/>
            <a:ext cx="4356102" cy="6018213"/>
          </a:xfrm>
        </p:spPr>
        <p:txBody>
          <a:bodyPr/>
          <a:lstStyle/>
          <a:p>
            <a:r>
              <a:rPr lang="sv-SE" dirty="0"/>
              <a:t>Rapporten beräknar antal helårsstudenter (HST) utifrån studenternas registreringar på kurstillfällen.</a:t>
            </a:r>
          </a:p>
          <a:p>
            <a:r>
              <a:rPr lang="sv-SE" dirty="0"/>
              <a:t>För summering över tid räknas HST per dygn under kurstillfället utifrån ingående studieperioder och poängomfattning per period. HST utgår från de dagar av kurstillfällets studieperiod/-er som ligger inom den angivna utsökningsperioden. Det är möjligt att begränsa och gruppera på flera olika rapportparametrar, t.ex. organisationsenhet, finansieringsform och utbildningsområde. </a:t>
            </a:r>
          </a:p>
          <a:p>
            <a:r>
              <a:rPr lang="sv-SE" dirty="0"/>
              <a:t>Fullständig lista över </a:t>
            </a:r>
            <a:r>
              <a:rPr lang="sv-SE" dirty="0">
                <a:hlinkClick r:id="rId3"/>
              </a:rPr>
              <a:t>utsökningsparametrar finns i systemdokumentationen </a:t>
            </a:r>
            <a:r>
              <a:rPr lang="sv-SE" dirty="0"/>
              <a:t>(</a:t>
            </a:r>
            <a:r>
              <a:rPr lang="sv-SE" i="1" dirty="0"/>
              <a:t>inloggning krävs</a:t>
            </a:r>
            <a:r>
              <a:rPr lang="sv-SE" dirty="0"/>
              <a:t>)</a:t>
            </a:r>
            <a:endParaRPr lang="en-GB" dirty="0"/>
          </a:p>
          <a:p>
            <a:r>
              <a:rPr lang="sv-SE" b="1" dirty="0"/>
              <a:t>HST</a:t>
            </a:r>
            <a:r>
              <a:rPr lang="sv-SE" dirty="0"/>
              <a:t> </a:t>
            </a:r>
            <a:r>
              <a:rPr lang="sv-SE" b="1" dirty="0"/>
              <a:t>= (Antal registrerade studenter * kurstillfällesperiodens omfattning) / helårsvärdet</a:t>
            </a:r>
          </a:p>
          <a:p>
            <a:r>
              <a:rPr lang="sv-SE" dirty="0"/>
              <a:t>Följande gäller också vid beräkning:</a:t>
            </a:r>
          </a:p>
          <a:p>
            <a:pPr marL="171450" indent="-171450">
              <a:buFont typeface="Arial" panose="020B0604020202020204" pitchFamily="34" charset="0"/>
              <a:buChar char="•"/>
            </a:pPr>
            <a:r>
              <a:rPr lang="sv-SE" dirty="0"/>
              <a:t>Helårsvärdet definieras per studieordning och motsvarar ett helt års registreringar. För t.ex. 2007 år studieordning är helårsvärdet 60 </a:t>
            </a:r>
            <a:r>
              <a:rPr lang="sv-SE" dirty="0" err="1"/>
              <a:t>hp</a:t>
            </a:r>
            <a:r>
              <a:rPr lang="sv-SE" dirty="0"/>
              <a:t>.</a:t>
            </a:r>
          </a:p>
          <a:p>
            <a:pPr marL="171450" indent="-171450">
              <a:buFont typeface="Arial" panose="020B0604020202020204" pitchFamily="34" charset="0"/>
              <a:buChar char="•"/>
            </a:pPr>
            <a:r>
              <a:rPr lang="sv-SE" dirty="0"/>
              <a:t>En kurs tillhör minst ett utbildningsområde, vilket innebär att en kurs kan få HST fördelat på ett eller flera områden. Utbildningsområdet anger de olika ersättningsnivåerna som ett lärosäte får för en utbildning (enligt Regleringsbrevet).</a:t>
            </a:r>
          </a:p>
          <a:p>
            <a:pPr marL="171450" indent="-171450">
              <a:buFont typeface="Arial" panose="020B0604020202020204" pitchFamily="34" charset="0"/>
              <a:buChar char="•"/>
            </a:pPr>
            <a:r>
              <a:rPr lang="sv-SE" dirty="0"/>
              <a:t>För summering över tid räknas HST per dygn under kurstillfället utifrån ingående studieperioder och poängomfattning per period. HST utgår från de dagar av kurstillfällets period/-er som ligger inom den angivna utsökningsperioden.</a:t>
            </a:r>
          </a:p>
          <a:p>
            <a:endParaRPr lang="sv-SE" dirty="0"/>
          </a:p>
          <a:p>
            <a:pPr>
              <a:buAutoNum type="arabicPeriod"/>
            </a:pPr>
            <a:endParaRPr lang="sv-SE" dirty="0"/>
          </a:p>
          <a:p>
            <a:endParaRPr lang="sv-SE" dirty="0"/>
          </a:p>
          <a:p>
            <a:endParaRPr lang="sv-SE" dirty="0"/>
          </a:p>
        </p:txBody>
      </p:sp>
      <p:sp>
        <p:nvSpPr>
          <p:cNvPr id="2" name="Rubrik 1"/>
          <p:cNvSpPr>
            <a:spLocks noGrp="1"/>
          </p:cNvSpPr>
          <p:nvPr>
            <p:ph type="title"/>
          </p:nvPr>
        </p:nvSpPr>
        <p:spPr/>
        <p:txBody>
          <a:bodyPr/>
          <a:lstStyle/>
          <a:p>
            <a:r>
              <a:rPr lang="en-US" dirty="0" err="1"/>
              <a:t>Vad</a:t>
            </a:r>
            <a:r>
              <a:rPr lang="en-US" dirty="0"/>
              <a:t> </a:t>
            </a:r>
            <a:r>
              <a:rPr lang="en-US" dirty="0" err="1"/>
              <a:t>gäller</a:t>
            </a:r>
            <a:r>
              <a:rPr lang="en-US" dirty="0"/>
              <a:t> vid </a:t>
            </a:r>
            <a:r>
              <a:rPr lang="en-US" dirty="0" err="1"/>
              <a:t>beräkning</a:t>
            </a:r>
            <a:r>
              <a:rPr lang="en-US" dirty="0"/>
              <a:t>?</a:t>
            </a:r>
            <a:endParaRPr lang="sv-SE" dirty="0"/>
          </a:p>
        </p:txBody>
      </p:sp>
      <p:sp>
        <p:nvSpPr>
          <p:cNvPr id="19" name="Text Placeholder 12"/>
          <p:cNvSpPr txBox="1">
            <a:spLocks/>
          </p:cNvSpPr>
          <p:nvPr/>
        </p:nvSpPr>
        <p:spPr>
          <a:xfrm>
            <a:off x="124589" y="5383924"/>
            <a:ext cx="4139983" cy="1015663"/>
          </a:xfrm>
          <a:prstGeom prst="rect">
            <a:avLst/>
          </a:prstGeom>
          <a:solidFill>
            <a:srgbClr val="FBDF8D"/>
          </a:solidFill>
          <a:ln w="6350" cap="flat" cmpd="sng" algn="ctr">
            <a:solidFill>
              <a:srgbClr val="FBC114"/>
            </a:solidFill>
            <a:prstDash val="solid"/>
            <a:miter lim="800000"/>
          </a:ln>
          <a:effectLst/>
        </p:spPr>
        <p:txBody>
          <a:bodyPr wrap="square">
            <a:spAutoFit/>
          </a:bodyPr>
          <a:lstStyle>
            <a:lvl1pPr marL="0" indent="0" algn="l" defTabSz="914400" rtl="0" eaLnBrk="1" latinLnBrk="0" hangingPunct="1">
              <a:lnSpc>
                <a:spcPct val="100000"/>
              </a:lnSpc>
              <a:spcBef>
                <a:spcPts val="0"/>
              </a:spcBef>
              <a:spcAft>
                <a:spcPts val="600"/>
              </a:spcAft>
              <a:buFont typeface="Arial" panose="020B0604020202020204" pitchFamily="34" charset="0"/>
              <a:buNone/>
              <a:defRPr sz="1100" kern="1200" baseline="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0"/>
              </a:spcAft>
            </a:pPr>
            <a:r>
              <a:rPr lang="sv-SE" sz="1000" dirty="0"/>
              <a:t>* De uppgifter som ingår i beräkningen av HST är:</a:t>
            </a:r>
          </a:p>
          <a:p>
            <a:pPr marL="171450" indent="-171450">
              <a:spcAft>
                <a:spcPts val="0"/>
              </a:spcAft>
              <a:buFont typeface="Arial" charset="0"/>
              <a:buChar char="•"/>
            </a:pPr>
            <a:r>
              <a:rPr lang="sv-SE" sz="1000" dirty="0"/>
              <a:t>Förstagångsregistreringar</a:t>
            </a:r>
          </a:p>
          <a:p>
            <a:pPr marL="171450" indent="-171450">
              <a:spcAft>
                <a:spcPts val="0"/>
              </a:spcAft>
              <a:buFont typeface="Arial" charset="0"/>
              <a:buChar char="•"/>
            </a:pPr>
            <a:r>
              <a:rPr lang="sv-SE" sz="1000" dirty="0"/>
              <a:t>Fortsättningsregistreringar</a:t>
            </a:r>
          </a:p>
          <a:p>
            <a:pPr>
              <a:spcAft>
                <a:spcPts val="0"/>
              </a:spcAft>
            </a:pPr>
            <a:endParaRPr lang="sv-SE" sz="1000" dirty="0"/>
          </a:p>
          <a:p>
            <a:pPr>
              <a:spcAft>
                <a:spcPts val="0"/>
              </a:spcAft>
            </a:pPr>
            <a:r>
              <a:rPr lang="sv-SE" sz="1000" dirty="0"/>
              <a:t>Uppgifter som </a:t>
            </a:r>
            <a:r>
              <a:rPr lang="sv-SE" sz="1000" b="1" dirty="0"/>
              <a:t>inte</a:t>
            </a:r>
            <a:r>
              <a:rPr lang="sv-SE" sz="1000" dirty="0"/>
              <a:t> ingår i beräkningen av HST är:</a:t>
            </a:r>
          </a:p>
          <a:p>
            <a:pPr marL="171450" indent="-171450">
              <a:spcAft>
                <a:spcPts val="0"/>
              </a:spcAft>
              <a:buFont typeface="Arial" charset="0"/>
              <a:buChar char="•"/>
            </a:pPr>
            <a:r>
              <a:rPr lang="sv-SE" sz="1000" dirty="0"/>
              <a:t>Omregistreringar</a:t>
            </a:r>
            <a:endParaRPr lang="en-US" sz="1000" dirty="0"/>
          </a:p>
        </p:txBody>
      </p:sp>
      <p:pic>
        <p:nvPicPr>
          <p:cNvPr id="8" name="Bildobjekt 7">
            <a:extLst>
              <a:ext uri="{FF2B5EF4-FFF2-40B4-BE49-F238E27FC236}">
                <a16:creationId xmlns:a16="http://schemas.microsoft.com/office/drawing/2014/main" id="{7B3939D7-47F5-E88D-74D2-23EFD406B157}"/>
              </a:ext>
            </a:extLst>
          </p:cNvPr>
          <p:cNvPicPr>
            <a:picLocks noChangeAspect="1"/>
          </p:cNvPicPr>
          <p:nvPr/>
        </p:nvPicPr>
        <p:blipFill rotWithShape="1">
          <a:blip r:embed="rId4"/>
          <a:srcRect r="11561"/>
          <a:stretch/>
        </p:blipFill>
        <p:spPr>
          <a:xfrm>
            <a:off x="4480692" y="775092"/>
            <a:ext cx="7586720" cy="5250804"/>
          </a:xfrm>
          <a:prstGeom prst="rect">
            <a:avLst/>
          </a:prstGeom>
          <a:noFill/>
          <a:ln>
            <a:solidFill>
              <a:schemeClr val="bg1">
                <a:lumMod val="65000"/>
              </a:schemeClr>
            </a:solidFill>
          </a:ln>
          <a:effectLst>
            <a:outerShdw blurRad="50800" dist="38100" dir="2700000" algn="tl" rotWithShape="0">
              <a:prstClr val="black">
                <a:alpha val="30000"/>
              </a:prstClr>
            </a:outerShdw>
          </a:effectLst>
        </p:spPr>
      </p:pic>
      <p:sp>
        <p:nvSpPr>
          <p:cNvPr id="17" name="Platshållare för datum 3">
            <a:extLst>
              <a:ext uri="{FF2B5EF4-FFF2-40B4-BE49-F238E27FC236}">
                <a16:creationId xmlns:a16="http://schemas.microsoft.com/office/drawing/2014/main" id="{16BB38AB-3107-14DC-4BF5-F32048674440}"/>
              </a:ext>
            </a:extLst>
          </p:cNvPr>
          <p:cNvSpPr>
            <a:spLocks noGrp="1"/>
          </p:cNvSpPr>
          <p:nvPr>
            <p:ph type="dt" sz="half" idx="10"/>
          </p:nvPr>
        </p:nvSpPr>
        <p:spPr>
          <a:xfrm>
            <a:off x="0" y="6492875"/>
            <a:ext cx="2743200" cy="365125"/>
          </a:xfrm>
        </p:spPr>
        <p:txBody>
          <a:bodyPr/>
          <a:lstStyle/>
          <a:p>
            <a:r>
              <a:rPr lang="sv-SE"/>
              <a:t>2023-07-03</a:t>
            </a:r>
            <a:endParaRPr lang="sv-SE" dirty="0"/>
          </a:p>
        </p:txBody>
      </p:sp>
      <p:sp>
        <p:nvSpPr>
          <p:cNvPr id="18" name="Platshållare för sidfot 4">
            <a:extLst>
              <a:ext uri="{FF2B5EF4-FFF2-40B4-BE49-F238E27FC236}">
                <a16:creationId xmlns:a16="http://schemas.microsoft.com/office/drawing/2014/main" id="{0AAD27BC-5A97-7053-E532-FAEE8868AA8A}"/>
              </a:ext>
            </a:extLst>
          </p:cNvPr>
          <p:cNvSpPr>
            <a:spLocks noGrp="1"/>
          </p:cNvSpPr>
          <p:nvPr>
            <p:ph type="ftr" sz="quarter" idx="11"/>
          </p:nvPr>
        </p:nvSpPr>
        <p:spPr>
          <a:xfrm>
            <a:off x="4038600" y="6492874"/>
            <a:ext cx="4114800" cy="365125"/>
          </a:xfrm>
        </p:spPr>
        <p:txBody>
          <a:bodyPr/>
          <a:lstStyle/>
          <a:p>
            <a:r>
              <a:rPr lang="sv-SE"/>
              <a:t>Lathund-Ladok-2.21.0-Uppföljning HST</a:t>
            </a:r>
            <a:endParaRPr lang="sv-SE" dirty="0"/>
          </a:p>
        </p:txBody>
      </p:sp>
      <p:sp>
        <p:nvSpPr>
          <p:cNvPr id="20" name="Platshållare för bildnummer 2">
            <a:extLst>
              <a:ext uri="{FF2B5EF4-FFF2-40B4-BE49-F238E27FC236}">
                <a16:creationId xmlns:a16="http://schemas.microsoft.com/office/drawing/2014/main" id="{DB4D4706-137C-27AB-AC18-E5D1FC0D8C19}"/>
              </a:ext>
            </a:extLst>
          </p:cNvPr>
          <p:cNvSpPr>
            <a:spLocks noGrp="1"/>
          </p:cNvSpPr>
          <p:nvPr>
            <p:ph type="sldNum" sz="quarter" idx="12"/>
          </p:nvPr>
        </p:nvSpPr>
        <p:spPr>
          <a:xfrm>
            <a:off x="9448800" y="6492875"/>
            <a:ext cx="2743200" cy="365125"/>
          </a:xfrm>
        </p:spPr>
        <p:txBody>
          <a:bodyPr/>
          <a:lstStyle/>
          <a:p>
            <a:fld id="{44811774-1BF9-4ADF-9079-5087C9337CCD}" type="slidenum">
              <a:rPr lang="sv-SE" smtClean="0"/>
              <a:t>2</a:t>
            </a:fld>
            <a:endParaRPr lang="sv-SE" dirty="0"/>
          </a:p>
        </p:txBody>
      </p:sp>
    </p:spTree>
    <p:extLst>
      <p:ext uri="{BB962C8B-B14F-4D97-AF65-F5344CB8AC3E}">
        <p14:creationId xmlns:p14="http://schemas.microsoft.com/office/powerpoint/2010/main" val="3343600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r="9890" b="8692"/>
          <a:stretch/>
        </p:blipFill>
        <p:spPr>
          <a:xfrm>
            <a:off x="3787064" y="580774"/>
            <a:ext cx="8260511" cy="5833655"/>
          </a:xfrm>
          <a:prstGeom prst="rect">
            <a:avLst/>
          </a:prstGeom>
          <a:noFill/>
          <a:ln>
            <a:solidFill>
              <a:schemeClr val="bg1">
                <a:lumMod val="65000"/>
              </a:schemeClr>
            </a:solidFill>
          </a:ln>
          <a:effectLst>
            <a:outerShdw blurRad="50800" dist="38100" dir="2700000" algn="tl" rotWithShape="0">
              <a:prstClr val="black">
                <a:alpha val="30000"/>
              </a:prstClr>
            </a:outerShdw>
          </a:effectLst>
        </p:spPr>
      </p:pic>
      <p:sp>
        <p:nvSpPr>
          <p:cNvPr id="3" name="Text Placeholder 2"/>
          <p:cNvSpPr>
            <a:spLocks noGrp="1"/>
          </p:cNvSpPr>
          <p:nvPr>
            <p:ph type="body" sz="quarter" idx="13"/>
          </p:nvPr>
        </p:nvSpPr>
        <p:spPr>
          <a:xfrm>
            <a:off x="-1" y="505682"/>
            <a:ext cx="3457576" cy="6018213"/>
          </a:xfrm>
        </p:spPr>
        <p:txBody>
          <a:bodyPr/>
          <a:lstStyle/>
          <a:p>
            <a:r>
              <a:rPr lang="sv-SE" dirty="0"/>
              <a:t>I rapporterna kan man begränsa utsökningen genom att välja i listboxarna. Vid redovisning till staten för statsanslaget (Regleringsbrevet), tänk på att begränsa till de utbildningsformer som ska redovisas.</a:t>
            </a:r>
          </a:p>
          <a:p>
            <a:r>
              <a:rPr lang="sv-SE" dirty="0"/>
              <a:t>Till exempel:</a:t>
            </a:r>
            <a:endParaRPr lang="en-GB" dirty="0"/>
          </a:p>
          <a:p>
            <a:pPr marL="171450" lvl="0" indent="-171450">
              <a:buFont typeface="Arial" panose="020B0604020202020204" pitchFamily="34" charset="0"/>
              <a:buChar char="•"/>
            </a:pPr>
            <a:r>
              <a:rPr lang="sv-SE" dirty="0"/>
              <a:t>Högskoleutbildning. Ej behörighetsgivande förutbildning. </a:t>
            </a:r>
            <a:endParaRPr lang="en-GB" dirty="0"/>
          </a:p>
          <a:p>
            <a:pPr marL="171450" lvl="0" indent="-171450">
              <a:buFont typeface="Arial" panose="020B0604020202020204" pitchFamily="34" charset="0"/>
              <a:buChar char="•"/>
            </a:pPr>
            <a:r>
              <a:rPr lang="sv-SE" dirty="0"/>
              <a:t>Utbildningstyp för kurs, begränsa till de som ni får ersättning för.  </a:t>
            </a:r>
            <a:endParaRPr lang="en-GB" dirty="0"/>
          </a:p>
          <a:p>
            <a:pPr marL="171450" lvl="0" indent="-171450">
              <a:buFont typeface="Arial" panose="020B0604020202020204" pitchFamily="34" charset="0"/>
              <a:buChar char="•"/>
            </a:pPr>
            <a:r>
              <a:rPr lang="sv-SE" dirty="0"/>
              <a:t>Begränsa så man inte får med studieavgifter (välj ”Ej betalande”).</a:t>
            </a:r>
            <a:endParaRPr lang="en-GB" dirty="0"/>
          </a:p>
          <a:p>
            <a:pPr marL="171450" lvl="0" indent="-171450">
              <a:buFont typeface="Arial" panose="020B0604020202020204" pitchFamily="34" charset="0"/>
              <a:buChar char="•"/>
            </a:pPr>
            <a:r>
              <a:rPr lang="sv-SE" dirty="0"/>
              <a:t>Finansieringsform</a:t>
            </a:r>
          </a:p>
          <a:p>
            <a:pPr marL="484650" lvl="1" indent="-171450">
              <a:buFont typeface="Arial" panose="020B0604020202020204" pitchFamily="34" charset="0"/>
              <a:buChar char="•"/>
            </a:pPr>
            <a:r>
              <a:rPr lang="sv-SE" dirty="0"/>
              <a:t>Finansieringsformsgrupp: val av grupp filtrerar finansieringsformer. Möjligt att använda om grupp är skapad under Systemadministration → Grunddata → Finansieringsformsgrupp. </a:t>
            </a:r>
            <a:endParaRPr lang="en-GB" dirty="0"/>
          </a:p>
          <a:p>
            <a:r>
              <a:rPr lang="sv-SE" i="1" dirty="0"/>
              <a:t>Notera! kurser på forskarnivå genererar HST och HPR men har inte utbildningsområde och ska inte räknas med.</a:t>
            </a:r>
            <a:r>
              <a:rPr lang="en-GB" i="1" dirty="0"/>
              <a:t> </a:t>
            </a:r>
            <a:endParaRPr lang="sv-SE" i="1" dirty="0"/>
          </a:p>
          <a:p>
            <a:pPr>
              <a:buAutoNum type="arabicPeriod"/>
            </a:pPr>
            <a:endParaRPr lang="sv-SE" dirty="0"/>
          </a:p>
          <a:p>
            <a:pPr>
              <a:buAutoNum type="arabicPeriod"/>
            </a:pPr>
            <a:endParaRPr lang="sv-SE" dirty="0"/>
          </a:p>
          <a:p>
            <a:endParaRPr lang="sv-SE" dirty="0"/>
          </a:p>
          <a:p>
            <a:endParaRPr lang="sv-SE" dirty="0"/>
          </a:p>
        </p:txBody>
      </p:sp>
      <p:sp>
        <p:nvSpPr>
          <p:cNvPr id="2" name="Rubrik 1"/>
          <p:cNvSpPr>
            <a:spLocks noGrp="1"/>
          </p:cNvSpPr>
          <p:nvPr>
            <p:ph type="title"/>
          </p:nvPr>
        </p:nvSpPr>
        <p:spPr/>
        <p:txBody>
          <a:bodyPr/>
          <a:lstStyle/>
          <a:p>
            <a:r>
              <a:rPr lang="sv-SE" dirty="0"/>
              <a:t>Att begränsa utsökningen för HST</a:t>
            </a:r>
          </a:p>
        </p:txBody>
      </p:sp>
      <p:cxnSp>
        <p:nvCxnSpPr>
          <p:cNvPr id="10" name="Straight Arrow Connector 9"/>
          <p:cNvCxnSpPr/>
          <p:nvPr/>
        </p:nvCxnSpPr>
        <p:spPr>
          <a:xfrm>
            <a:off x="1728787" y="1458914"/>
            <a:ext cx="2336800" cy="17621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9" name="Platshållare för datum 3">
            <a:extLst>
              <a:ext uri="{FF2B5EF4-FFF2-40B4-BE49-F238E27FC236}">
                <a16:creationId xmlns:a16="http://schemas.microsoft.com/office/drawing/2014/main" id="{0303E950-9B10-AD16-0799-5A4D120FA067}"/>
              </a:ext>
            </a:extLst>
          </p:cNvPr>
          <p:cNvSpPr>
            <a:spLocks noGrp="1"/>
          </p:cNvSpPr>
          <p:nvPr>
            <p:ph type="dt" sz="half" idx="10"/>
          </p:nvPr>
        </p:nvSpPr>
        <p:spPr>
          <a:xfrm>
            <a:off x="0" y="6492875"/>
            <a:ext cx="2743200" cy="365125"/>
          </a:xfrm>
        </p:spPr>
        <p:txBody>
          <a:bodyPr/>
          <a:lstStyle/>
          <a:p>
            <a:r>
              <a:rPr lang="sv-SE"/>
              <a:t>2023-07-03</a:t>
            </a:r>
            <a:endParaRPr lang="sv-SE" dirty="0"/>
          </a:p>
        </p:txBody>
      </p:sp>
      <p:sp>
        <p:nvSpPr>
          <p:cNvPr id="11" name="Platshållare för sidfot 4">
            <a:extLst>
              <a:ext uri="{FF2B5EF4-FFF2-40B4-BE49-F238E27FC236}">
                <a16:creationId xmlns:a16="http://schemas.microsoft.com/office/drawing/2014/main" id="{F1E556E7-C1D5-84A6-D044-E152A33A9E3B}"/>
              </a:ext>
            </a:extLst>
          </p:cNvPr>
          <p:cNvSpPr>
            <a:spLocks noGrp="1"/>
          </p:cNvSpPr>
          <p:nvPr>
            <p:ph type="ftr" sz="quarter" idx="11"/>
          </p:nvPr>
        </p:nvSpPr>
        <p:spPr>
          <a:xfrm>
            <a:off x="4038600" y="6492874"/>
            <a:ext cx="4114800" cy="365125"/>
          </a:xfrm>
        </p:spPr>
        <p:txBody>
          <a:bodyPr/>
          <a:lstStyle/>
          <a:p>
            <a:r>
              <a:rPr lang="sv-SE"/>
              <a:t>Lathund-Ladok-2.21.0-Uppföljning HST</a:t>
            </a:r>
            <a:endParaRPr lang="sv-SE" dirty="0"/>
          </a:p>
        </p:txBody>
      </p:sp>
      <p:sp>
        <p:nvSpPr>
          <p:cNvPr id="12" name="Platshållare för bildnummer 2">
            <a:extLst>
              <a:ext uri="{FF2B5EF4-FFF2-40B4-BE49-F238E27FC236}">
                <a16:creationId xmlns:a16="http://schemas.microsoft.com/office/drawing/2014/main" id="{EB71AF6C-D77B-7F9A-5709-09079C0172D7}"/>
              </a:ext>
            </a:extLst>
          </p:cNvPr>
          <p:cNvSpPr>
            <a:spLocks noGrp="1"/>
          </p:cNvSpPr>
          <p:nvPr>
            <p:ph type="sldNum" sz="quarter" idx="12"/>
          </p:nvPr>
        </p:nvSpPr>
        <p:spPr>
          <a:xfrm>
            <a:off x="9448800" y="6492875"/>
            <a:ext cx="2743200" cy="365125"/>
          </a:xfrm>
        </p:spPr>
        <p:txBody>
          <a:bodyPr/>
          <a:lstStyle/>
          <a:p>
            <a:fld id="{44811774-1BF9-4ADF-9079-5087C9337CCD}" type="slidenum">
              <a:rPr lang="sv-SE" smtClean="0"/>
              <a:t>3</a:t>
            </a:fld>
            <a:endParaRPr lang="sv-SE" dirty="0"/>
          </a:p>
        </p:txBody>
      </p:sp>
    </p:spTree>
    <p:extLst>
      <p:ext uri="{BB962C8B-B14F-4D97-AF65-F5344CB8AC3E}">
        <p14:creationId xmlns:p14="http://schemas.microsoft.com/office/powerpoint/2010/main" val="730475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0" y="0"/>
            <a:ext cx="12192000" cy="502329"/>
          </a:xfrm>
        </p:spPr>
        <p:txBody>
          <a:bodyPr/>
          <a:lstStyle/>
          <a:p>
            <a:r>
              <a:rPr lang="sv-SE" dirty="0"/>
              <a:t>Begränsa på lokal märkning</a:t>
            </a:r>
          </a:p>
        </p:txBody>
      </p:sp>
      <p:sp>
        <p:nvSpPr>
          <p:cNvPr id="7" name="Text Placeholder 2"/>
          <p:cNvSpPr>
            <a:spLocks noGrp="1"/>
          </p:cNvSpPr>
          <p:nvPr>
            <p:ph type="body" sz="quarter" idx="13"/>
          </p:nvPr>
        </p:nvSpPr>
        <p:spPr>
          <a:xfrm>
            <a:off x="262547" y="676369"/>
            <a:ext cx="8392566" cy="3004590"/>
          </a:xfrm>
        </p:spPr>
        <p:txBody>
          <a:bodyPr/>
          <a:lstStyle/>
          <a:p>
            <a:r>
              <a:rPr lang="sv-SE" dirty="0"/>
              <a:t>Det är möjligt att begränsa utsökningen på lokal märkning, oavsett vilken typ av utbildning eller utbildningstillfällen som det lagts in på. </a:t>
            </a:r>
          </a:p>
          <a:p>
            <a:r>
              <a:rPr lang="sv-SE" dirty="0"/>
              <a:t>Utsökningsparametern Lokal märkning består av fyra listboxar. De tre första listboxarna är obligatoriska och används för att filtrera fram den märkningsnyckel som användaren vill använda för sin utsökning. Endast ett val i vardera </a:t>
            </a:r>
            <a:r>
              <a:rPr lang="sv-SE" dirty="0" err="1"/>
              <a:t>listbox</a:t>
            </a:r>
            <a:r>
              <a:rPr lang="sv-SE" dirty="0"/>
              <a:t> kan göras. </a:t>
            </a:r>
          </a:p>
          <a:p>
            <a:endParaRPr lang="sv-SE" dirty="0"/>
          </a:p>
          <a:p>
            <a:r>
              <a:rPr lang="sv-SE" b="1" dirty="0"/>
              <a:t>Avgränsning på kurs eller kurstillfälle</a:t>
            </a:r>
          </a:p>
          <a:p>
            <a:r>
              <a:rPr lang="sv-SE" dirty="0"/>
              <a:t>Om avgränsning görs på kurs eller kurstillfälle i listboxen ”Lokal märkning: Avser” kan inget val göras i listboxen ”Lokal märkning: avser utbildningstyp”.</a:t>
            </a:r>
          </a:p>
          <a:p>
            <a:r>
              <a:rPr lang="sv-SE" b="1" dirty="0"/>
              <a:t>Avgränsning på kurspaketering eller kurstillfälle</a:t>
            </a:r>
          </a:p>
          <a:p>
            <a:pPr marL="171450" indent="-171450">
              <a:buFont typeface="Arial" panose="020B0604020202020204" pitchFamily="34" charset="0"/>
              <a:buChar char="•"/>
            </a:pPr>
            <a:r>
              <a:rPr lang="sv-SE" dirty="0"/>
              <a:t>Om avgränsning görs på kurs eller kurstillfälle i listboxen ”Lokal märkning: Avser” behöver en utbildningstyp väljas i listboxen ”Lokal märkning: avser utbildningstyp”.</a:t>
            </a:r>
          </a:p>
          <a:p>
            <a:pPr marL="171450" indent="-171450">
              <a:buFont typeface="Arial" panose="020B0604020202020204" pitchFamily="34" charset="0"/>
              <a:buChar char="•"/>
            </a:pPr>
            <a:r>
              <a:rPr lang="sv-SE" dirty="0"/>
              <a:t>Avgränsning sker på nycklar som är satta på kurspaketering och kurspaketeringstillfälle avser den </a:t>
            </a:r>
            <a:r>
              <a:rPr lang="sv-SE" u="sng" dirty="0"/>
              <a:t>yttersta</a:t>
            </a:r>
            <a:r>
              <a:rPr lang="sv-SE" dirty="0"/>
              <a:t> kurspaketeringen.</a:t>
            </a:r>
          </a:p>
          <a:p>
            <a:r>
              <a:rPr lang="sv-SE" dirty="0"/>
              <a:t>Mer information finns i </a:t>
            </a:r>
            <a:r>
              <a:rPr lang="sv-SE" dirty="0">
                <a:hlinkClick r:id="rId3"/>
              </a:rPr>
              <a:t>Ladok – Vägledning </a:t>
            </a:r>
            <a:r>
              <a:rPr lang="sv-SE" dirty="0"/>
              <a:t>(</a:t>
            </a:r>
            <a:r>
              <a:rPr lang="sv-SE" i="1" dirty="0"/>
              <a:t>kräver inloggning till </a:t>
            </a:r>
            <a:r>
              <a:rPr lang="sv-SE" i="1" dirty="0" err="1"/>
              <a:t>Confluence</a:t>
            </a:r>
            <a:r>
              <a:rPr lang="sv-SE" dirty="0"/>
              <a:t>!)</a:t>
            </a:r>
          </a:p>
          <a:p>
            <a:pPr marL="171450" indent="-171450">
              <a:buFont typeface="Arial" panose="020B0604020202020204" pitchFamily="34" charset="0"/>
              <a:buChar char="•"/>
            </a:pPr>
            <a:endParaRPr lang="sv-SE" dirty="0"/>
          </a:p>
        </p:txBody>
      </p:sp>
      <p:pic>
        <p:nvPicPr>
          <p:cNvPr id="8" name="Picture 7"/>
          <p:cNvPicPr>
            <a:picLocks noChangeAspect="1"/>
          </p:cNvPicPr>
          <p:nvPr/>
        </p:nvPicPr>
        <p:blipFill>
          <a:blip r:embed="rId4"/>
          <a:stretch>
            <a:fillRect/>
          </a:stretch>
        </p:blipFill>
        <p:spPr>
          <a:xfrm>
            <a:off x="88759" y="3970774"/>
            <a:ext cx="12014481" cy="1150509"/>
          </a:xfrm>
          <a:prstGeom prst="rect">
            <a:avLst/>
          </a:prstGeom>
          <a:noFill/>
          <a:ln>
            <a:solidFill>
              <a:schemeClr val="bg1">
                <a:lumMod val="65000"/>
              </a:schemeClr>
            </a:solidFill>
          </a:ln>
          <a:effectLst>
            <a:outerShdw blurRad="50800" dist="38100" dir="2700000" algn="tl" rotWithShape="0">
              <a:prstClr val="black">
                <a:alpha val="30000"/>
              </a:prstClr>
            </a:outerShdw>
          </a:effectLst>
        </p:spPr>
      </p:pic>
      <p:sp>
        <p:nvSpPr>
          <p:cNvPr id="9" name="Rectangle 8"/>
          <p:cNvSpPr/>
          <p:nvPr/>
        </p:nvSpPr>
        <p:spPr>
          <a:xfrm>
            <a:off x="2852596" y="5411098"/>
            <a:ext cx="2372008" cy="555136"/>
          </a:xfrm>
          <a:prstGeom prst="rect">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sv-SE" sz="1100" dirty="0">
                <a:latin typeface="Arial" panose="020B0604020202020204" pitchFamily="34" charset="0"/>
                <a:cs typeface="Arial" panose="020B0604020202020204" pitchFamily="34" charset="0"/>
              </a:rPr>
              <a:t>I de fall du behöver göra ett val i en annan </a:t>
            </a:r>
            <a:r>
              <a:rPr lang="sv-SE" sz="1100" dirty="0" err="1">
                <a:latin typeface="Arial" panose="020B0604020202020204" pitchFamily="34" charset="0"/>
                <a:cs typeface="Arial" panose="020B0604020202020204" pitchFamily="34" charset="0"/>
              </a:rPr>
              <a:t>listbox</a:t>
            </a:r>
            <a:r>
              <a:rPr lang="sv-SE" sz="1100" dirty="0">
                <a:latin typeface="Arial" panose="020B0604020202020204" pitchFamily="34" charset="0"/>
                <a:cs typeface="Arial" panose="020B0604020202020204" pitchFamily="34" charset="0"/>
              </a:rPr>
              <a:t> innan du kan välja ett värde så visas det i listboxen.</a:t>
            </a:r>
          </a:p>
        </p:txBody>
      </p:sp>
      <p:cxnSp>
        <p:nvCxnSpPr>
          <p:cNvPr id="10" name="Straight Arrow Connector 9"/>
          <p:cNvCxnSpPr>
            <a:stCxn id="9" idx="0"/>
          </p:cNvCxnSpPr>
          <p:nvPr/>
        </p:nvCxnSpPr>
        <p:spPr>
          <a:xfrm flipH="1" flipV="1">
            <a:off x="3594226" y="4463358"/>
            <a:ext cx="444374" cy="94774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1" name="Platshållare för datum 3">
            <a:extLst>
              <a:ext uri="{FF2B5EF4-FFF2-40B4-BE49-F238E27FC236}">
                <a16:creationId xmlns:a16="http://schemas.microsoft.com/office/drawing/2014/main" id="{668169A1-F8B4-4D7A-459D-EC2636E4F107}"/>
              </a:ext>
            </a:extLst>
          </p:cNvPr>
          <p:cNvSpPr>
            <a:spLocks noGrp="1"/>
          </p:cNvSpPr>
          <p:nvPr>
            <p:ph type="dt" sz="half" idx="10"/>
          </p:nvPr>
        </p:nvSpPr>
        <p:spPr>
          <a:xfrm>
            <a:off x="0" y="6492875"/>
            <a:ext cx="2743200" cy="365125"/>
          </a:xfrm>
        </p:spPr>
        <p:txBody>
          <a:bodyPr/>
          <a:lstStyle/>
          <a:p>
            <a:r>
              <a:rPr lang="sv-SE"/>
              <a:t>2023-07-03</a:t>
            </a:r>
            <a:endParaRPr lang="sv-SE" dirty="0"/>
          </a:p>
        </p:txBody>
      </p:sp>
      <p:sp>
        <p:nvSpPr>
          <p:cNvPr id="12" name="Platshållare för sidfot 4">
            <a:extLst>
              <a:ext uri="{FF2B5EF4-FFF2-40B4-BE49-F238E27FC236}">
                <a16:creationId xmlns:a16="http://schemas.microsoft.com/office/drawing/2014/main" id="{95F6875E-5DF1-2F63-A74A-D15B2809BFDB}"/>
              </a:ext>
            </a:extLst>
          </p:cNvPr>
          <p:cNvSpPr>
            <a:spLocks noGrp="1"/>
          </p:cNvSpPr>
          <p:nvPr>
            <p:ph type="ftr" sz="quarter" idx="11"/>
          </p:nvPr>
        </p:nvSpPr>
        <p:spPr>
          <a:xfrm>
            <a:off x="4038600" y="6492874"/>
            <a:ext cx="4114800" cy="365125"/>
          </a:xfrm>
        </p:spPr>
        <p:txBody>
          <a:bodyPr/>
          <a:lstStyle/>
          <a:p>
            <a:r>
              <a:rPr lang="sv-SE"/>
              <a:t>Lathund-Ladok-2.21.0-Uppföljning HST</a:t>
            </a:r>
            <a:endParaRPr lang="sv-SE" dirty="0"/>
          </a:p>
        </p:txBody>
      </p:sp>
      <p:sp>
        <p:nvSpPr>
          <p:cNvPr id="13" name="Platshållare för bildnummer 2">
            <a:extLst>
              <a:ext uri="{FF2B5EF4-FFF2-40B4-BE49-F238E27FC236}">
                <a16:creationId xmlns:a16="http://schemas.microsoft.com/office/drawing/2014/main" id="{B3E2B408-ADF9-3374-6EF4-6C7EA6378747}"/>
              </a:ext>
            </a:extLst>
          </p:cNvPr>
          <p:cNvSpPr>
            <a:spLocks noGrp="1"/>
          </p:cNvSpPr>
          <p:nvPr>
            <p:ph type="sldNum" sz="quarter" idx="12"/>
          </p:nvPr>
        </p:nvSpPr>
        <p:spPr>
          <a:xfrm>
            <a:off x="9448800" y="6492875"/>
            <a:ext cx="2743200" cy="365125"/>
          </a:xfrm>
        </p:spPr>
        <p:txBody>
          <a:bodyPr/>
          <a:lstStyle/>
          <a:p>
            <a:fld id="{44811774-1BF9-4ADF-9079-5087C9337CCD}" type="slidenum">
              <a:rPr lang="sv-SE" smtClean="0"/>
              <a:t>4</a:t>
            </a:fld>
            <a:endParaRPr lang="sv-SE" dirty="0"/>
          </a:p>
        </p:txBody>
      </p:sp>
    </p:spTree>
    <p:extLst>
      <p:ext uri="{BB962C8B-B14F-4D97-AF65-F5344CB8AC3E}">
        <p14:creationId xmlns:p14="http://schemas.microsoft.com/office/powerpoint/2010/main" val="922712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Placeholder 17"/>
          <p:cNvSpPr>
            <a:spLocks noGrp="1"/>
          </p:cNvSpPr>
          <p:nvPr>
            <p:ph type="body" sz="quarter" idx="13"/>
          </p:nvPr>
        </p:nvSpPr>
        <p:spPr>
          <a:xfrm>
            <a:off x="-1" y="505682"/>
            <a:ext cx="4250804" cy="6018213"/>
          </a:xfrm>
        </p:spPr>
        <p:txBody>
          <a:bodyPr/>
          <a:lstStyle/>
          <a:p>
            <a:r>
              <a:rPr lang="sv-SE" dirty="0"/>
              <a:t>Om du väljer att exportera underlaget för rapporten så får du val att hämta extra information till underlaget:</a:t>
            </a:r>
          </a:p>
          <a:p>
            <a:pPr marL="171450" indent="-171450">
              <a:buFont typeface="Arial" panose="020B0604020202020204" pitchFamily="34" charset="0"/>
              <a:buChar char="•"/>
            </a:pPr>
            <a:r>
              <a:rPr lang="sv-SE" dirty="0"/>
              <a:t>Lokal märkning</a:t>
            </a:r>
          </a:p>
          <a:p>
            <a:pPr marL="171450" indent="-171450">
              <a:buFont typeface="Arial" panose="020B0604020202020204" pitchFamily="34" charset="0"/>
              <a:buChar char="•"/>
            </a:pPr>
            <a:r>
              <a:rPr lang="sv-SE" dirty="0"/>
              <a:t>Utbytesavtal</a:t>
            </a:r>
          </a:p>
          <a:p>
            <a:pPr marL="171450" indent="-171450">
              <a:buFont typeface="Arial" panose="020B0604020202020204" pitchFamily="34" charset="0"/>
              <a:buChar char="•"/>
            </a:pPr>
            <a:r>
              <a:rPr lang="sv-SE" dirty="0"/>
              <a:t>Huvudområde och succesiv fördjupning</a:t>
            </a:r>
          </a:p>
          <a:p>
            <a:pPr marL="171450" indent="-171450">
              <a:buFont typeface="Arial" panose="020B0604020202020204" pitchFamily="34" charset="0"/>
              <a:buChar char="•"/>
            </a:pPr>
            <a:r>
              <a:rPr lang="sv-SE" dirty="0"/>
              <a:t>Utbildningssamarbete</a:t>
            </a:r>
          </a:p>
        </p:txBody>
      </p:sp>
      <p:sp>
        <p:nvSpPr>
          <p:cNvPr id="3" name="Title 2"/>
          <p:cNvSpPr>
            <a:spLocks noGrp="1"/>
          </p:cNvSpPr>
          <p:nvPr>
            <p:ph type="title"/>
          </p:nvPr>
        </p:nvSpPr>
        <p:spPr>
          <a:xfrm>
            <a:off x="0" y="0"/>
            <a:ext cx="12192000" cy="502329"/>
          </a:xfrm>
        </p:spPr>
        <p:txBody>
          <a:bodyPr/>
          <a:lstStyle/>
          <a:p>
            <a:r>
              <a:rPr lang="sv-SE" dirty="0"/>
              <a:t>Exportera underlaget</a:t>
            </a:r>
          </a:p>
        </p:txBody>
      </p:sp>
      <p:pic>
        <p:nvPicPr>
          <p:cNvPr id="15" name="Picture 14"/>
          <p:cNvPicPr>
            <a:picLocks noChangeAspect="1"/>
          </p:cNvPicPr>
          <p:nvPr/>
        </p:nvPicPr>
        <p:blipFill>
          <a:blip r:embed="rId2"/>
          <a:stretch>
            <a:fillRect/>
          </a:stretch>
        </p:blipFill>
        <p:spPr>
          <a:xfrm>
            <a:off x="5093222" y="1063776"/>
            <a:ext cx="5963662" cy="1665232"/>
          </a:xfrm>
          <a:prstGeom prst="rect">
            <a:avLst/>
          </a:prstGeom>
        </p:spPr>
      </p:pic>
      <p:sp>
        <p:nvSpPr>
          <p:cNvPr id="27" name="Text Placeholder 12"/>
          <p:cNvSpPr txBox="1">
            <a:spLocks/>
          </p:cNvSpPr>
          <p:nvPr/>
        </p:nvSpPr>
        <p:spPr>
          <a:xfrm>
            <a:off x="55409" y="4455397"/>
            <a:ext cx="4139983" cy="2015936"/>
          </a:xfrm>
          <a:prstGeom prst="rect">
            <a:avLst/>
          </a:prstGeom>
          <a:solidFill>
            <a:srgbClr val="FBDF8D"/>
          </a:solidFill>
          <a:ln w="6350" cap="flat" cmpd="sng" algn="ctr">
            <a:solidFill>
              <a:srgbClr val="FBC114"/>
            </a:solidFill>
            <a:prstDash val="solid"/>
            <a:miter lim="800000"/>
          </a:ln>
          <a:effectLst/>
        </p:spPr>
        <p:txBody>
          <a:bodyPr wrap="square">
            <a:spAutoFit/>
          </a:bodyPr>
          <a:lstStyle>
            <a:lvl1pPr marL="0" indent="0" algn="l" defTabSz="914400" rtl="0" eaLnBrk="1" latinLnBrk="0" hangingPunct="1">
              <a:lnSpc>
                <a:spcPct val="100000"/>
              </a:lnSpc>
              <a:spcBef>
                <a:spcPts val="0"/>
              </a:spcBef>
              <a:spcAft>
                <a:spcPts val="600"/>
              </a:spcAft>
              <a:buFont typeface="Arial" panose="020B0604020202020204" pitchFamily="34" charset="0"/>
              <a:buNone/>
              <a:defRPr sz="1100" kern="1200" baseline="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000" b="1" dirty="0"/>
              <a:t>Tänk på! </a:t>
            </a:r>
          </a:p>
          <a:p>
            <a:r>
              <a:rPr lang="sv-SE" sz="1000" dirty="0"/>
              <a:t>Om extra information om tas med, så kan det bli så att summeringen av HST i det exporterade underlaget inte stämmer med summeringen som visades för rapporten i Ladok. </a:t>
            </a:r>
          </a:p>
          <a:p>
            <a:pPr>
              <a:spcAft>
                <a:spcPts val="1200"/>
              </a:spcAft>
            </a:pPr>
            <a:r>
              <a:rPr lang="sv-SE" sz="1000" dirty="0"/>
              <a:t>Det beror på att underlaget utökas med den valda informationen. </a:t>
            </a:r>
          </a:p>
          <a:p>
            <a:r>
              <a:rPr lang="sv-SE" sz="1000" i="1" dirty="0"/>
              <a:t>Exempel:</a:t>
            </a:r>
          </a:p>
          <a:p>
            <a:r>
              <a:rPr lang="sv-SE" sz="1000" dirty="0"/>
              <a:t>Underlaget utökas med ”Huvudområde och succesiv fördjupning”. Om det  t.ex. finns två huvudområden inom någon av de poster som presenterades i resultatet i Ladok, så kommer posten för HST att dubbleras i underlaget. </a:t>
            </a:r>
          </a:p>
        </p:txBody>
      </p:sp>
      <p:pic>
        <p:nvPicPr>
          <p:cNvPr id="10" name="Bildobjekt 9" descr="En bild som visar text&#10;&#10;Automatiskt genererad beskrivning">
            <a:extLst>
              <a:ext uri="{FF2B5EF4-FFF2-40B4-BE49-F238E27FC236}">
                <a16:creationId xmlns:a16="http://schemas.microsoft.com/office/drawing/2014/main" id="{795D4130-0C9F-42D1-A89D-C99025BF9991}"/>
              </a:ext>
            </a:extLst>
          </p:cNvPr>
          <p:cNvPicPr>
            <a:picLocks noChangeAspect="1"/>
          </p:cNvPicPr>
          <p:nvPr/>
        </p:nvPicPr>
        <p:blipFill rotWithShape="1">
          <a:blip r:embed="rId3">
            <a:extLst>
              <a:ext uri="{28A0092B-C50C-407E-A947-70E740481C1C}">
                <a14:useLocalDpi xmlns:a14="http://schemas.microsoft.com/office/drawing/2010/main" val="0"/>
              </a:ext>
            </a:extLst>
          </a:blip>
          <a:srcRect l="884" t="1955" r="1031" b="1457"/>
          <a:stretch/>
        </p:blipFill>
        <p:spPr>
          <a:xfrm>
            <a:off x="5272570" y="3031378"/>
            <a:ext cx="4772577" cy="3293144"/>
          </a:xfrm>
          <a:prstGeom prst="rect">
            <a:avLst/>
          </a:prstGeom>
          <a:ln>
            <a:solidFill>
              <a:schemeClr val="bg1">
                <a:lumMod val="75000"/>
              </a:schemeClr>
            </a:solidFill>
          </a:ln>
          <a:effectLst>
            <a:outerShdw blurRad="50800" dist="38100" dir="2700000" algn="tl" rotWithShape="0">
              <a:prstClr val="black">
                <a:alpha val="40000"/>
              </a:prstClr>
            </a:outerShdw>
          </a:effectLst>
        </p:spPr>
      </p:pic>
      <p:cxnSp>
        <p:nvCxnSpPr>
          <p:cNvPr id="17" name="Straight Arrow Connector 16"/>
          <p:cNvCxnSpPr/>
          <p:nvPr/>
        </p:nvCxnSpPr>
        <p:spPr>
          <a:xfrm flipH="1">
            <a:off x="6600825" y="2148059"/>
            <a:ext cx="104775" cy="99811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 name="Platshållare för datum 3">
            <a:extLst>
              <a:ext uri="{FF2B5EF4-FFF2-40B4-BE49-F238E27FC236}">
                <a16:creationId xmlns:a16="http://schemas.microsoft.com/office/drawing/2014/main" id="{AA197392-82B0-8955-4364-FAC13BB39727}"/>
              </a:ext>
            </a:extLst>
          </p:cNvPr>
          <p:cNvSpPr>
            <a:spLocks noGrp="1"/>
          </p:cNvSpPr>
          <p:nvPr>
            <p:ph type="dt" sz="half" idx="10"/>
          </p:nvPr>
        </p:nvSpPr>
        <p:spPr>
          <a:xfrm>
            <a:off x="0" y="6492875"/>
            <a:ext cx="2743200" cy="365125"/>
          </a:xfrm>
        </p:spPr>
        <p:txBody>
          <a:bodyPr/>
          <a:lstStyle/>
          <a:p>
            <a:r>
              <a:rPr lang="sv-SE"/>
              <a:t>2023-07-03</a:t>
            </a:r>
            <a:endParaRPr lang="sv-SE" dirty="0"/>
          </a:p>
        </p:txBody>
      </p:sp>
      <p:sp>
        <p:nvSpPr>
          <p:cNvPr id="6" name="Platshållare för sidfot 4">
            <a:extLst>
              <a:ext uri="{FF2B5EF4-FFF2-40B4-BE49-F238E27FC236}">
                <a16:creationId xmlns:a16="http://schemas.microsoft.com/office/drawing/2014/main" id="{14D1B89A-E325-CA56-719E-F47165CBC021}"/>
              </a:ext>
            </a:extLst>
          </p:cNvPr>
          <p:cNvSpPr>
            <a:spLocks noGrp="1"/>
          </p:cNvSpPr>
          <p:nvPr>
            <p:ph type="ftr" sz="quarter" idx="11"/>
          </p:nvPr>
        </p:nvSpPr>
        <p:spPr>
          <a:xfrm>
            <a:off x="4038600" y="6492874"/>
            <a:ext cx="4114800" cy="365125"/>
          </a:xfrm>
        </p:spPr>
        <p:txBody>
          <a:bodyPr/>
          <a:lstStyle/>
          <a:p>
            <a:r>
              <a:rPr lang="sv-SE"/>
              <a:t>Lathund-Ladok-2.21.0-Uppföljning HST</a:t>
            </a:r>
            <a:endParaRPr lang="sv-SE" dirty="0"/>
          </a:p>
        </p:txBody>
      </p:sp>
      <p:sp>
        <p:nvSpPr>
          <p:cNvPr id="7" name="Platshållare för bildnummer 2">
            <a:extLst>
              <a:ext uri="{FF2B5EF4-FFF2-40B4-BE49-F238E27FC236}">
                <a16:creationId xmlns:a16="http://schemas.microsoft.com/office/drawing/2014/main" id="{836351BD-5B68-ABEB-9B17-730ACA30B48C}"/>
              </a:ext>
            </a:extLst>
          </p:cNvPr>
          <p:cNvSpPr>
            <a:spLocks noGrp="1"/>
          </p:cNvSpPr>
          <p:nvPr>
            <p:ph type="sldNum" sz="quarter" idx="12"/>
          </p:nvPr>
        </p:nvSpPr>
        <p:spPr>
          <a:xfrm>
            <a:off x="9448800" y="6492875"/>
            <a:ext cx="2743200" cy="365125"/>
          </a:xfrm>
        </p:spPr>
        <p:txBody>
          <a:bodyPr/>
          <a:lstStyle/>
          <a:p>
            <a:fld id="{44811774-1BF9-4ADF-9079-5087C9337CCD}" type="slidenum">
              <a:rPr lang="sv-SE" smtClean="0"/>
              <a:t>5</a:t>
            </a:fld>
            <a:endParaRPr lang="sv-SE" dirty="0"/>
          </a:p>
        </p:txBody>
      </p:sp>
    </p:spTree>
    <p:extLst>
      <p:ext uri="{BB962C8B-B14F-4D97-AF65-F5344CB8AC3E}">
        <p14:creationId xmlns:p14="http://schemas.microsoft.com/office/powerpoint/2010/main" val="3900219026"/>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63315</TotalTime>
  <Words>781</Words>
  <Application>Microsoft Office PowerPoint</Application>
  <PresentationFormat>Bredbild</PresentationFormat>
  <Paragraphs>87</Paragraphs>
  <Slides>6</Slides>
  <Notes>3</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6</vt:i4>
      </vt:variant>
    </vt:vector>
  </HeadingPairs>
  <TitlesOfParts>
    <vt:vector size="9" baseType="lpstr">
      <vt:lpstr>Arial</vt:lpstr>
      <vt:lpstr>Calibri</vt:lpstr>
      <vt:lpstr>Custom Design</vt:lpstr>
      <vt:lpstr>Handhavandeguide: Helårsstudenter (HST) Innevarande version vid senaste uppdatering: 2.21.0 </vt:lpstr>
      <vt:lpstr>Innehållsförteckning</vt:lpstr>
      <vt:lpstr>Vad gäller vid beräkning?</vt:lpstr>
      <vt:lpstr>Att begränsa utsökningen för HST</vt:lpstr>
      <vt:lpstr>Begränsa på lokal märkning</vt:lpstr>
      <vt:lpstr>Exportera underlaget</vt:lpstr>
    </vt:vector>
  </TitlesOfParts>
  <Company>Umeå universitet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Lathund HST</dc:title>
  <dc:creator>Anders Stenebo</dc:creator>
  <cp:lastModifiedBy>Klara Nordström</cp:lastModifiedBy>
  <cp:revision>382</cp:revision>
  <cp:lastPrinted>2018-03-16T09:34:44Z</cp:lastPrinted>
  <dcterms:created xsi:type="dcterms:W3CDTF">2017-02-19T09:56:39Z</dcterms:created>
  <dcterms:modified xsi:type="dcterms:W3CDTF">2023-06-28T10:42:30Z</dcterms:modified>
</cp:coreProperties>
</file>