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5" r:id="rId1"/>
  </p:sldMasterIdLst>
  <p:notesMasterIdLst>
    <p:notesMasterId r:id="rId9"/>
  </p:notesMasterIdLst>
  <p:sldIdLst>
    <p:sldId id="278" r:id="rId2"/>
    <p:sldId id="258" r:id="rId3"/>
    <p:sldId id="268" r:id="rId4"/>
    <p:sldId id="269" r:id="rId5"/>
    <p:sldId id="276" r:id="rId6"/>
    <p:sldId id="277" r:id="rId7"/>
    <p:sldId id="284" r:id="rId8"/>
  </p:sldIdLst>
  <p:sldSz cx="12192000" cy="6858000"/>
  <p:notesSz cx="6799263" cy="9929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dex" id="{62A62CC5-6FBC-4E9E-B429-669DAC1C17D2}">
          <p14:sldIdLst>
            <p14:sldId id="278"/>
            <p14:sldId id="258"/>
          </p14:sldIdLst>
        </p14:section>
        <p14:section name="HPR" id="{D4114023-2DDF-6049-8A43-B441C28F79A9}">
          <p14:sldIdLst>
            <p14:sldId id="268"/>
            <p14:sldId id="269"/>
            <p14:sldId id="276"/>
            <p14:sldId id="277"/>
            <p14:sldId id="284"/>
          </p14:sldIdLst>
        </p14:section>
      </p14:sectionLst>
    </p:ext>
    <p:ext uri="{EFAFB233-063F-42B5-8137-9DF3F51BA10A}">
      <p15:sldGuideLst xmlns:p15="http://schemas.microsoft.com/office/powerpoint/2012/main">
        <p15:guide id="1" orient="horz" pos="2840" userDrawn="1">
          <p15:clr>
            <a:srgbClr val="A4A3A4"/>
          </p15:clr>
        </p15:guide>
        <p15:guide id="2" pos="223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F0D9"/>
    <a:srgbClr val="5B9BD5"/>
    <a:srgbClr val="385723"/>
    <a:srgbClr val="548235"/>
    <a:srgbClr val="F2F8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86" autoAdjust="0"/>
    <p:restoredTop sz="95179" autoAdjust="0"/>
  </p:normalViewPr>
  <p:slideViewPr>
    <p:cSldViewPr snapToGrid="0" showGuides="1">
      <p:cViewPr varScale="1">
        <p:scale>
          <a:sx n="107" d="100"/>
          <a:sy n="107" d="100"/>
        </p:scale>
        <p:origin x="1098" y="114"/>
      </p:cViewPr>
      <p:guideLst>
        <p:guide orient="horz" pos="2840"/>
        <p:guide pos="223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0"/>
    </p:cViewPr>
  </p:sorterViewPr>
  <p:notesViewPr>
    <p:cSldViewPr snapToGrid="0">
      <p:cViewPr varScale="1">
        <p:scale>
          <a:sx n="67" d="100"/>
          <a:sy n="67" d="100"/>
        </p:scale>
        <p:origin x="3696"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E19E9F06-8A70-4FC7-BC22-A06C23BF2457}" type="datetimeFigureOut">
              <a:rPr lang="sv-SE" smtClean="0"/>
              <a:t>2023-06-28</a:t>
            </a:fld>
            <a:endParaRPr lang="sv-SE"/>
          </a:p>
        </p:txBody>
      </p:sp>
      <p:sp>
        <p:nvSpPr>
          <p:cNvPr id="4" name="Platshållare för bildobjekt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D022BBD8-A166-470D-9DDA-961B2909AACC}" type="slidenum">
              <a:rPr lang="sv-SE" smtClean="0"/>
              <a:t>‹#›</a:t>
            </a:fld>
            <a:endParaRPr lang="sv-SE"/>
          </a:p>
        </p:txBody>
      </p:sp>
    </p:spTree>
    <p:extLst>
      <p:ext uri="{BB962C8B-B14F-4D97-AF65-F5344CB8AC3E}">
        <p14:creationId xmlns:p14="http://schemas.microsoft.com/office/powerpoint/2010/main" val="752244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D022BBD8-A166-470D-9DDA-961B2909AACC}" type="slidenum">
              <a:rPr lang="sv-SE" smtClean="0"/>
              <a:t>2</a:t>
            </a:fld>
            <a:endParaRPr lang="sv-SE"/>
          </a:p>
        </p:txBody>
      </p:sp>
    </p:spTree>
    <p:extLst>
      <p:ext uri="{BB962C8B-B14F-4D97-AF65-F5344CB8AC3E}">
        <p14:creationId xmlns:p14="http://schemas.microsoft.com/office/powerpoint/2010/main" val="1862612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D022BBD8-A166-470D-9DDA-961B2909AACC}" type="slidenum">
              <a:rPr lang="sv-SE" smtClean="0"/>
              <a:t>3</a:t>
            </a:fld>
            <a:endParaRPr lang="sv-SE"/>
          </a:p>
        </p:txBody>
      </p:sp>
    </p:spTree>
    <p:extLst>
      <p:ext uri="{BB962C8B-B14F-4D97-AF65-F5344CB8AC3E}">
        <p14:creationId xmlns:p14="http://schemas.microsoft.com/office/powerpoint/2010/main" val="693502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D022BBD8-A166-470D-9DDA-961B2909AACC}" type="slidenum">
              <a:rPr lang="sv-SE" smtClean="0"/>
              <a:t>4</a:t>
            </a:fld>
            <a:endParaRPr lang="sv-SE"/>
          </a:p>
        </p:txBody>
      </p:sp>
    </p:spTree>
    <p:extLst>
      <p:ext uri="{BB962C8B-B14F-4D97-AF65-F5344CB8AC3E}">
        <p14:creationId xmlns:p14="http://schemas.microsoft.com/office/powerpoint/2010/main" val="1387184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D022BBD8-A166-470D-9DDA-961B2909AACC}" type="slidenum">
              <a:rPr lang="sv-SE" smtClean="0"/>
              <a:t>5</a:t>
            </a:fld>
            <a:endParaRPr lang="sv-SE"/>
          </a:p>
        </p:txBody>
      </p:sp>
    </p:spTree>
    <p:extLst>
      <p:ext uri="{BB962C8B-B14F-4D97-AF65-F5344CB8AC3E}">
        <p14:creationId xmlns:p14="http://schemas.microsoft.com/office/powerpoint/2010/main" val="190455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ladok.se/utbildningsvagar" TargetMode="External"/><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hyperlink" Target="https://confluence.its.umu.se/confluence/display/LD/Ladok+dokumentation+-+Startsida" TargetMode="Externa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0" y="6513513"/>
            <a:ext cx="12192000" cy="344487"/>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solidFill>
                <a:schemeClr val="tx1"/>
              </a:solidFill>
              <a:latin typeface="Arial" panose="020B0604020202020204" pitchFamily="34" charset="0"/>
              <a:cs typeface="Arial" panose="020B0604020202020204" pitchFamily="34" charset="0"/>
            </a:endParaRPr>
          </a:p>
        </p:txBody>
      </p:sp>
      <p:sp>
        <p:nvSpPr>
          <p:cNvPr id="7" name="Text Placeholder 7"/>
          <p:cNvSpPr>
            <a:spLocks noGrp="1"/>
          </p:cNvSpPr>
          <p:nvPr>
            <p:ph type="body" sz="quarter" idx="13" hasCustomPrompt="1"/>
          </p:nvPr>
        </p:nvSpPr>
        <p:spPr>
          <a:xfrm>
            <a:off x="-1" y="495300"/>
            <a:ext cx="3157200" cy="6018213"/>
          </a:xfrm>
          <a:prstGeom prst="rect">
            <a:avLst/>
          </a:prstGeom>
          <a:solidFill>
            <a:schemeClr val="bg1">
              <a:lumMod val="95000"/>
            </a:schemeClr>
          </a:solidFill>
          <a:ln>
            <a:solidFill>
              <a:schemeClr val="bg1">
                <a:lumMod val="75000"/>
              </a:schemeClr>
            </a:solidFill>
          </a:ln>
        </p:spPr>
        <p:txBody>
          <a:bodyPr lIns="144000" tIns="90000" bIns="90000"/>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err="1"/>
              <a:t>Brödtext</a:t>
            </a:r>
            <a:r>
              <a:rPr lang="en-US" dirty="0"/>
              <a:t>, Arial, 11 </a:t>
            </a:r>
            <a:r>
              <a:rPr lang="en-US" dirty="0" err="1"/>
              <a:t>pr</a:t>
            </a:r>
            <a:endParaRPr lang="en-US" dirty="0"/>
          </a:p>
          <a:p>
            <a:pPr lvl="0"/>
            <a:endParaRPr lang="sv-SE" dirty="0"/>
          </a:p>
        </p:txBody>
      </p:sp>
      <p:sp>
        <p:nvSpPr>
          <p:cNvPr id="9" name="Title 6"/>
          <p:cNvSpPr>
            <a:spLocks noGrp="1"/>
          </p:cNvSpPr>
          <p:nvPr>
            <p:ph type="title" hasCustomPrompt="1"/>
          </p:nvPr>
        </p:nvSpPr>
        <p:spPr>
          <a:xfrm>
            <a:off x="0" y="0"/>
            <a:ext cx="12192000" cy="491947"/>
          </a:xfrm>
          <a:prstGeom prst="rect">
            <a:avLst/>
          </a:prstGeom>
          <a:solidFill>
            <a:srgbClr val="86C35F"/>
          </a:solidFill>
          <a:ln>
            <a:solidFill>
              <a:srgbClr val="65B233"/>
            </a:solidFill>
          </a:ln>
        </p:spPr>
        <p:txBody>
          <a:bodyPr lIns="144000" tIns="90000" bIns="90000" anchor="ctr"/>
          <a:lstStyle>
            <a:lvl1pPr>
              <a:defRPr lang="sv-SE" sz="1200" b="1" baseline="0" dirty="0">
                <a:solidFill>
                  <a:schemeClr val="bg1"/>
                </a:solidFill>
                <a:latin typeface="Arial" panose="020B0604020202020204" pitchFamily="34" charset="0"/>
                <a:ea typeface="+mn-ea"/>
                <a:cs typeface="Arial" panose="020B0604020202020204" pitchFamily="34" charset="0"/>
              </a:defRPr>
            </a:lvl1pPr>
          </a:lstStyle>
          <a:p>
            <a:pPr marL="0" lvl="0" indent="0">
              <a:lnSpc>
                <a:spcPct val="100000"/>
              </a:lnSpc>
              <a:spcBef>
                <a:spcPts val="0"/>
              </a:spcBef>
              <a:buFont typeface="Arial" panose="020B0604020202020204" pitchFamily="34" charset="0"/>
            </a:pPr>
            <a:r>
              <a:rPr lang="en-US" dirty="0" err="1"/>
              <a:t>Titel</a:t>
            </a:r>
            <a:r>
              <a:rPr lang="en-US" dirty="0"/>
              <a:t> </a:t>
            </a:r>
            <a:r>
              <a:rPr lang="en-US" dirty="0" err="1"/>
              <a:t>på</a:t>
            </a:r>
            <a:r>
              <a:rPr lang="en-US" dirty="0"/>
              <a:t> </a:t>
            </a:r>
            <a:r>
              <a:rPr lang="en-US" dirty="0" err="1"/>
              <a:t>sida</a:t>
            </a:r>
            <a:endParaRPr lang="sv-SE" dirty="0"/>
          </a:p>
        </p:txBody>
      </p:sp>
      <p:sp>
        <p:nvSpPr>
          <p:cNvPr id="10" name="Text Placeholder 45"/>
          <p:cNvSpPr>
            <a:spLocks noGrp="1"/>
          </p:cNvSpPr>
          <p:nvPr>
            <p:ph type="body" sz="quarter" idx="34" hasCustomPrompt="1"/>
          </p:nvPr>
        </p:nvSpPr>
        <p:spPr>
          <a:xfrm>
            <a:off x="12667607" y="1270090"/>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1" name="Text Placeholder 45"/>
          <p:cNvSpPr>
            <a:spLocks noGrp="1"/>
          </p:cNvSpPr>
          <p:nvPr>
            <p:ph type="body" sz="quarter" idx="35" hasCustomPrompt="1"/>
          </p:nvPr>
        </p:nvSpPr>
        <p:spPr>
          <a:xfrm>
            <a:off x="12312246" y="1270090"/>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2" name="Text Placeholder 33"/>
          <p:cNvSpPr>
            <a:spLocks noGrp="1"/>
          </p:cNvSpPr>
          <p:nvPr>
            <p:ph type="body" sz="quarter" idx="27" hasCustomPrompt="1"/>
          </p:nvPr>
        </p:nvSpPr>
        <p:spPr>
          <a:xfrm>
            <a:off x="12355244" y="2051864"/>
            <a:ext cx="582643" cy="326355"/>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a:t> </a:t>
            </a:r>
          </a:p>
        </p:txBody>
      </p:sp>
      <p:sp>
        <p:nvSpPr>
          <p:cNvPr id="13" name="Text Placeholder 35"/>
          <p:cNvSpPr>
            <a:spLocks noGrp="1"/>
          </p:cNvSpPr>
          <p:nvPr>
            <p:ph type="body" sz="quarter" idx="28" hasCustomPrompt="1"/>
          </p:nvPr>
        </p:nvSpPr>
        <p:spPr>
          <a:xfrm>
            <a:off x="12355243" y="1639889"/>
            <a:ext cx="582643"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a:t> </a:t>
            </a:r>
            <a:endParaRPr lang="sv-SE" dirty="0"/>
          </a:p>
        </p:txBody>
      </p:sp>
      <p:sp>
        <p:nvSpPr>
          <p:cNvPr id="14" name="Text Placeholder 7"/>
          <p:cNvSpPr>
            <a:spLocks noGrp="1"/>
          </p:cNvSpPr>
          <p:nvPr>
            <p:ph type="body" sz="quarter" idx="37" hasCustomPrompt="1"/>
          </p:nvPr>
        </p:nvSpPr>
        <p:spPr>
          <a:xfrm>
            <a:off x="12355244" y="2516301"/>
            <a:ext cx="582643"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15" name="Text Placeholder 7"/>
          <p:cNvSpPr>
            <a:spLocks noGrp="1"/>
          </p:cNvSpPr>
          <p:nvPr>
            <p:ph type="body" sz="quarter" idx="38" hasCustomPrompt="1"/>
          </p:nvPr>
        </p:nvSpPr>
        <p:spPr>
          <a:xfrm>
            <a:off x="12355244" y="3029981"/>
            <a:ext cx="582643" cy="351035"/>
          </a:xfrm>
          <a:prstGeom prst="rect">
            <a:avLst/>
          </a:prstGeom>
          <a:noFill/>
          <a:ln>
            <a:solidFill>
              <a:schemeClr val="bg1">
                <a:lumMod val="6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4" name="Date Placeholder 3"/>
          <p:cNvSpPr>
            <a:spLocks noGrp="1"/>
          </p:cNvSpPr>
          <p:nvPr>
            <p:ph type="dt" sz="half" idx="10"/>
          </p:nvPr>
        </p:nvSpPr>
        <p:spPr/>
        <p:txBody>
          <a:bodyPr/>
          <a:lstStyle/>
          <a:p>
            <a:r>
              <a:rPr lang="sv-SE"/>
              <a:t>2023-07-03</a:t>
            </a:r>
          </a:p>
        </p:txBody>
      </p:sp>
      <p:sp>
        <p:nvSpPr>
          <p:cNvPr id="5" name="Footer Placeholder 4"/>
          <p:cNvSpPr>
            <a:spLocks noGrp="1"/>
          </p:cNvSpPr>
          <p:nvPr>
            <p:ph type="ftr" sz="quarter" idx="11"/>
          </p:nvPr>
        </p:nvSpPr>
        <p:spPr/>
        <p:txBody>
          <a:bodyPr/>
          <a:lstStyle/>
          <a:p>
            <a:r>
              <a:rPr lang="sv-SE"/>
              <a:t>Lathund-Ladok-2.21.0-Uppföljning HPR</a:t>
            </a:r>
          </a:p>
        </p:txBody>
      </p:sp>
      <p:sp>
        <p:nvSpPr>
          <p:cNvPr id="6" name="Slide Number Placeholder 5"/>
          <p:cNvSpPr>
            <a:spLocks noGrp="1"/>
          </p:cNvSpPr>
          <p:nvPr>
            <p:ph type="sldNum" sz="quarter" idx="12"/>
          </p:nvPr>
        </p:nvSpPr>
        <p:spPr/>
        <p:txBody>
          <a:bodyPr/>
          <a:lstStyle/>
          <a:p>
            <a:fld id="{B87EEA74-D06B-4AB0-9D2C-EFD05C30A308}" type="slidenum">
              <a:rPr lang="sv-SE" smtClean="0"/>
              <a:t>‹#›</a:t>
            </a:fld>
            <a:endParaRPr lang="sv-SE"/>
          </a:p>
        </p:txBody>
      </p:sp>
    </p:spTree>
    <p:extLst>
      <p:ext uri="{BB962C8B-B14F-4D97-AF65-F5344CB8AC3E}">
        <p14:creationId xmlns:p14="http://schemas.microsoft.com/office/powerpoint/2010/main" val="562976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p:cNvSpPr/>
          <p:nvPr userDrawn="1"/>
        </p:nvSpPr>
        <p:spPr>
          <a:xfrm>
            <a:off x="0" y="6513513"/>
            <a:ext cx="12192000" cy="344487"/>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solidFill>
                <a:schemeClr val="tx1"/>
              </a:solidFill>
              <a:latin typeface="Arial" panose="020B0604020202020204" pitchFamily="34" charset="0"/>
              <a:cs typeface="Arial" panose="020B0604020202020204" pitchFamily="34" charset="0"/>
            </a:endParaRPr>
          </a:p>
        </p:txBody>
      </p:sp>
      <p:sp>
        <p:nvSpPr>
          <p:cNvPr id="7" name="Text Placeholder 7"/>
          <p:cNvSpPr>
            <a:spLocks noGrp="1"/>
          </p:cNvSpPr>
          <p:nvPr>
            <p:ph type="body" sz="quarter" idx="13" hasCustomPrompt="1"/>
          </p:nvPr>
        </p:nvSpPr>
        <p:spPr>
          <a:xfrm>
            <a:off x="324300" y="791201"/>
            <a:ext cx="7200000" cy="351035"/>
          </a:xfrm>
          <a:prstGeom prst="rect">
            <a:avLst/>
          </a:prstGeom>
          <a:solidFill>
            <a:schemeClr val="bg1">
              <a:lumMod val="95000"/>
            </a:schemeClr>
          </a:solidFill>
          <a:ln>
            <a:solidFill>
              <a:schemeClr val="bg1">
                <a:lumMod val="75000"/>
              </a:schemeClr>
            </a:solidFill>
          </a:ln>
        </p:spPr>
        <p:txBody>
          <a:bodyPr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err="1"/>
              <a:t>Brödtext</a:t>
            </a:r>
            <a:r>
              <a:rPr lang="en-US" dirty="0"/>
              <a:t>, Arial, 11 </a:t>
            </a:r>
            <a:r>
              <a:rPr lang="en-US" dirty="0" err="1"/>
              <a:t>pr</a:t>
            </a:r>
            <a:endParaRPr lang="en-US" dirty="0"/>
          </a:p>
        </p:txBody>
      </p:sp>
      <p:sp>
        <p:nvSpPr>
          <p:cNvPr id="9" name="Title 6"/>
          <p:cNvSpPr>
            <a:spLocks noGrp="1"/>
          </p:cNvSpPr>
          <p:nvPr>
            <p:ph type="title" hasCustomPrompt="1"/>
          </p:nvPr>
        </p:nvSpPr>
        <p:spPr>
          <a:xfrm>
            <a:off x="0" y="0"/>
            <a:ext cx="12192000" cy="491947"/>
          </a:xfrm>
          <a:prstGeom prst="rect">
            <a:avLst/>
          </a:prstGeom>
          <a:solidFill>
            <a:srgbClr val="86C35F"/>
          </a:solidFill>
          <a:ln>
            <a:solidFill>
              <a:srgbClr val="65B233"/>
            </a:solidFill>
          </a:ln>
        </p:spPr>
        <p:txBody>
          <a:bodyPr lIns="144000" tIns="90000" bIns="90000" anchor="ctr"/>
          <a:lstStyle>
            <a:lvl1pPr>
              <a:defRPr lang="sv-SE" sz="1200" b="1" baseline="0" dirty="0">
                <a:solidFill>
                  <a:schemeClr val="bg1"/>
                </a:solidFill>
                <a:latin typeface="Arial" panose="020B0604020202020204" pitchFamily="34" charset="0"/>
                <a:ea typeface="+mn-ea"/>
                <a:cs typeface="Arial" panose="020B0604020202020204" pitchFamily="34" charset="0"/>
              </a:defRPr>
            </a:lvl1pPr>
          </a:lstStyle>
          <a:p>
            <a:pPr marL="0" lvl="0" indent="0">
              <a:lnSpc>
                <a:spcPct val="100000"/>
              </a:lnSpc>
              <a:spcBef>
                <a:spcPts val="0"/>
              </a:spcBef>
              <a:buFont typeface="Arial" panose="020B0604020202020204" pitchFamily="34" charset="0"/>
            </a:pPr>
            <a:r>
              <a:rPr lang="en-US" dirty="0" err="1"/>
              <a:t>Titel</a:t>
            </a:r>
            <a:r>
              <a:rPr lang="en-US" dirty="0"/>
              <a:t> </a:t>
            </a:r>
            <a:r>
              <a:rPr lang="en-US" dirty="0" err="1"/>
              <a:t>på</a:t>
            </a:r>
            <a:r>
              <a:rPr lang="en-US" dirty="0"/>
              <a:t> </a:t>
            </a:r>
            <a:r>
              <a:rPr lang="en-US" dirty="0" err="1"/>
              <a:t>sida</a:t>
            </a:r>
            <a:endParaRPr lang="sv-SE" dirty="0"/>
          </a:p>
        </p:txBody>
      </p:sp>
      <p:sp>
        <p:nvSpPr>
          <p:cNvPr id="10" name="Text Placeholder 45"/>
          <p:cNvSpPr>
            <a:spLocks noGrp="1"/>
          </p:cNvSpPr>
          <p:nvPr>
            <p:ph type="body" sz="quarter" idx="34" hasCustomPrompt="1"/>
          </p:nvPr>
        </p:nvSpPr>
        <p:spPr>
          <a:xfrm>
            <a:off x="12667607" y="1260565"/>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1" name="Text Placeholder 45"/>
          <p:cNvSpPr>
            <a:spLocks noGrp="1"/>
          </p:cNvSpPr>
          <p:nvPr>
            <p:ph type="body" sz="quarter" idx="35" hasCustomPrompt="1"/>
          </p:nvPr>
        </p:nvSpPr>
        <p:spPr>
          <a:xfrm>
            <a:off x="12312246" y="1260565"/>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2" name="Text Placeholder 33"/>
          <p:cNvSpPr>
            <a:spLocks noGrp="1"/>
          </p:cNvSpPr>
          <p:nvPr>
            <p:ph type="body" sz="quarter" idx="27" hasCustomPrompt="1"/>
          </p:nvPr>
        </p:nvSpPr>
        <p:spPr>
          <a:xfrm>
            <a:off x="12355244" y="2042339"/>
            <a:ext cx="582643" cy="326355"/>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a:t> </a:t>
            </a:r>
          </a:p>
        </p:txBody>
      </p:sp>
      <p:sp>
        <p:nvSpPr>
          <p:cNvPr id="13" name="Text Placeholder 35"/>
          <p:cNvSpPr>
            <a:spLocks noGrp="1"/>
          </p:cNvSpPr>
          <p:nvPr>
            <p:ph type="body" sz="quarter" idx="28" hasCustomPrompt="1"/>
          </p:nvPr>
        </p:nvSpPr>
        <p:spPr>
          <a:xfrm>
            <a:off x="12355243" y="1630364"/>
            <a:ext cx="582643"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a:t> </a:t>
            </a:r>
            <a:endParaRPr lang="sv-SE" dirty="0"/>
          </a:p>
        </p:txBody>
      </p:sp>
      <p:sp>
        <p:nvSpPr>
          <p:cNvPr id="14" name="Text Placeholder 7"/>
          <p:cNvSpPr>
            <a:spLocks noGrp="1"/>
          </p:cNvSpPr>
          <p:nvPr>
            <p:ph type="body" sz="quarter" idx="37" hasCustomPrompt="1"/>
          </p:nvPr>
        </p:nvSpPr>
        <p:spPr>
          <a:xfrm>
            <a:off x="12355244" y="2506776"/>
            <a:ext cx="582643"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15" name="Text Placeholder 7"/>
          <p:cNvSpPr>
            <a:spLocks noGrp="1"/>
          </p:cNvSpPr>
          <p:nvPr>
            <p:ph type="body" sz="quarter" idx="38" hasCustomPrompt="1"/>
          </p:nvPr>
        </p:nvSpPr>
        <p:spPr>
          <a:xfrm>
            <a:off x="12355244" y="3020456"/>
            <a:ext cx="582643" cy="351035"/>
          </a:xfrm>
          <a:prstGeom prst="rect">
            <a:avLst/>
          </a:prstGeom>
          <a:noFill/>
          <a:ln>
            <a:solidFill>
              <a:schemeClr val="bg1">
                <a:lumMod val="6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4" name="Date Placeholder 3"/>
          <p:cNvSpPr>
            <a:spLocks noGrp="1"/>
          </p:cNvSpPr>
          <p:nvPr>
            <p:ph type="dt" sz="half" idx="10"/>
          </p:nvPr>
        </p:nvSpPr>
        <p:spPr/>
        <p:txBody>
          <a:bodyPr/>
          <a:lstStyle/>
          <a:p>
            <a:r>
              <a:rPr lang="sv-SE"/>
              <a:t>2023-07-03</a:t>
            </a:r>
          </a:p>
        </p:txBody>
      </p:sp>
      <p:sp>
        <p:nvSpPr>
          <p:cNvPr id="5" name="Footer Placeholder 4"/>
          <p:cNvSpPr>
            <a:spLocks noGrp="1"/>
          </p:cNvSpPr>
          <p:nvPr>
            <p:ph type="ftr" sz="quarter" idx="11"/>
          </p:nvPr>
        </p:nvSpPr>
        <p:spPr/>
        <p:txBody>
          <a:bodyPr/>
          <a:lstStyle/>
          <a:p>
            <a:r>
              <a:rPr lang="sv-SE"/>
              <a:t>Lathund-Ladok-2.21.0-Uppföljning HPR</a:t>
            </a:r>
          </a:p>
        </p:txBody>
      </p:sp>
      <p:sp>
        <p:nvSpPr>
          <p:cNvPr id="6" name="Slide Number Placeholder 5"/>
          <p:cNvSpPr>
            <a:spLocks noGrp="1"/>
          </p:cNvSpPr>
          <p:nvPr>
            <p:ph type="sldNum" sz="quarter" idx="12"/>
          </p:nvPr>
        </p:nvSpPr>
        <p:spPr/>
        <p:txBody>
          <a:bodyPr/>
          <a:lstStyle/>
          <a:p>
            <a:fld id="{B87EEA74-D06B-4AB0-9D2C-EFD05C30A308}" type="slidenum">
              <a:rPr lang="sv-SE" smtClean="0"/>
              <a:t>‹#›</a:t>
            </a:fld>
            <a:endParaRPr lang="sv-SE"/>
          </a:p>
        </p:txBody>
      </p:sp>
    </p:spTree>
    <p:extLst>
      <p:ext uri="{BB962C8B-B14F-4D97-AF65-F5344CB8AC3E}">
        <p14:creationId xmlns:p14="http://schemas.microsoft.com/office/powerpoint/2010/main" val="337840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0" y="6492875"/>
            <a:ext cx="12192000" cy="365126"/>
          </a:xfrm>
          <a:prstGeom prst="rect">
            <a:avLst/>
          </a:prstGeom>
          <a:solidFill>
            <a:schemeClr val="bg1">
              <a:lumMod val="75000"/>
            </a:schemeClr>
          </a:solidFill>
          <a:ln>
            <a:solidFill>
              <a:schemeClr val="bg1">
                <a:lumMod val="85000"/>
              </a:schemeClr>
            </a:solidFill>
          </a:ln>
        </p:spPr>
        <p:txBody>
          <a:bodyPr/>
          <a:lstStyle/>
          <a:p>
            <a:pPr lvl="0" indent="0">
              <a:lnSpc>
                <a:spcPct val="90000"/>
              </a:lnSpc>
              <a:spcBef>
                <a:spcPts val="1231"/>
              </a:spcBef>
              <a:buFont typeface="Arial" panose="020B0604020202020204" pitchFamily="34" charset="0"/>
              <a:buNone/>
            </a:pPr>
            <a:endParaRPr lang="sv-SE" sz="3446">
              <a:solidFill>
                <a:schemeClr val="tx1"/>
              </a:solidFill>
              <a:latin typeface="Arial" panose="020B0604020202020204" pitchFamily="34" charset="0"/>
              <a:cs typeface="Arial" panose="020B0604020202020204" pitchFamily="34" charset="0"/>
            </a:endParaRPr>
          </a:p>
        </p:txBody>
      </p:sp>
      <p:sp>
        <p:nvSpPr>
          <p:cNvPr id="8" name="Title 6"/>
          <p:cNvSpPr>
            <a:spLocks noGrp="1"/>
          </p:cNvSpPr>
          <p:nvPr>
            <p:ph type="title" hasCustomPrompt="1"/>
          </p:nvPr>
        </p:nvSpPr>
        <p:spPr>
          <a:xfrm>
            <a:off x="0" y="0"/>
            <a:ext cx="12192000" cy="6510463"/>
          </a:xfrm>
          <a:prstGeom prst="rect">
            <a:avLst/>
          </a:prstGeom>
          <a:solidFill>
            <a:srgbClr val="86C35F"/>
          </a:solidFill>
          <a:ln>
            <a:solidFill>
              <a:srgbClr val="65B233"/>
            </a:solidFill>
          </a:ln>
        </p:spPr>
        <p:txBody>
          <a:bodyPr tIns="2566800" anchor="t"/>
          <a:lstStyle>
            <a:lvl1pPr algn="ctr">
              <a:defRPr lang="sv-SE" sz="2000" b="0" baseline="0" dirty="0">
                <a:solidFill>
                  <a:schemeClr val="bg1"/>
                </a:solidFill>
                <a:latin typeface="Arial" panose="020B0604020202020204" pitchFamily="34" charset="0"/>
                <a:ea typeface="+mn-ea"/>
                <a:cs typeface="Arial" panose="020B0604020202020204" pitchFamily="34" charset="0"/>
              </a:defRPr>
            </a:lvl1pPr>
          </a:lstStyle>
          <a:p>
            <a:pPr marL="0" lvl="0" indent="0" algn="ctr">
              <a:lnSpc>
                <a:spcPct val="100000"/>
              </a:lnSpc>
              <a:spcBef>
                <a:spcPts val="0"/>
              </a:spcBef>
              <a:buFont typeface="Arial" panose="020B0604020202020204" pitchFamily="34" charset="0"/>
            </a:pPr>
            <a:r>
              <a:rPr lang="en-US" dirty="0" err="1"/>
              <a:t>Avsnitt</a:t>
            </a:r>
            <a:endParaRPr lang="sv-SE" dirty="0"/>
          </a:p>
        </p:txBody>
      </p:sp>
      <p:sp>
        <p:nvSpPr>
          <p:cNvPr id="4" name="Date Placeholder 3"/>
          <p:cNvSpPr>
            <a:spLocks noGrp="1"/>
          </p:cNvSpPr>
          <p:nvPr>
            <p:ph type="dt" sz="half" idx="10"/>
          </p:nvPr>
        </p:nvSpPr>
        <p:spPr/>
        <p:txBody>
          <a:bodyPr/>
          <a:lstStyle/>
          <a:p>
            <a:r>
              <a:rPr lang="sv-SE"/>
              <a:t>2023-07-03</a:t>
            </a:r>
          </a:p>
        </p:txBody>
      </p:sp>
      <p:sp>
        <p:nvSpPr>
          <p:cNvPr id="5" name="Footer Placeholder 4"/>
          <p:cNvSpPr>
            <a:spLocks noGrp="1"/>
          </p:cNvSpPr>
          <p:nvPr>
            <p:ph type="ftr" sz="quarter" idx="11"/>
          </p:nvPr>
        </p:nvSpPr>
        <p:spPr/>
        <p:txBody>
          <a:bodyPr/>
          <a:lstStyle/>
          <a:p>
            <a:r>
              <a:rPr lang="sv-SE"/>
              <a:t>Lathund-Ladok-2.21.0-Uppföljning HPR</a:t>
            </a:r>
          </a:p>
        </p:txBody>
      </p:sp>
      <p:sp>
        <p:nvSpPr>
          <p:cNvPr id="6" name="Slide Number Placeholder 5"/>
          <p:cNvSpPr>
            <a:spLocks noGrp="1"/>
          </p:cNvSpPr>
          <p:nvPr>
            <p:ph type="sldNum" sz="quarter" idx="12"/>
          </p:nvPr>
        </p:nvSpPr>
        <p:spPr/>
        <p:txBody>
          <a:bodyPr/>
          <a:lstStyle/>
          <a:p>
            <a:fld id="{B87EEA74-D06B-4AB0-9D2C-EFD05C30A308}" type="slidenum">
              <a:rPr lang="sv-SE" smtClean="0"/>
              <a:t>‹#›</a:t>
            </a:fld>
            <a:endParaRPr lang="sv-SE"/>
          </a:p>
        </p:txBody>
      </p:sp>
    </p:spTree>
    <p:extLst>
      <p:ext uri="{BB962C8B-B14F-4D97-AF65-F5344CB8AC3E}">
        <p14:creationId xmlns:p14="http://schemas.microsoft.com/office/powerpoint/2010/main" val="1929874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0" y="0"/>
            <a:ext cx="12192000" cy="6852274"/>
          </a:xfrm>
          <a:prstGeom prst="rect">
            <a:avLst/>
          </a:prstGeom>
          <a:solidFill>
            <a:srgbClr val="86C35F"/>
          </a:solidFill>
          <a:ln>
            <a:solidFill>
              <a:srgbClr val="65B233"/>
            </a:solidFill>
          </a:ln>
        </p:spPr>
        <p:txBody>
          <a:bodyPr tIns="2566800" anchor="t"/>
          <a:lstStyle>
            <a:lvl1pPr>
              <a:defRPr lang="sv-SE" sz="3200" b="0" baseline="0" dirty="0">
                <a:solidFill>
                  <a:schemeClr val="bg1"/>
                </a:solidFill>
                <a:latin typeface="Arial" panose="020B0604020202020204" pitchFamily="34" charset="0"/>
                <a:ea typeface="+mn-ea"/>
                <a:cs typeface="Arial" panose="020B0604020202020204" pitchFamily="34" charset="0"/>
              </a:defRPr>
            </a:lvl1pPr>
          </a:lstStyle>
          <a:p>
            <a:pPr lvl="0" algn="ctr"/>
            <a:r>
              <a:rPr lang="en-US" dirty="0" err="1"/>
              <a:t>Titelsida</a:t>
            </a:r>
            <a:endParaRPr lang="sv-SE" dirty="0"/>
          </a:p>
        </p:txBody>
      </p:sp>
      <p:pic>
        <p:nvPicPr>
          <p:cNvPr id="11" name="Picture 10"/>
          <p:cNvPicPr>
            <a:picLocks noChangeAspect="1"/>
          </p:cNvPicPr>
          <p:nvPr userDrawn="1"/>
        </p:nvPicPr>
        <p:blipFill>
          <a:blip r:embed="rId2">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818463" y="6152374"/>
            <a:ext cx="1062037" cy="340500"/>
          </a:xfrm>
          <a:prstGeom prst="rect">
            <a:avLst/>
          </a:prstGeom>
        </p:spPr>
      </p:pic>
      <p:sp>
        <p:nvSpPr>
          <p:cNvPr id="12" name="Text Placeholder 2"/>
          <p:cNvSpPr>
            <a:spLocks noGrp="1"/>
          </p:cNvSpPr>
          <p:nvPr>
            <p:ph type="body" sz="quarter" idx="13" hasCustomPrompt="1"/>
          </p:nvPr>
        </p:nvSpPr>
        <p:spPr>
          <a:xfrm>
            <a:off x="451469" y="5091952"/>
            <a:ext cx="6454775" cy="1400922"/>
          </a:xfrm>
          <a:prstGeom prst="rect">
            <a:avLst/>
          </a:prstGeom>
        </p:spPr>
        <p:txBody>
          <a:bodyPr/>
          <a:lstStyle>
            <a:lvl1pPr marL="0" indent="0">
              <a:lnSpc>
                <a:spcPct val="100000"/>
              </a:lnSpc>
              <a:spcBef>
                <a:spcPts val="0"/>
              </a:spcBef>
              <a:spcAft>
                <a:spcPts val="1000"/>
              </a:spcAft>
              <a:buNone/>
              <a:defRPr sz="2800"/>
            </a:lvl1pPr>
          </a:lstStyle>
          <a:p>
            <a:pPr marL="0" indent="0">
              <a:lnSpc>
                <a:spcPct val="100000"/>
              </a:lnSpc>
              <a:spcBef>
                <a:spcPts val="0"/>
              </a:spcBef>
              <a:spcAft>
                <a:spcPts val="1000"/>
              </a:spcAft>
              <a:buNone/>
            </a:pPr>
            <a:r>
              <a:rPr lang="sv-SE" sz="1200" b="1" dirty="0">
                <a:solidFill>
                  <a:schemeClr val="bg1"/>
                </a:solidFill>
                <a:cs typeface="Arial" panose="020B0604020202020204" pitchFamily="34" charset="0"/>
              </a:rPr>
              <a:t>Mer information om Ladok</a:t>
            </a:r>
          </a:p>
          <a:p>
            <a:pPr marL="0" indent="0">
              <a:lnSpc>
                <a:spcPct val="100000"/>
              </a:lnSpc>
              <a:spcBef>
                <a:spcPts val="0"/>
              </a:spcBef>
              <a:spcAft>
                <a:spcPts val="1000"/>
              </a:spcAft>
              <a:buNone/>
            </a:pPr>
            <a:r>
              <a:rPr lang="sv-SE" sz="1200" dirty="0">
                <a:solidFill>
                  <a:schemeClr val="bg1"/>
                </a:solidFill>
                <a:cs typeface="Arial" panose="020B0604020202020204" pitchFamily="34" charset="0"/>
              </a:rPr>
              <a:t>Utbildningsmaterial utvecklas efterhand och publiceras på Ladok.se:</a:t>
            </a:r>
            <a:br>
              <a:rPr lang="sv-SE" sz="1200" dirty="0">
                <a:solidFill>
                  <a:schemeClr val="bg1"/>
                </a:solidFill>
                <a:cs typeface="Arial" panose="020B0604020202020204" pitchFamily="34" charset="0"/>
              </a:rPr>
            </a:br>
            <a:r>
              <a:rPr lang="sv-SE" sz="1200" u="sng" dirty="0">
                <a:solidFill>
                  <a:schemeClr val="bg1"/>
                </a:solidFill>
                <a:cs typeface="Arial" panose="020B0604020202020204" pitchFamily="34" charset="0"/>
                <a:hlinkClick r:id="rId3"/>
              </a:rPr>
              <a:t>Aktuellt utbildningsmaterial</a:t>
            </a:r>
            <a:endParaRPr lang="sv-SE" sz="1200" u="sng" dirty="0">
              <a:solidFill>
                <a:schemeClr val="bg1"/>
              </a:solidFill>
              <a:cs typeface="Arial" panose="020B0604020202020204" pitchFamily="34" charset="0"/>
            </a:endParaRPr>
          </a:p>
          <a:p>
            <a:pPr marL="0" indent="0">
              <a:lnSpc>
                <a:spcPct val="100000"/>
              </a:lnSpc>
              <a:spcBef>
                <a:spcPts val="0"/>
              </a:spcBef>
              <a:spcAft>
                <a:spcPts val="1000"/>
              </a:spcAft>
              <a:buNone/>
            </a:pPr>
            <a:r>
              <a:rPr lang="sv-SE" sz="1200" dirty="0">
                <a:solidFill>
                  <a:schemeClr val="bg1"/>
                </a:solidFill>
                <a:cs typeface="Arial" panose="020B0604020202020204" pitchFamily="34" charset="0"/>
              </a:rPr>
              <a:t>Systemdokumentationen och dess funktionsbeskrivningar beskriver systemet som helhet:</a:t>
            </a:r>
            <a:br>
              <a:rPr lang="sv-SE" sz="1200" dirty="0">
                <a:solidFill>
                  <a:schemeClr val="bg1"/>
                </a:solidFill>
                <a:cs typeface="Arial" panose="020B0604020202020204" pitchFamily="34" charset="0"/>
              </a:rPr>
            </a:br>
            <a:r>
              <a:rPr lang="sv-SE" sz="1200" dirty="0">
                <a:solidFill>
                  <a:schemeClr val="bg1"/>
                </a:solidFill>
                <a:cs typeface="Arial" panose="020B0604020202020204" pitchFamily="34" charset="0"/>
                <a:hlinkClick r:id="rId4"/>
              </a:rPr>
              <a:t>Systemdokumentation för nya Ladok</a:t>
            </a:r>
            <a:endParaRPr lang="sv-SE" sz="1200" dirty="0">
              <a:solidFill>
                <a:schemeClr val="bg1"/>
              </a:solidFill>
              <a:cs typeface="Arial" panose="020B0604020202020204" pitchFamily="34" charset="0"/>
            </a:endParaRPr>
          </a:p>
        </p:txBody>
      </p:sp>
    </p:spTree>
    <p:extLst>
      <p:ext uri="{BB962C8B-B14F-4D97-AF65-F5344CB8AC3E}">
        <p14:creationId xmlns:p14="http://schemas.microsoft.com/office/powerpoint/2010/main" val="1091971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Vertical Text">
    <p:spTree>
      <p:nvGrpSpPr>
        <p:cNvPr id="1" name=""/>
        <p:cNvGrpSpPr/>
        <p:nvPr/>
      </p:nvGrpSpPr>
      <p:grpSpPr>
        <a:xfrm>
          <a:off x="0" y="0"/>
          <a:ext cx="0" cy="0"/>
          <a:chOff x="0" y="0"/>
          <a:chExt cx="0" cy="0"/>
        </a:xfrm>
      </p:grpSpPr>
      <p:sp>
        <p:nvSpPr>
          <p:cNvPr id="7" name="Text Placeholder 7"/>
          <p:cNvSpPr>
            <a:spLocks noGrp="1"/>
          </p:cNvSpPr>
          <p:nvPr>
            <p:ph type="body" sz="quarter" idx="13" hasCustomPrompt="1"/>
          </p:nvPr>
        </p:nvSpPr>
        <p:spPr>
          <a:xfrm>
            <a:off x="-1" y="505682"/>
            <a:ext cx="3157200" cy="6018213"/>
          </a:xfrm>
          <a:prstGeom prst="rect">
            <a:avLst/>
          </a:prstGeom>
          <a:solidFill>
            <a:schemeClr val="bg1">
              <a:lumMod val="95000"/>
            </a:schemeClr>
          </a:solidFill>
          <a:ln>
            <a:solidFill>
              <a:schemeClr val="bg1">
                <a:lumMod val="75000"/>
              </a:schemeClr>
            </a:solidFill>
          </a:ln>
        </p:spPr>
        <p:txBody>
          <a:bodyPr lIns="144000" tIns="90000" bIns="90000"/>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err="1"/>
              <a:t>Brödtext</a:t>
            </a:r>
            <a:r>
              <a:rPr lang="en-US" dirty="0"/>
              <a:t>, Arial, 11 </a:t>
            </a:r>
            <a:r>
              <a:rPr lang="en-US" dirty="0" err="1"/>
              <a:t>pr</a:t>
            </a:r>
            <a:endParaRPr lang="en-US" dirty="0"/>
          </a:p>
          <a:p>
            <a:pPr lvl="0"/>
            <a:endParaRPr lang="sv-SE" dirty="0"/>
          </a:p>
        </p:txBody>
      </p:sp>
      <p:sp>
        <p:nvSpPr>
          <p:cNvPr id="8" name="Rectangle 7"/>
          <p:cNvSpPr/>
          <p:nvPr userDrawn="1"/>
        </p:nvSpPr>
        <p:spPr>
          <a:xfrm>
            <a:off x="0" y="6513513"/>
            <a:ext cx="12192000" cy="344487"/>
          </a:xfrm>
          <a:prstGeom prst="rect">
            <a:avLst/>
          </a:prstGeom>
          <a:solidFill>
            <a:schemeClr val="bg1">
              <a:lumMod val="75000"/>
            </a:schemeClr>
          </a:solidFill>
          <a:ln>
            <a:solidFill>
              <a:schemeClr val="bg1">
                <a:lumMod val="75000"/>
              </a:schemeClr>
            </a:solidFill>
          </a:ln>
        </p:spPr>
        <p:txBody>
          <a:bodyPr/>
          <a:lstStyle/>
          <a:p>
            <a:pPr lvl="0" indent="0">
              <a:lnSpc>
                <a:spcPct val="90000"/>
              </a:lnSpc>
              <a:spcBef>
                <a:spcPts val="1231"/>
              </a:spcBef>
              <a:buFont typeface="Arial" panose="020B0604020202020204" pitchFamily="34" charset="0"/>
              <a:buNone/>
            </a:pPr>
            <a:endParaRPr lang="sv-SE" sz="3446">
              <a:solidFill>
                <a:schemeClr val="tx1"/>
              </a:solidFill>
              <a:latin typeface="Arial" panose="020B0604020202020204" pitchFamily="34" charset="0"/>
              <a:cs typeface="Arial" panose="020B0604020202020204" pitchFamily="34" charset="0"/>
            </a:endParaRPr>
          </a:p>
        </p:txBody>
      </p:sp>
      <p:sp>
        <p:nvSpPr>
          <p:cNvPr id="9" name="Title 6"/>
          <p:cNvSpPr>
            <a:spLocks noGrp="1"/>
          </p:cNvSpPr>
          <p:nvPr>
            <p:ph type="title" hasCustomPrompt="1"/>
          </p:nvPr>
        </p:nvSpPr>
        <p:spPr>
          <a:xfrm>
            <a:off x="0" y="10382"/>
            <a:ext cx="12192000" cy="491947"/>
          </a:xfrm>
          <a:prstGeom prst="rect">
            <a:avLst/>
          </a:prstGeom>
          <a:solidFill>
            <a:srgbClr val="86C35F"/>
          </a:solidFill>
          <a:ln>
            <a:solidFill>
              <a:srgbClr val="65B233"/>
            </a:solidFill>
          </a:ln>
        </p:spPr>
        <p:txBody>
          <a:bodyPr lIns="144000" tIns="90000" bIns="90000" anchor="ctr"/>
          <a:lstStyle>
            <a:lvl1pPr>
              <a:defRPr lang="sv-SE" sz="1200" b="1" baseline="0" dirty="0">
                <a:solidFill>
                  <a:schemeClr val="bg1"/>
                </a:solidFill>
                <a:latin typeface="Arial" panose="020B0604020202020204" pitchFamily="34" charset="0"/>
                <a:ea typeface="+mn-ea"/>
                <a:cs typeface="Arial" panose="020B0604020202020204" pitchFamily="34" charset="0"/>
              </a:defRPr>
            </a:lvl1pPr>
          </a:lstStyle>
          <a:p>
            <a:pPr marL="0" lvl="0" indent="0">
              <a:lnSpc>
                <a:spcPct val="100000"/>
              </a:lnSpc>
              <a:spcBef>
                <a:spcPts val="0"/>
              </a:spcBef>
              <a:buFont typeface="Arial" panose="020B0604020202020204" pitchFamily="34" charset="0"/>
            </a:pPr>
            <a:r>
              <a:rPr lang="en-US" dirty="0" err="1"/>
              <a:t>Titel</a:t>
            </a:r>
            <a:r>
              <a:rPr lang="en-US" dirty="0"/>
              <a:t> </a:t>
            </a:r>
            <a:r>
              <a:rPr lang="en-US" dirty="0" err="1"/>
              <a:t>på</a:t>
            </a:r>
            <a:r>
              <a:rPr lang="en-US" dirty="0"/>
              <a:t> </a:t>
            </a:r>
            <a:r>
              <a:rPr lang="en-US" dirty="0" err="1"/>
              <a:t>sida</a:t>
            </a:r>
            <a:endParaRPr lang="sv-SE" dirty="0"/>
          </a:p>
        </p:txBody>
      </p:sp>
      <p:sp>
        <p:nvSpPr>
          <p:cNvPr id="10" name="Text Placeholder 45"/>
          <p:cNvSpPr>
            <a:spLocks noGrp="1"/>
          </p:cNvSpPr>
          <p:nvPr>
            <p:ph type="body" sz="quarter" idx="34" hasCustomPrompt="1"/>
          </p:nvPr>
        </p:nvSpPr>
        <p:spPr>
          <a:xfrm>
            <a:off x="12667607" y="1270090"/>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1" name="Text Placeholder 45"/>
          <p:cNvSpPr>
            <a:spLocks noGrp="1"/>
          </p:cNvSpPr>
          <p:nvPr>
            <p:ph type="body" sz="quarter" idx="35" hasCustomPrompt="1"/>
          </p:nvPr>
        </p:nvSpPr>
        <p:spPr>
          <a:xfrm>
            <a:off x="12312246" y="1270090"/>
            <a:ext cx="270279" cy="242521"/>
          </a:xfrm>
          <a:prstGeom prst="roundRect">
            <a:avLst>
              <a:gd name="adj" fmla="val 0"/>
            </a:avLst>
          </a:prstGeom>
          <a:solidFill>
            <a:schemeClr val="bg1"/>
          </a:solidFill>
          <a:ln>
            <a:solidFill>
              <a:schemeClr val="bg1">
                <a:lumMod val="50000"/>
              </a:schemeClr>
            </a:solidFill>
          </a:ln>
          <a:effectLst>
            <a:outerShdw blurRad="50800" dist="38100" dir="2700000" algn="tl" rotWithShape="0">
              <a:prstClr val="black">
                <a:alpha val="40000"/>
              </a:prstClr>
            </a:outerShdw>
          </a:effectLst>
        </p:spPr>
        <p:txBody>
          <a:bodyPr wrap="square" anchor="ctr">
            <a:spAutoFit/>
          </a:bodyPr>
          <a:lstStyle>
            <a:lvl1pPr marL="0" indent="0" algn="ctr">
              <a:lnSpc>
                <a:spcPct val="90000"/>
              </a:lnSpc>
              <a:spcBef>
                <a:spcPts val="0"/>
              </a:spcBef>
              <a:buNone/>
              <a:defRPr sz="1100" b="1">
                <a:solidFill>
                  <a:schemeClr val="tx1"/>
                </a:solidFill>
                <a:latin typeface="Arial" panose="020B0604020202020204" pitchFamily="34" charset="0"/>
                <a:cs typeface="Arial" panose="020B0604020202020204" pitchFamily="34" charset="0"/>
              </a:defRPr>
            </a:lvl1pPr>
          </a:lstStyle>
          <a:p>
            <a:pPr lvl="0"/>
            <a:r>
              <a:rPr lang="sv-SE" dirty="0"/>
              <a:t>x</a:t>
            </a:r>
          </a:p>
        </p:txBody>
      </p:sp>
      <p:sp>
        <p:nvSpPr>
          <p:cNvPr id="12" name="Text Placeholder 33"/>
          <p:cNvSpPr>
            <a:spLocks noGrp="1"/>
          </p:cNvSpPr>
          <p:nvPr>
            <p:ph type="body" sz="quarter" idx="27" hasCustomPrompt="1"/>
          </p:nvPr>
        </p:nvSpPr>
        <p:spPr>
          <a:xfrm>
            <a:off x="12355244" y="2051864"/>
            <a:ext cx="582643" cy="326355"/>
          </a:xfrm>
          <a:prstGeom prst="rect">
            <a:avLst/>
          </a:prstGeom>
          <a:ln w="19050">
            <a:solidFill>
              <a:srgbClr val="C8480E"/>
            </a:solidFill>
          </a:ln>
        </p:spPr>
        <p:txBody>
          <a:bodyPr/>
          <a:lstStyle>
            <a:lvl1pPr marL="0" indent="0">
              <a:buNone/>
              <a:defRPr sz="1100" baseline="0">
                <a:latin typeface="Arial" panose="020B0604020202020204" pitchFamily="34" charset="0"/>
                <a:cs typeface="Arial" panose="020B0604020202020204" pitchFamily="34" charset="0"/>
              </a:defRPr>
            </a:lvl1pPr>
          </a:lstStyle>
          <a:p>
            <a:pPr lvl="0"/>
            <a:r>
              <a:rPr lang="sv-SE" dirty="0"/>
              <a:t> </a:t>
            </a:r>
          </a:p>
        </p:txBody>
      </p:sp>
      <p:sp>
        <p:nvSpPr>
          <p:cNvPr id="13" name="Text Placeholder 35"/>
          <p:cNvSpPr>
            <a:spLocks noGrp="1"/>
          </p:cNvSpPr>
          <p:nvPr>
            <p:ph type="body" sz="quarter" idx="28" hasCustomPrompt="1"/>
          </p:nvPr>
        </p:nvSpPr>
        <p:spPr>
          <a:xfrm>
            <a:off x="12355243" y="1639889"/>
            <a:ext cx="582643" cy="261610"/>
          </a:xfrm>
          <a:prstGeom prst="rect">
            <a:avLst/>
          </a:prstGeom>
          <a:solidFill>
            <a:srgbClr val="FBDF8D"/>
          </a:solidFill>
          <a:ln w="6350">
            <a:solidFill>
              <a:srgbClr val="FBC114"/>
            </a:solidFill>
          </a:ln>
        </p:spPr>
        <p:style>
          <a:lnRef idx="2">
            <a:schemeClr val="accent4">
              <a:shade val="50000"/>
            </a:schemeClr>
          </a:lnRef>
          <a:fillRef idx="1">
            <a:schemeClr val="accent4"/>
          </a:fillRef>
          <a:effectRef idx="0">
            <a:schemeClr val="accent4"/>
          </a:effectRef>
          <a:fontRef idx="none"/>
        </p:style>
        <p:txBody>
          <a:bodyPr wrap="square">
            <a:spAutoFit/>
          </a:bodyPr>
          <a:lstStyle>
            <a:lvl1pPr marL="0" indent="0">
              <a:lnSpc>
                <a:spcPct val="100000"/>
              </a:lnSpc>
              <a:spcBef>
                <a:spcPts val="0"/>
              </a:spcBef>
              <a:spcAft>
                <a:spcPts val="600"/>
              </a:spcAft>
              <a:buNone/>
              <a:defRPr sz="1100" baseline="0">
                <a:latin typeface="Arial" panose="020B0604020202020204" pitchFamily="34" charset="0"/>
                <a:cs typeface="Arial" panose="020B0604020202020204" pitchFamily="34" charset="0"/>
              </a:defRPr>
            </a:lvl1pPr>
          </a:lstStyle>
          <a:p>
            <a:pPr lvl="0"/>
            <a:r>
              <a:rPr lang="en-US" dirty="0"/>
              <a:t> </a:t>
            </a:r>
            <a:endParaRPr lang="sv-SE" dirty="0"/>
          </a:p>
        </p:txBody>
      </p:sp>
      <p:sp>
        <p:nvSpPr>
          <p:cNvPr id="14" name="Text Placeholder 7"/>
          <p:cNvSpPr>
            <a:spLocks noGrp="1"/>
          </p:cNvSpPr>
          <p:nvPr>
            <p:ph type="body" sz="quarter" idx="37" hasCustomPrompt="1"/>
          </p:nvPr>
        </p:nvSpPr>
        <p:spPr>
          <a:xfrm>
            <a:off x="12355244" y="2516301"/>
            <a:ext cx="582643" cy="351035"/>
          </a:xfrm>
          <a:prstGeom prst="rect">
            <a:avLst/>
          </a:prstGeom>
          <a:solidFill>
            <a:schemeClr val="bg1">
              <a:lumMod val="95000"/>
            </a:schemeClr>
          </a:solidFill>
          <a:ln>
            <a:solidFill>
              <a:schemeClr val="bg1">
                <a:lumMod val="85000"/>
              </a:schemeClr>
            </a:solidFill>
          </a:ln>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15" name="Text Placeholder 7"/>
          <p:cNvSpPr>
            <a:spLocks noGrp="1"/>
          </p:cNvSpPr>
          <p:nvPr>
            <p:ph type="body" sz="quarter" idx="38" hasCustomPrompt="1"/>
          </p:nvPr>
        </p:nvSpPr>
        <p:spPr>
          <a:xfrm>
            <a:off x="12355244" y="3029981"/>
            <a:ext cx="582643" cy="351035"/>
          </a:xfrm>
          <a:prstGeom prst="rect">
            <a:avLst/>
          </a:prstGeom>
          <a:noFill/>
          <a:ln>
            <a:solidFill>
              <a:schemeClr val="bg1">
                <a:lumMod val="65000"/>
              </a:schemeClr>
            </a:solidFill>
          </a:ln>
          <a:effectLst>
            <a:outerShdw blurRad="50800" dist="38100" dir="2700000" algn="tl" rotWithShape="0">
              <a:prstClr val="black">
                <a:alpha val="30000"/>
              </a:prstClr>
            </a:outerShdw>
          </a:effectLst>
        </p:spPr>
        <p:txBody>
          <a:bodyPr wrap="square" lIns="144000" tIns="90000" bIns="90000">
            <a:spAutoFit/>
          </a:bodyPr>
          <a:lstStyle>
            <a:lvl1pPr marL="0" indent="0">
              <a:lnSpc>
                <a:spcPct val="100000"/>
              </a:lnSpc>
              <a:spcBef>
                <a:spcPts val="0"/>
              </a:spcBef>
              <a:spcAft>
                <a:spcPts val="600"/>
              </a:spcAft>
              <a:buNone/>
              <a:defRPr sz="1100" b="0" baseline="0">
                <a:solidFill>
                  <a:schemeClr val="tx1">
                    <a:lumMod val="85000"/>
                    <a:lumOff val="15000"/>
                  </a:schemeClr>
                </a:solidFill>
                <a:latin typeface="Arial" panose="020B0604020202020204" pitchFamily="34" charset="0"/>
                <a:cs typeface="Arial" panose="020B0604020202020204" pitchFamily="34" charset="0"/>
              </a:defRPr>
            </a:lvl1pPr>
            <a:lvl2pPr marL="313200" indent="0">
              <a:lnSpc>
                <a:spcPct val="100000"/>
              </a:lnSpc>
              <a:spcBef>
                <a:spcPts val="0"/>
              </a:spcBef>
              <a:spcAft>
                <a:spcPts val="600"/>
              </a:spcAft>
              <a:buNone/>
              <a:defRPr sz="1100">
                <a:latin typeface="Arial" panose="020B0604020202020204" pitchFamily="34" charset="0"/>
                <a:cs typeface="Arial" panose="020B0604020202020204" pitchFamily="34" charset="0"/>
              </a:defRPr>
            </a:lvl2pPr>
            <a:lvl3pPr marL="626400" indent="0">
              <a:lnSpc>
                <a:spcPct val="100000"/>
              </a:lnSpc>
              <a:spcBef>
                <a:spcPts val="0"/>
              </a:spcBef>
              <a:spcAft>
                <a:spcPts val="600"/>
              </a:spcAft>
              <a:buNone/>
              <a:defRPr sz="1100">
                <a:latin typeface="Arial" panose="020B0604020202020204" pitchFamily="34" charset="0"/>
                <a:cs typeface="Arial" panose="020B0604020202020204" pitchFamily="34" charset="0"/>
              </a:defRPr>
            </a:lvl3pPr>
            <a:lvl4pPr marL="939600" indent="0">
              <a:lnSpc>
                <a:spcPct val="100000"/>
              </a:lnSpc>
              <a:spcBef>
                <a:spcPts val="0"/>
              </a:spcBef>
              <a:spcAft>
                <a:spcPts val="600"/>
              </a:spcAft>
              <a:buNone/>
              <a:defRPr sz="1100">
                <a:latin typeface="Arial" panose="020B0604020202020204" pitchFamily="34" charset="0"/>
                <a:cs typeface="Arial" panose="020B0604020202020204" pitchFamily="34" charset="0"/>
              </a:defRPr>
            </a:lvl4pPr>
            <a:lvl5pPr marL="1252800" indent="0">
              <a:lnSpc>
                <a:spcPct val="100000"/>
              </a:lnSpc>
              <a:spcBef>
                <a:spcPts val="0"/>
              </a:spcBef>
              <a:spcAft>
                <a:spcPts val="600"/>
              </a:spcAft>
              <a:buNone/>
              <a:defRPr sz="1100">
                <a:latin typeface="Arial" panose="020B0604020202020204" pitchFamily="34" charset="0"/>
                <a:cs typeface="Arial" panose="020B0604020202020204" pitchFamily="34" charset="0"/>
              </a:defRPr>
            </a:lvl5pPr>
          </a:lstStyle>
          <a:p>
            <a:pPr lvl="0"/>
            <a:r>
              <a:rPr lang="en-US" dirty="0"/>
              <a:t> </a:t>
            </a:r>
            <a:endParaRPr lang="sv-SE" dirty="0"/>
          </a:p>
        </p:txBody>
      </p:sp>
      <p:sp>
        <p:nvSpPr>
          <p:cNvPr id="4" name="Date Placeholder 3"/>
          <p:cNvSpPr>
            <a:spLocks noGrp="1"/>
          </p:cNvSpPr>
          <p:nvPr>
            <p:ph type="dt" sz="half" idx="10"/>
          </p:nvPr>
        </p:nvSpPr>
        <p:spPr/>
        <p:txBody>
          <a:bodyPr/>
          <a:lstStyle/>
          <a:p>
            <a:r>
              <a:rPr lang="sv-SE"/>
              <a:t>2023-07-03</a:t>
            </a:r>
          </a:p>
        </p:txBody>
      </p:sp>
      <p:sp>
        <p:nvSpPr>
          <p:cNvPr id="5" name="Footer Placeholder 4"/>
          <p:cNvSpPr>
            <a:spLocks noGrp="1"/>
          </p:cNvSpPr>
          <p:nvPr>
            <p:ph type="ftr" sz="quarter" idx="11"/>
          </p:nvPr>
        </p:nvSpPr>
        <p:spPr/>
        <p:txBody>
          <a:bodyPr/>
          <a:lstStyle/>
          <a:p>
            <a:r>
              <a:rPr lang="sv-SE"/>
              <a:t>Lathund-Ladok-2.21.0-Uppföljning HPR</a:t>
            </a:r>
          </a:p>
        </p:txBody>
      </p:sp>
      <p:sp>
        <p:nvSpPr>
          <p:cNvPr id="6" name="Slide Number Placeholder 5"/>
          <p:cNvSpPr>
            <a:spLocks noGrp="1"/>
          </p:cNvSpPr>
          <p:nvPr>
            <p:ph type="sldNum" sz="quarter" idx="12"/>
          </p:nvPr>
        </p:nvSpPr>
        <p:spPr/>
        <p:txBody>
          <a:bodyPr/>
          <a:lstStyle/>
          <a:p>
            <a:fld id="{44811774-1BF9-4ADF-9079-5087C9337CCD}" type="slidenum">
              <a:rPr lang="sv-SE" smtClean="0"/>
              <a:t>‹#›</a:t>
            </a:fld>
            <a:endParaRPr lang="sv-SE"/>
          </a:p>
        </p:txBody>
      </p:sp>
    </p:spTree>
    <p:extLst>
      <p:ext uri="{BB962C8B-B14F-4D97-AF65-F5344CB8AC3E}">
        <p14:creationId xmlns:p14="http://schemas.microsoft.com/office/powerpoint/2010/main" val="37531654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0" y="6492875"/>
            <a:ext cx="2743200" cy="365125"/>
          </a:xfrm>
          <a:prstGeom prst="rect">
            <a:avLst/>
          </a:prstGeom>
        </p:spPr>
        <p:txBody>
          <a:bodyPr vert="horz" lIns="91440" tIns="45720" rIns="91440" bIns="45720" rtlCol="0" anchor="ctr"/>
          <a:lstStyle>
            <a:lvl1pPr algn="l">
              <a:defRPr sz="1100">
                <a:solidFill>
                  <a:schemeClr val="bg1"/>
                </a:solidFill>
                <a:latin typeface="Arial" panose="020B0604020202020204" pitchFamily="34" charset="0"/>
                <a:cs typeface="Arial" panose="020B0604020202020204" pitchFamily="34" charset="0"/>
              </a:defRPr>
            </a:lvl1pPr>
          </a:lstStyle>
          <a:p>
            <a:r>
              <a:rPr lang="sv-SE"/>
              <a:t>2023-07-03</a:t>
            </a:r>
          </a:p>
        </p:txBody>
      </p:sp>
      <p:sp>
        <p:nvSpPr>
          <p:cNvPr id="5" name="Footer Placeholder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100">
                <a:solidFill>
                  <a:schemeClr val="bg1"/>
                </a:solidFill>
                <a:latin typeface="Arial" panose="020B0604020202020204" pitchFamily="34" charset="0"/>
                <a:cs typeface="Arial" panose="020B0604020202020204" pitchFamily="34" charset="0"/>
              </a:defRPr>
            </a:lvl1pPr>
          </a:lstStyle>
          <a:p>
            <a:r>
              <a:rPr lang="sv-SE"/>
              <a:t>Lathund-Ladok-2.21.0-Uppföljning HPR</a:t>
            </a:r>
            <a:endParaRPr lang="sv-SE" dirty="0"/>
          </a:p>
        </p:txBody>
      </p:sp>
      <p:sp>
        <p:nvSpPr>
          <p:cNvPr id="6" name="Slide Number Placeholder 5"/>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100">
                <a:solidFill>
                  <a:schemeClr val="bg1"/>
                </a:solidFill>
                <a:latin typeface="Arial" panose="020B0604020202020204" pitchFamily="34" charset="0"/>
                <a:cs typeface="Arial" panose="020B0604020202020204" pitchFamily="34" charset="0"/>
              </a:defRPr>
            </a:lvl1pPr>
          </a:lstStyle>
          <a:p>
            <a:fld id="{B87EEA74-D06B-4AB0-9D2C-EFD05C30A308}" type="slidenum">
              <a:rPr lang="sv-SE" smtClean="0"/>
              <a:pPr/>
              <a:t>‹#›</a:t>
            </a:fld>
            <a:endParaRPr lang="sv-SE"/>
          </a:p>
        </p:txBody>
      </p:sp>
    </p:spTree>
    <p:extLst>
      <p:ext uri="{BB962C8B-B14F-4D97-AF65-F5344CB8AC3E}">
        <p14:creationId xmlns:p14="http://schemas.microsoft.com/office/powerpoint/2010/main" val="1173078628"/>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60" r:id="rId4"/>
    <p:sldLayoutId id="2147483661" r:id="rId5"/>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onfluence.its.umu.se/confluence/display/LD/Ladok+dokumentation+-+Startsida" TargetMode="External"/><Relationship Id="rId2" Type="http://schemas.openxmlformats.org/officeDocument/2006/relationships/hyperlink" Target="https://ladok.se/utbildningsmaterial" TargetMode="Externa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3" Type="http://schemas.openxmlformats.org/officeDocument/2006/relationships/hyperlink" Target="https://confluence.its.umu.se/confluence/display/LH/.Rapportparametrar+vSlutleveran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confluence.its.umu.se/confluence/pages/viewpage.action?pageId=453942238"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sv-SE" dirty="0"/>
              <a:t>Handhavandeguide: </a:t>
            </a:r>
            <a:r>
              <a:rPr lang="en-US" dirty="0" err="1"/>
              <a:t>Helårsprestationer</a:t>
            </a:r>
            <a:r>
              <a:rPr lang="en-US" dirty="0"/>
              <a:t> (HPR)</a:t>
            </a:r>
            <a:br>
              <a:rPr lang="en-US" dirty="0"/>
            </a:br>
            <a:r>
              <a:rPr lang="sv-SE" sz="1100" dirty="0"/>
              <a:t>Innevarande version vid senaste uppdatering: 2.21.0 </a:t>
            </a:r>
          </a:p>
        </p:txBody>
      </p:sp>
      <p:sp>
        <p:nvSpPr>
          <p:cNvPr id="8" name="Platshållare för innehåll 2"/>
          <p:cNvSpPr txBox="1">
            <a:spLocks/>
          </p:cNvSpPr>
          <p:nvPr/>
        </p:nvSpPr>
        <p:spPr>
          <a:xfrm>
            <a:off x="311500" y="5194194"/>
            <a:ext cx="8489600" cy="1298680"/>
          </a:xfrm>
          <a:prstGeom prst="rect">
            <a:avLst/>
          </a:prstGeom>
          <a:noFill/>
          <a:ln>
            <a:noFill/>
          </a:ln>
        </p:spPr>
        <p:txBody>
          <a:bodyPr vert="horz" wrap="square" lIns="91440" tIns="7200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spcAft>
                <a:spcPts val="1000"/>
              </a:spcAft>
              <a:buNone/>
            </a:pPr>
            <a:r>
              <a:rPr lang="sv-SE" sz="1200" b="1" dirty="0">
                <a:solidFill>
                  <a:schemeClr val="bg1"/>
                </a:solidFill>
                <a:cs typeface="Arial" panose="020B0604020202020204" pitchFamily="34" charset="0"/>
              </a:rPr>
              <a:t>Mer information om Ladok</a:t>
            </a:r>
          </a:p>
          <a:p>
            <a:pPr marL="0" indent="0">
              <a:lnSpc>
                <a:spcPct val="100000"/>
              </a:lnSpc>
              <a:spcBef>
                <a:spcPts val="0"/>
              </a:spcBef>
              <a:spcAft>
                <a:spcPts val="1000"/>
              </a:spcAft>
              <a:buNone/>
            </a:pPr>
            <a:r>
              <a:rPr lang="sv-SE" sz="1200" dirty="0">
                <a:solidFill>
                  <a:schemeClr val="bg1"/>
                </a:solidFill>
                <a:cs typeface="Arial" panose="020B0604020202020204" pitchFamily="34" charset="0"/>
              </a:rPr>
              <a:t>Mer utbildningsmaterial hittar du på Ladok.se:</a:t>
            </a:r>
            <a:br>
              <a:rPr lang="sv-SE" sz="1200" dirty="0">
                <a:solidFill>
                  <a:schemeClr val="bg1"/>
                </a:solidFill>
                <a:cs typeface="Arial" panose="020B0604020202020204" pitchFamily="34" charset="0"/>
              </a:rPr>
            </a:br>
            <a:r>
              <a:rPr lang="sv-SE" sz="1200" u="sng" dirty="0">
                <a:solidFill>
                  <a:schemeClr val="bg1"/>
                </a:solidFill>
                <a:cs typeface="Arial" panose="020B0604020202020204" pitchFamily="34" charset="0"/>
                <a:hlinkClick r:id="rId2"/>
              </a:rPr>
              <a:t>Aktuellt utbildningsmaterial</a:t>
            </a:r>
            <a:endParaRPr lang="sv-SE" sz="1200" u="sng" dirty="0">
              <a:solidFill>
                <a:schemeClr val="bg1"/>
              </a:solidFill>
              <a:cs typeface="Arial" panose="020B0604020202020204" pitchFamily="34" charset="0"/>
            </a:endParaRPr>
          </a:p>
          <a:p>
            <a:pPr marL="0" indent="0">
              <a:lnSpc>
                <a:spcPct val="100000"/>
              </a:lnSpc>
              <a:spcBef>
                <a:spcPts val="0"/>
              </a:spcBef>
              <a:spcAft>
                <a:spcPts val="1000"/>
              </a:spcAft>
              <a:buNone/>
            </a:pPr>
            <a:r>
              <a:rPr lang="sv-SE" sz="1200" dirty="0">
                <a:solidFill>
                  <a:schemeClr val="bg1"/>
                </a:solidFill>
                <a:cs typeface="Arial" panose="020B0604020202020204" pitchFamily="34" charset="0"/>
              </a:rPr>
              <a:t>Systemdokumentationen och dess funktionsbeskrivningar beskriver systemet som helhet:</a:t>
            </a:r>
            <a:br>
              <a:rPr lang="sv-SE" sz="1200" dirty="0">
                <a:solidFill>
                  <a:schemeClr val="bg1"/>
                </a:solidFill>
                <a:cs typeface="Arial" panose="020B0604020202020204" pitchFamily="34" charset="0"/>
              </a:rPr>
            </a:br>
            <a:r>
              <a:rPr lang="sv-SE" sz="1200" dirty="0">
                <a:solidFill>
                  <a:schemeClr val="bg1"/>
                </a:solidFill>
                <a:cs typeface="Arial" panose="020B0604020202020204" pitchFamily="34" charset="0"/>
                <a:hlinkClick r:id="rId3"/>
              </a:rPr>
              <a:t>Systemdokumentation för nya Ladok</a:t>
            </a:r>
            <a:r>
              <a:rPr lang="sv-SE" sz="1200" dirty="0">
                <a:solidFill>
                  <a:schemeClr val="bg1"/>
                </a:solidFill>
                <a:cs typeface="Arial" panose="020B0604020202020204" pitchFamily="34" charset="0"/>
              </a:rPr>
              <a:t> </a:t>
            </a:r>
            <a:r>
              <a:rPr lang="sv-SE" sz="1200" i="1" dirty="0">
                <a:solidFill>
                  <a:schemeClr val="bg1"/>
                </a:solidFill>
                <a:cs typeface="Arial" panose="020B0604020202020204" pitchFamily="34" charset="0"/>
              </a:rPr>
              <a:t>(inloggning krävs)</a:t>
            </a:r>
            <a:endParaRPr lang="sv-SE" sz="1200" dirty="0">
              <a:solidFill>
                <a:schemeClr val="bg1"/>
              </a:solidFill>
              <a:cs typeface="Arial" panose="020B0604020202020204" pitchFamily="34" charset="0"/>
            </a:endParaRPr>
          </a:p>
        </p:txBody>
      </p:sp>
      <p:pic>
        <p:nvPicPr>
          <p:cNvPr id="9" name="Picture 8"/>
          <p:cNvPicPr>
            <a:picLocks noChangeAspect="1"/>
          </p:cNvPicPr>
          <p:nvPr/>
        </p:nvPicPr>
        <p:blipFill>
          <a:blip r:embed="rId4">
            <a:duotone>
              <a:prstClr val="black"/>
              <a:schemeClr val="tx2">
                <a:tint val="45000"/>
                <a:satMod val="400000"/>
              </a:schemeClr>
            </a:duotone>
            <a:extLst>
              <a:ext uri="{28A0092B-C50C-407E-A947-70E740481C1C}">
                <a14:useLocalDpi xmlns:a14="http://schemas.microsoft.com/office/drawing/2010/main" val="0"/>
              </a:ext>
            </a:extLst>
          </a:blip>
          <a:stretch>
            <a:fillRect/>
          </a:stretch>
        </p:blipFill>
        <p:spPr>
          <a:xfrm>
            <a:off x="10818463" y="6152374"/>
            <a:ext cx="1062037" cy="340500"/>
          </a:xfrm>
          <a:prstGeom prst="rect">
            <a:avLst/>
          </a:prstGeom>
        </p:spPr>
      </p:pic>
    </p:spTree>
    <p:extLst>
      <p:ext uri="{BB962C8B-B14F-4D97-AF65-F5344CB8AC3E}">
        <p14:creationId xmlns:p14="http://schemas.microsoft.com/office/powerpoint/2010/main" val="2877679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Innehållsförteckning</a:t>
            </a:r>
            <a:endParaRPr lang="en-US" dirty="0"/>
          </a:p>
        </p:txBody>
      </p:sp>
      <p:sp>
        <p:nvSpPr>
          <p:cNvPr id="14" name="Text Placeholder 7"/>
          <p:cNvSpPr txBox="1">
            <a:spLocks/>
          </p:cNvSpPr>
          <p:nvPr/>
        </p:nvSpPr>
        <p:spPr>
          <a:xfrm>
            <a:off x="324299" y="791201"/>
            <a:ext cx="8886375" cy="1012755"/>
          </a:xfrm>
          <a:prstGeom prst="rect">
            <a:avLst/>
          </a:prstGeom>
          <a:solidFill>
            <a:schemeClr val="bg1">
              <a:lumMod val="95000"/>
            </a:schemeClr>
          </a:solidFill>
          <a:ln>
            <a:solidFill>
              <a:schemeClr val="bg1">
                <a:lumMod val="75000"/>
              </a:schemeClr>
            </a:solidFill>
          </a:ln>
        </p:spPr>
        <p:txBody>
          <a:bodyPr lIns="144000" tIns="90000" bIns="90000">
            <a:sp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100" b="0" kern="1200" baseline="0">
                <a:solidFill>
                  <a:schemeClr val="tx1">
                    <a:lumMod val="85000"/>
                    <a:lumOff val="15000"/>
                  </a:schemeClr>
                </a:solidFill>
                <a:latin typeface="Arial" panose="020B0604020202020204" pitchFamily="34" charset="0"/>
                <a:ea typeface="+mn-ea"/>
                <a:cs typeface="Arial" panose="020B0604020202020204" pitchFamily="34" charset="0"/>
              </a:defRPr>
            </a:lvl1pPr>
            <a:lvl2pPr marL="31320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2pPr>
            <a:lvl3pPr marL="62640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3pPr>
            <a:lvl4pPr marL="93960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4pPr>
            <a:lvl5pPr marL="1252800" indent="0" algn="l" defTabSz="914400" rtl="0" eaLnBrk="1" latinLnBrk="0" hangingPunct="1">
              <a:lnSpc>
                <a:spcPct val="100000"/>
              </a:lnSpc>
              <a:spcBef>
                <a:spcPts val="0"/>
              </a:spcBef>
              <a:spcAft>
                <a:spcPts val="600"/>
              </a:spcAft>
              <a:buFont typeface="Arial" panose="020B0604020202020204" pitchFamily="34" charset="0"/>
              <a:buNone/>
              <a:defRPr sz="11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b="1" dirty="0"/>
              <a:t>Syfte</a:t>
            </a:r>
          </a:p>
          <a:p>
            <a:r>
              <a:rPr lang="sv-SE" dirty="0"/>
              <a:t>Syftet med handhavandeguiden är att exemplifiera olika sätt att söka ut uppföljningsdata, </a:t>
            </a:r>
            <a:r>
              <a:rPr lang="sv-SE" dirty="0" err="1"/>
              <a:t>bl</a:t>
            </a:r>
            <a:r>
              <a:rPr lang="sv-SE" dirty="0"/>
              <a:t> a för att kunna göra en Årsredovisning, söka ut statistik vid förfrågningar samt ta fram uppgifter som behövs för löpande uppföljning.</a:t>
            </a:r>
            <a:endParaRPr lang="en-GB" dirty="0"/>
          </a:p>
          <a:p>
            <a:r>
              <a:rPr lang="sv-SE" dirty="0"/>
              <a:t>Handhavandeguiden förutsätter att du känner till grundläggande begrepp inom </a:t>
            </a:r>
            <a:r>
              <a:rPr lang="sv-SE" dirty="0" err="1"/>
              <a:t>Ladok</a:t>
            </a:r>
            <a:r>
              <a:rPr lang="sv-SE" dirty="0"/>
              <a:t> och uppföljning.  </a:t>
            </a:r>
            <a:endParaRPr lang="sv-SE" dirty="0">
              <a:solidFill>
                <a:schemeClr val="accent6">
                  <a:lumMod val="50000"/>
                </a:schemeClr>
              </a:solidFill>
            </a:endParaRPr>
          </a:p>
        </p:txBody>
      </p:sp>
      <p:graphicFrame>
        <p:nvGraphicFramePr>
          <p:cNvPr id="15" name="Content Placeholder 6"/>
          <p:cNvGraphicFramePr>
            <a:graphicFrameLocks/>
          </p:cNvGraphicFramePr>
          <p:nvPr>
            <p:extLst>
              <p:ext uri="{D42A27DB-BD31-4B8C-83A1-F6EECF244321}">
                <p14:modId xmlns:p14="http://schemas.microsoft.com/office/powerpoint/2010/main" val="1375684040"/>
              </p:ext>
            </p:extLst>
          </p:nvPr>
        </p:nvGraphicFramePr>
        <p:xfrm>
          <a:off x="351275" y="2042339"/>
          <a:ext cx="8859399" cy="1295400"/>
        </p:xfrm>
        <a:graphic>
          <a:graphicData uri="http://schemas.openxmlformats.org/drawingml/2006/table">
            <a:tbl>
              <a:tblPr firstRow="1" bandRow="1">
                <a:tableStyleId>{F5AB1C69-6EDB-4FF4-983F-18BD219EF322}</a:tableStyleId>
              </a:tblPr>
              <a:tblGrid>
                <a:gridCol w="4661987">
                  <a:extLst>
                    <a:ext uri="{9D8B030D-6E8A-4147-A177-3AD203B41FA5}">
                      <a16:colId xmlns:a16="http://schemas.microsoft.com/office/drawing/2014/main" val="612401357"/>
                    </a:ext>
                  </a:extLst>
                </a:gridCol>
                <a:gridCol w="519668">
                  <a:extLst>
                    <a:ext uri="{9D8B030D-6E8A-4147-A177-3AD203B41FA5}">
                      <a16:colId xmlns:a16="http://schemas.microsoft.com/office/drawing/2014/main" val="22891434"/>
                    </a:ext>
                  </a:extLst>
                </a:gridCol>
                <a:gridCol w="3677744">
                  <a:extLst>
                    <a:ext uri="{9D8B030D-6E8A-4147-A177-3AD203B41FA5}">
                      <a16:colId xmlns:a16="http://schemas.microsoft.com/office/drawing/2014/main" val="1775160724"/>
                    </a:ext>
                  </a:extLst>
                </a:gridCol>
              </a:tblGrid>
              <a:tr h="245824">
                <a:tc>
                  <a:txBody>
                    <a:bodyPr/>
                    <a:lstStyle/>
                    <a:p>
                      <a:r>
                        <a:rPr lang="sv-SE" sz="1100" dirty="0">
                          <a:solidFill>
                            <a:schemeClr val="tx1"/>
                          </a:solidFill>
                          <a:latin typeface="Arial" panose="020B0604020202020204" pitchFamily="34" charset="0"/>
                          <a:cs typeface="Arial" panose="020B0604020202020204" pitchFamily="34" charset="0"/>
                        </a:rPr>
                        <a:t>Sidtitel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r>
                        <a:rPr lang="sv-SE" sz="1100" dirty="0">
                          <a:solidFill>
                            <a:schemeClr val="tx1"/>
                          </a:solidFill>
                          <a:latin typeface="Arial" panose="020B0604020202020204" pitchFamily="34" charset="0"/>
                          <a:cs typeface="Arial" panose="020B0604020202020204" pitchFamily="34" charset="0"/>
                        </a:rPr>
                        <a:t>Sida</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r>
                        <a:rPr lang="sv-SE" sz="1100" dirty="0">
                          <a:solidFill>
                            <a:schemeClr val="tx1"/>
                          </a:solidFill>
                          <a:latin typeface="Arial" panose="020B0604020202020204" pitchFamily="34" charset="0"/>
                          <a:cs typeface="Arial" panose="020B0604020202020204" pitchFamily="34" charset="0"/>
                        </a:rPr>
                        <a:t>Kommentar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752277148"/>
                  </a:ext>
                </a:extLst>
              </a:tr>
              <a:tr h="245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100" dirty="0">
                          <a:latin typeface="Arial" panose="020B0604020202020204" pitchFamily="34" charset="0"/>
                          <a:cs typeface="Arial" panose="020B0604020202020204" pitchFamily="34" charset="0"/>
                          <a:hlinkClick r:id="rId2" action="ppaction://hlinksldjump"/>
                        </a:rPr>
                        <a:t>Vad gäller vid beräkning?</a:t>
                      </a:r>
                      <a:endParaRPr lang="sv-SE" sz="1100" dirty="0">
                        <a:latin typeface="Arial" panose="020B0604020202020204" pitchFamily="34" charset="0"/>
                        <a:cs typeface="Arial" panose="020B0604020202020204" pitchFamily="34" charset="0"/>
                      </a:endParaRPr>
                    </a:p>
                  </a:txBody>
                  <a:tcPr marL="83568" marR="83568">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sv-SE" sz="1100" dirty="0">
                          <a:latin typeface="Arial" panose="020B0604020202020204" pitchFamily="34" charset="0"/>
                          <a:cs typeface="Arial" panose="020B0604020202020204" pitchFamily="34" charset="0"/>
                        </a:rPr>
                        <a:t>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sv-SE" sz="1100" dirty="0">
                        <a:latin typeface="Arial" panose="020B0604020202020204" pitchFamily="34" charset="0"/>
                        <a:cs typeface="Arial" panose="020B0604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8597417"/>
                  </a:ext>
                </a:extLst>
              </a:tr>
              <a:tr h="25882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100" dirty="0">
                          <a:latin typeface="Arial" panose="020B0604020202020204" pitchFamily="34" charset="0"/>
                          <a:cs typeface="Arial" panose="020B0604020202020204" pitchFamily="34" charset="0"/>
                          <a:hlinkClick r:id="rId3" action="ppaction://hlinksldjump"/>
                        </a:rPr>
                        <a:t>Utsökning av sent inkomna prestationer</a:t>
                      </a:r>
                      <a:endParaRPr lang="sv-SE" sz="1100" dirty="0">
                        <a:latin typeface="Arial" panose="020B0604020202020204" pitchFamily="34" charset="0"/>
                        <a:cs typeface="Arial" panose="020B0604020202020204" pitchFamily="34" charset="0"/>
                      </a:endParaRPr>
                    </a:p>
                  </a:txBody>
                  <a:tcPr marL="83568" marR="83568">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r>
                        <a:rPr lang="sv-SE" sz="1100" dirty="0">
                          <a:latin typeface="Arial" panose="020B0604020202020204" pitchFamily="34" charset="0"/>
                          <a:cs typeface="Arial" panose="020B0604020202020204" pitchFamily="34" charset="0"/>
                        </a:rPr>
                        <a:t>3</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endParaRPr lang="sv-SE" sz="11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2"/>
                  </a:ext>
                </a:extLst>
              </a:tr>
              <a:tr h="245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100" dirty="0">
                          <a:latin typeface="Arial" panose="020B0604020202020204" pitchFamily="34" charset="0"/>
                          <a:cs typeface="Arial" panose="020B0604020202020204" pitchFamily="34" charset="0"/>
                          <a:hlinkClick r:id="rId2" action="ppaction://hlinksldjump"/>
                        </a:rPr>
                        <a:t>Att begränsa utsökningen för HPR</a:t>
                      </a:r>
                      <a:endParaRPr lang="sv-SE" sz="1100" dirty="0">
                        <a:latin typeface="Arial" panose="020B0604020202020204" pitchFamily="34" charset="0"/>
                        <a:cs typeface="Arial" panose="020B0604020202020204" pitchFamily="34" charset="0"/>
                      </a:endParaRPr>
                    </a:p>
                  </a:txBody>
                  <a:tcPr marL="83568" marR="83568">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r>
                        <a:rPr lang="sv-SE" sz="1100" dirty="0">
                          <a:latin typeface="Arial" panose="020B0604020202020204" pitchFamily="34" charset="0"/>
                          <a:cs typeface="Arial" panose="020B0604020202020204" pitchFamily="34" charset="0"/>
                        </a:rPr>
                        <a:t>4</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endParaRPr lang="sv-SE" sz="11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2458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100" dirty="0">
                          <a:latin typeface="Arial" panose="020B0604020202020204" pitchFamily="34" charset="0"/>
                          <a:cs typeface="Arial" panose="020B0604020202020204" pitchFamily="34" charset="0"/>
                          <a:hlinkClick r:id="rId4" action="ppaction://hlinksldjump"/>
                        </a:rPr>
                        <a:t>Begränsa på lokal märkning</a:t>
                      </a:r>
                      <a:endParaRPr lang="sv-SE" sz="11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r>
                        <a:rPr lang="sv-SE" sz="1100" dirty="0">
                          <a:latin typeface="Arial" panose="020B0604020202020204" pitchFamily="34" charset="0"/>
                          <a:cs typeface="Arial" panose="020B0604020202020204" pitchFamily="34" charset="0"/>
                        </a:rPr>
                        <a:t>5</a:t>
                      </a: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tc>
                  <a:txBody>
                    <a:bodyPr/>
                    <a:lstStyle/>
                    <a:p>
                      <a:endParaRPr lang="sv-SE" sz="1100" dirty="0">
                        <a:latin typeface="Arial" panose="020B0604020202020204" pitchFamily="34" charset="0"/>
                        <a:cs typeface="Arial" panose="020B0604020202020204" pitchFamily="34" charset="0"/>
                      </a:endParaRPr>
                    </a:p>
                  </a:txBody>
                  <a:tcP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8" name="Platshållare för bildnummer 5"/>
          <p:cNvSpPr>
            <a:spLocks noGrp="1"/>
          </p:cNvSpPr>
          <p:nvPr>
            <p:ph type="sldNum" sz="quarter" idx="12"/>
          </p:nvPr>
        </p:nvSpPr>
        <p:spPr>
          <a:xfrm>
            <a:off x="9448800" y="6492875"/>
            <a:ext cx="2743200" cy="365125"/>
          </a:xfrm>
        </p:spPr>
        <p:txBody>
          <a:bodyPr/>
          <a:lstStyle/>
          <a:p>
            <a:r>
              <a:rPr lang="sv-SE" dirty="0"/>
              <a:t>1</a:t>
            </a:r>
          </a:p>
        </p:txBody>
      </p:sp>
      <p:sp>
        <p:nvSpPr>
          <p:cNvPr id="9" name="Platshållare för datum 3"/>
          <p:cNvSpPr>
            <a:spLocks noGrp="1"/>
          </p:cNvSpPr>
          <p:nvPr>
            <p:ph type="dt" sz="half" idx="10"/>
          </p:nvPr>
        </p:nvSpPr>
        <p:spPr>
          <a:xfrm>
            <a:off x="0" y="6492875"/>
            <a:ext cx="2743200" cy="365125"/>
          </a:xfrm>
        </p:spPr>
        <p:txBody>
          <a:bodyPr/>
          <a:lstStyle/>
          <a:p>
            <a:r>
              <a:rPr lang="sv-SE"/>
              <a:t>2023-07-03</a:t>
            </a:r>
            <a:endParaRPr lang="sv-SE" dirty="0"/>
          </a:p>
        </p:txBody>
      </p:sp>
      <p:sp>
        <p:nvSpPr>
          <p:cNvPr id="10" name="Platshållare för sidfot 4"/>
          <p:cNvSpPr>
            <a:spLocks noGrp="1"/>
          </p:cNvSpPr>
          <p:nvPr>
            <p:ph type="ftr" sz="quarter" idx="11"/>
          </p:nvPr>
        </p:nvSpPr>
        <p:spPr>
          <a:xfrm>
            <a:off x="4038600" y="6492874"/>
            <a:ext cx="4114800" cy="365125"/>
          </a:xfrm>
        </p:spPr>
        <p:txBody>
          <a:bodyPr/>
          <a:lstStyle/>
          <a:p>
            <a:r>
              <a:rPr lang="sv-SE"/>
              <a:t>Lathund-Ladok-2.21.0-Uppföljning HPR</a:t>
            </a:r>
            <a:endParaRPr lang="sv-SE" dirty="0"/>
          </a:p>
        </p:txBody>
      </p:sp>
    </p:spTree>
    <p:extLst>
      <p:ext uri="{BB962C8B-B14F-4D97-AF65-F5344CB8AC3E}">
        <p14:creationId xmlns:p14="http://schemas.microsoft.com/office/powerpoint/2010/main" val="1629036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3" y="495300"/>
            <a:ext cx="4242393" cy="6018213"/>
          </a:xfrm>
        </p:spPr>
        <p:txBody>
          <a:bodyPr/>
          <a:lstStyle/>
          <a:p>
            <a:r>
              <a:rPr lang="sv-SE" dirty="0"/>
              <a:t>Rapporten beräknar antal helårsprestationer (HPR) och utgår ifrån godkända prestationer (antal avklarade högskolepoäng). HPR beräknas utifrån prestationens examinationsdatum, alltså det datum då examinationen genomfördes. Det är möjligt att begränsa och gruppera på flera rapportparametrar, t.ex. finansieringsform och utbildningsområde.</a:t>
            </a:r>
          </a:p>
          <a:p>
            <a:r>
              <a:rPr lang="sv-SE" dirty="0"/>
              <a:t>Fullständig lista över </a:t>
            </a:r>
            <a:r>
              <a:rPr lang="sv-SE" dirty="0">
                <a:hlinkClick r:id="rId3"/>
              </a:rPr>
              <a:t>utsökningsparametrar finns i systemdokumentationen </a:t>
            </a:r>
            <a:r>
              <a:rPr lang="sv-SE" dirty="0"/>
              <a:t>(</a:t>
            </a:r>
            <a:r>
              <a:rPr lang="sv-SE" i="1" dirty="0"/>
              <a:t>inloggning krävs</a:t>
            </a:r>
            <a:r>
              <a:rPr lang="sv-SE" dirty="0"/>
              <a:t>)</a:t>
            </a:r>
            <a:endParaRPr lang="en-GB" dirty="0"/>
          </a:p>
          <a:p>
            <a:r>
              <a:rPr lang="sv-SE" b="1" dirty="0"/>
              <a:t>HPR =  Totala antalet avklarade högskolepoäng / helårsvärdet</a:t>
            </a:r>
            <a:endParaRPr lang="en-GB" dirty="0"/>
          </a:p>
          <a:p>
            <a:r>
              <a:rPr lang="sv-SE" dirty="0"/>
              <a:t>Följande gäller också vid beräkning:</a:t>
            </a:r>
            <a:endParaRPr lang="en-GB" dirty="0"/>
          </a:p>
          <a:p>
            <a:pPr marL="171450" lvl="0" indent="-171450">
              <a:buFont typeface="Arial" panose="020B0604020202020204" pitchFamily="34" charset="0"/>
              <a:buChar char="•"/>
            </a:pPr>
            <a:r>
              <a:rPr lang="sv-SE" dirty="0"/>
              <a:t>Helårsvärdet definieras per studieordning och motsvarar ett helt års prestationer. För t.ex. högskoleutbildning enligt 2007 års studieordning så är helårsvärdet 60 </a:t>
            </a:r>
            <a:r>
              <a:rPr lang="sv-SE" dirty="0" err="1"/>
              <a:t>hp</a:t>
            </a:r>
            <a:r>
              <a:rPr lang="sv-SE" dirty="0"/>
              <a:t>.</a:t>
            </a:r>
            <a:endParaRPr lang="en-GB" dirty="0"/>
          </a:p>
          <a:p>
            <a:pPr marL="171450" lvl="0" indent="-171450">
              <a:buFont typeface="Arial" panose="020B0604020202020204" pitchFamily="34" charset="0"/>
              <a:buChar char="•"/>
            </a:pPr>
            <a:r>
              <a:rPr lang="sv-SE" dirty="0"/>
              <a:t>En kurs kan ha ett eller flera utbildningsområden och HPR fördelas mellan de områden som kursen tillhör. Utbildningsområdet anger de olika ersättningsnivåerna som ett lärosäte får för en utbildning (enligt Regleringsbrevet).</a:t>
            </a:r>
            <a:endParaRPr lang="en-GB" dirty="0"/>
          </a:p>
          <a:p>
            <a:pPr lvl="0"/>
            <a:r>
              <a:rPr lang="sv-SE" dirty="0"/>
              <a:t>De uppgifter som tas med i beräkningen av HPR är:</a:t>
            </a:r>
            <a:endParaRPr lang="en-GB" dirty="0"/>
          </a:p>
          <a:p>
            <a:pPr marL="171450" lvl="0" indent="-171450">
              <a:buFont typeface="Arial" panose="020B0604020202020204" pitchFamily="34" charset="0"/>
              <a:buChar char="•"/>
            </a:pPr>
            <a:r>
              <a:rPr lang="sv-SE" dirty="0"/>
              <a:t>Resultat på modul</a:t>
            </a:r>
            <a:endParaRPr lang="en-GB" dirty="0"/>
          </a:p>
          <a:p>
            <a:pPr marL="171450" lvl="0" indent="-171450">
              <a:buFont typeface="Arial" panose="020B0604020202020204" pitchFamily="34" charset="0"/>
              <a:buChar char="•"/>
            </a:pPr>
            <a:r>
              <a:rPr lang="sv-SE" dirty="0"/>
              <a:t>Resultat på hel kurs (om kurs saknar moduler)</a:t>
            </a:r>
            <a:endParaRPr lang="en-GB" dirty="0"/>
          </a:p>
          <a:p>
            <a:pPr marL="171450" lvl="0" indent="-171450">
              <a:buFont typeface="Arial" panose="020B0604020202020204" pitchFamily="34" charset="0"/>
              <a:buChar char="•"/>
            </a:pPr>
            <a:r>
              <a:rPr lang="sv-SE" dirty="0"/>
              <a:t>Den del av kurs/modul som inte är tillgodoräknad</a:t>
            </a:r>
          </a:p>
          <a:p>
            <a:endParaRPr lang="sv-SE" dirty="0"/>
          </a:p>
        </p:txBody>
      </p:sp>
      <p:sp>
        <p:nvSpPr>
          <p:cNvPr id="2" name="Rubrik 1"/>
          <p:cNvSpPr>
            <a:spLocks noGrp="1"/>
          </p:cNvSpPr>
          <p:nvPr>
            <p:ph type="title"/>
          </p:nvPr>
        </p:nvSpPr>
        <p:spPr/>
        <p:txBody>
          <a:bodyPr/>
          <a:lstStyle/>
          <a:p>
            <a:r>
              <a:rPr lang="en-US"/>
              <a:t>Vad gäller vid beräkning?</a:t>
            </a:r>
            <a:endParaRPr lang="sv-SE" dirty="0"/>
          </a:p>
        </p:txBody>
      </p:sp>
      <p:sp>
        <p:nvSpPr>
          <p:cNvPr id="6" name="Platshållare för bildnummer 5">
            <a:extLst>
              <a:ext uri="{FF2B5EF4-FFF2-40B4-BE49-F238E27FC236}">
                <a16:creationId xmlns:a16="http://schemas.microsoft.com/office/drawing/2014/main" id="{0F45960A-E388-0C99-FB2C-09B581EF2672}"/>
              </a:ext>
            </a:extLst>
          </p:cNvPr>
          <p:cNvSpPr>
            <a:spLocks noGrp="1"/>
          </p:cNvSpPr>
          <p:nvPr>
            <p:ph type="sldNum" sz="quarter" idx="12"/>
          </p:nvPr>
        </p:nvSpPr>
        <p:spPr>
          <a:xfrm>
            <a:off x="9448800" y="6492875"/>
            <a:ext cx="2743200" cy="365125"/>
          </a:xfrm>
        </p:spPr>
        <p:txBody>
          <a:bodyPr/>
          <a:lstStyle/>
          <a:p>
            <a:r>
              <a:rPr lang="sv-SE" dirty="0"/>
              <a:t>2</a:t>
            </a:r>
          </a:p>
        </p:txBody>
      </p:sp>
      <p:sp>
        <p:nvSpPr>
          <p:cNvPr id="8" name="Platshållare för datum 3">
            <a:extLst>
              <a:ext uri="{FF2B5EF4-FFF2-40B4-BE49-F238E27FC236}">
                <a16:creationId xmlns:a16="http://schemas.microsoft.com/office/drawing/2014/main" id="{D31F9BE2-3D60-15CB-0B69-F7BD3EC7FD49}"/>
              </a:ext>
            </a:extLst>
          </p:cNvPr>
          <p:cNvSpPr>
            <a:spLocks noGrp="1"/>
          </p:cNvSpPr>
          <p:nvPr>
            <p:ph type="dt" sz="half" idx="10"/>
          </p:nvPr>
        </p:nvSpPr>
        <p:spPr>
          <a:xfrm>
            <a:off x="0" y="6492875"/>
            <a:ext cx="2743200" cy="365125"/>
          </a:xfrm>
        </p:spPr>
        <p:txBody>
          <a:bodyPr/>
          <a:lstStyle/>
          <a:p>
            <a:r>
              <a:rPr lang="sv-SE"/>
              <a:t>2023-07-03</a:t>
            </a:r>
            <a:endParaRPr lang="sv-SE" dirty="0"/>
          </a:p>
        </p:txBody>
      </p:sp>
      <p:sp>
        <p:nvSpPr>
          <p:cNvPr id="10" name="Platshållare för sidfot 4">
            <a:extLst>
              <a:ext uri="{FF2B5EF4-FFF2-40B4-BE49-F238E27FC236}">
                <a16:creationId xmlns:a16="http://schemas.microsoft.com/office/drawing/2014/main" id="{A70B54C9-FDAE-2654-F202-8D747E86BCDB}"/>
              </a:ext>
            </a:extLst>
          </p:cNvPr>
          <p:cNvSpPr>
            <a:spLocks noGrp="1"/>
          </p:cNvSpPr>
          <p:nvPr>
            <p:ph type="ftr" sz="quarter" idx="11"/>
          </p:nvPr>
        </p:nvSpPr>
        <p:spPr>
          <a:xfrm>
            <a:off x="4038600" y="6492874"/>
            <a:ext cx="4114800" cy="365125"/>
          </a:xfrm>
        </p:spPr>
        <p:txBody>
          <a:bodyPr/>
          <a:lstStyle/>
          <a:p>
            <a:r>
              <a:rPr lang="sv-SE"/>
              <a:t>Lathund-Ladok-2.21.0-Uppföljning HPR</a:t>
            </a:r>
            <a:endParaRPr lang="sv-SE" dirty="0"/>
          </a:p>
        </p:txBody>
      </p:sp>
      <p:pic>
        <p:nvPicPr>
          <p:cNvPr id="11" name="Bildobjekt 10">
            <a:extLst>
              <a:ext uri="{FF2B5EF4-FFF2-40B4-BE49-F238E27FC236}">
                <a16:creationId xmlns:a16="http://schemas.microsoft.com/office/drawing/2014/main" id="{0EEA30F2-5EF6-C7C7-9DDA-19FB2D8B4BFC}"/>
              </a:ext>
            </a:extLst>
          </p:cNvPr>
          <p:cNvPicPr>
            <a:picLocks noChangeAspect="1"/>
          </p:cNvPicPr>
          <p:nvPr/>
        </p:nvPicPr>
        <p:blipFill rotWithShape="1">
          <a:blip r:embed="rId4"/>
          <a:srcRect l="1" t="828" r="-847" b="-828"/>
          <a:stretch/>
        </p:blipFill>
        <p:spPr>
          <a:xfrm>
            <a:off x="4370196" y="925749"/>
            <a:ext cx="7821804" cy="5006502"/>
          </a:xfrm>
          <a:prstGeom prst="rect">
            <a:avLst/>
          </a:prstGeom>
        </p:spPr>
      </p:pic>
    </p:spTree>
    <p:extLst>
      <p:ext uri="{BB962C8B-B14F-4D97-AF65-F5344CB8AC3E}">
        <p14:creationId xmlns:p14="http://schemas.microsoft.com/office/powerpoint/2010/main" val="1933574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dobjekt 10">
            <a:extLst>
              <a:ext uri="{FF2B5EF4-FFF2-40B4-BE49-F238E27FC236}">
                <a16:creationId xmlns:a16="http://schemas.microsoft.com/office/drawing/2014/main" id="{21E0392A-A245-983A-F80C-38F321290D2D}"/>
              </a:ext>
            </a:extLst>
          </p:cNvPr>
          <p:cNvPicPr>
            <a:picLocks noChangeAspect="1"/>
          </p:cNvPicPr>
          <p:nvPr/>
        </p:nvPicPr>
        <p:blipFill rotWithShape="1">
          <a:blip r:embed="rId3"/>
          <a:srcRect r="5493"/>
          <a:stretch/>
        </p:blipFill>
        <p:spPr>
          <a:xfrm>
            <a:off x="3539119" y="894881"/>
            <a:ext cx="8405660" cy="2895468"/>
          </a:xfrm>
          <a:prstGeom prst="rect">
            <a:avLst/>
          </a:prstGeom>
        </p:spPr>
      </p:pic>
      <p:sp>
        <p:nvSpPr>
          <p:cNvPr id="3" name="Text Placeholder 2"/>
          <p:cNvSpPr>
            <a:spLocks noGrp="1"/>
          </p:cNvSpPr>
          <p:nvPr>
            <p:ph type="body" sz="quarter" idx="13"/>
          </p:nvPr>
        </p:nvSpPr>
        <p:spPr>
          <a:xfrm>
            <a:off x="-1" y="495300"/>
            <a:ext cx="3438882" cy="6018213"/>
          </a:xfrm>
        </p:spPr>
        <p:txBody>
          <a:bodyPr/>
          <a:lstStyle/>
          <a:p>
            <a:r>
              <a:rPr lang="sv-SE" dirty="0"/>
              <a:t>Vid utsökning av sent inkomna prestationer används fälten </a:t>
            </a:r>
            <a:r>
              <a:rPr lang="sv-SE" i="1" dirty="0"/>
              <a:t>Utsökningsperiod</a:t>
            </a:r>
            <a:r>
              <a:rPr lang="sv-SE" dirty="0"/>
              <a:t> och </a:t>
            </a:r>
            <a:r>
              <a:rPr lang="sv-SE" i="1" dirty="0"/>
              <a:t>Utsökning av sent inkomna prestationer </a:t>
            </a:r>
            <a:r>
              <a:rPr lang="sv-SE" dirty="0"/>
              <a:t>för beräkningen.</a:t>
            </a:r>
            <a:endParaRPr lang="en-GB" dirty="0"/>
          </a:p>
          <a:p>
            <a:r>
              <a:rPr lang="sv-SE" dirty="0"/>
              <a:t>Rapporten söker fram resultat som har beslutsdatum (attestdatum) under det tidsintervall som anges vid ”Utsökning av sent inkomna prestationer” och har examinationsdatum som hör till det tidsintervall som anges vid ”Utsökningsperiod”.</a:t>
            </a:r>
            <a:endParaRPr lang="en-GB" dirty="0"/>
          </a:p>
          <a:p>
            <a:r>
              <a:rPr lang="sv-SE" dirty="0"/>
              <a:t>Regleringsbrevet avses de helårsprestationer som hänförs till </a:t>
            </a:r>
            <a:r>
              <a:rPr lang="sv-SE" b="1" dirty="0"/>
              <a:t>december</a:t>
            </a:r>
            <a:r>
              <a:rPr lang="sv-SE" dirty="0"/>
              <a:t> månad föregående budgetår och som inte redovisats för detta budgetår.</a:t>
            </a:r>
            <a:endParaRPr lang="en-GB" dirty="0"/>
          </a:p>
          <a:p>
            <a:r>
              <a:rPr lang="sv-SE" dirty="0"/>
              <a:t>Utsökning görs så här:</a:t>
            </a:r>
            <a:br>
              <a:rPr lang="sv-SE" dirty="0"/>
            </a:br>
            <a:r>
              <a:rPr lang="sv-SE" b="1" dirty="0"/>
              <a:t>Uttagsdatum: 2019-12-31 </a:t>
            </a:r>
            <a:r>
              <a:rPr lang="sv-SE" dirty="0"/>
              <a:t>(uttagsdatum, se även nedan*)</a:t>
            </a:r>
            <a:br>
              <a:rPr lang="sv-SE" dirty="0"/>
            </a:br>
            <a:r>
              <a:rPr lang="sv-SE" b="1" dirty="0"/>
              <a:t>Utsökningsperiod</a:t>
            </a:r>
            <a:r>
              <a:rPr lang="sv-SE" dirty="0"/>
              <a:t>: T ex 2018-12-01—2018-12-31</a:t>
            </a:r>
            <a:br>
              <a:rPr lang="sv-SE" dirty="0"/>
            </a:br>
            <a:r>
              <a:rPr lang="sv-SE" b="1" dirty="0"/>
              <a:t>Utsökning av sent inkomna</a:t>
            </a:r>
            <a:r>
              <a:rPr lang="sv-SE" dirty="0"/>
              <a:t>: </a:t>
            </a:r>
            <a:r>
              <a:rPr lang="sv-SE" dirty="0">
                <a:solidFill>
                  <a:schemeClr val="tx1"/>
                </a:solidFill>
              </a:rPr>
              <a:t>T ex 2019-01-19</a:t>
            </a:r>
            <a:r>
              <a:rPr lang="sv-SE" dirty="0"/>
              <a:t>—20</a:t>
            </a:r>
            <a:r>
              <a:rPr lang="sv-SE" dirty="0">
                <a:solidFill>
                  <a:schemeClr val="tx1"/>
                </a:solidFill>
              </a:rPr>
              <a:t>19-12-31</a:t>
            </a:r>
          </a:p>
          <a:p>
            <a:r>
              <a:rPr lang="sv-SE" dirty="0"/>
              <a:t>Då görs en beräkning som räknar ut prestationer som har attestdatum inom intervallet</a:t>
            </a:r>
            <a:r>
              <a:rPr lang="en-GB" dirty="0"/>
              <a:t>, men </a:t>
            </a:r>
            <a:r>
              <a:rPr lang="sv-SE" dirty="0"/>
              <a:t>examinationsdatum</a:t>
            </a:r>
            <a:r>
              <a:rPr lang="en-GB" dirty="0"/>
              <a:t> </a:t>
            </a:r>
            <a:r>
              <a:rPr lang="en-GB" dirty="0" err="1"/>
              <a:t>inom</a:t>
            </a:r>
            <a:r>
              <a:rPr lang="en-GB" dirty="0"/>
              <a:t> </a:t>
            </a:r>
            <a:r>
              <a:rPr lang="en-GB" dirty="0" err="1"/>
              <a:t>utsökningsperioden</a:t>
            </a:r>
            <a:r>
              <a:rPr lang="en-GB" dirty="0"/>
              <a:t>.</a:t>
            </a:r>
          </a:p>
          <a:p>
            <a:endParaRPr lang="sv-SE" dirty="0"/>
          </a:p>
          <a:p>
            <a:endParaRPr lang="sv-SE" dirty="0"/>
          </a:p>
          <a:p>
            <a:endParaRPr lang="sv-SE" dirty="0"/>
          </a:p>
          <a:p>
            <a:endParaRPr lang="sv-SE" dirty="0"/>
          </a:p>
          <a:p>
            <a:r>
              <a:rPr lang="sv-SE" dirty="0"/>
              <a:t>*Som uttagsdatum anges "dagens datum". Eftersom uttaget ofta görs i samband med den ordinarie årsredovisning kan man ange samma datum som uttagsdatum för sent inkomna prestationer som för den ordinarie.</a:t>
            </a:r>
          </a:p>
          <a:p>
            <a:pPr>
              <a:buAutoNum type="arabicPeriod"/>
            </a:pPr>
            <a:endParaRPr lang="sv-SE" dirty="0"/>
          </a:p>
          <a:p>
            <a:pPr>
              <a:buAutoNum type="arabicPeriod"/>
            </a:pPr>
            <a:endParaRPr lang="sv-SE" dirty="0"/>
          </a:p>
          <a:p>
            <a:endParaRPr lang="sv-SE" dirty="0"/>
          </a:p>
          <a:p>
            <a:endParaRPr lang="sv-SE" dirty="0"/>
          </a:p>
        </p:txBody>
      </p:sp>
      <p:sp>
        <p:nvSpPr>
          <p:cNvPr id="2" name="Rubrik 1"/>
          <p:cNvSpPr>
            <a:spLocks noGrp="1"/>
          </p:cNvSpPr>
          <p:nvPr>
            <p:ph type="title"/>
          </p:nvPr>
        </p:nvSpPr>
        <p:spPr/>
        <p:txBody>
          <a:bodyPr/>
          <a:lstStyle/>
          <a:p>
            <a:r>
              <a:rPr lang="en-US" dirty="0" err="1"/>
              <a:t>Utsökning</a:t>
            </a:r>
            <a:r>
              <a:rPr lang="en-US" dirty="0"/>
              <a:t> </a:t>
            </a:r>
            <a:r>
              <a:rPr lang="en-US" dirty="0" err="1"/>
              <a:t>av</a:t>
            </a:r>
            <a:r>
              <a:rPr lang="en-US" dirty="0"/>
              <a:t> sent </a:t>
            </a:r>
            <a:r>
              <a:rPr lang="en-US" dirty="0" err="1"/>
              <a:t>inkomna</a:t>
            </a:r>
            <a:r>
              <a:rPr lang="en-US" dirty="0"/>
              <a:t> </a:t>
            </a:r>
            <a:r>
              <a:rPr lang="en-US" dirty="0" err="1"/>
              <a:t>prestationer</a:t>
            </a:r>
            <a:endParaRPr lang="sv-SE" dirty="0"/>
          </a:p>
        </p:txBody>
      </p:sp>
      <p:cxnSp>
        <p:nvCxnSpPr>
          <p:cNvPr id="8" name="Straight Arrow Connector 18"/>
          <p:cNvCxnSpPr>
            <a:cxnSpLocks/>
          </p:cNvCxnSpPr>
          <p:nvPr/>
        </p:nvCxnSpPr>
        <p:spPr>
          <a:xfrm>
            <a:off x="3238500" y="1512611"/>
            <a:ext cx="398145" cy="11389"/>
          </a:xfrm>
          <a:prstGeom prst="straightConnector1">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5" name="Platshållare för bildnummer 5">
            <a:extLst>
              <a:ext uri="{FF2B5EF4-FFF2-40B4-BE49-F238E27FC236}">
                <a16:creationId xmlns:a16="http://schemas.microsoft.com/office/drawing/2014/main" id="{7B69DEF4-A6CD-6048-8EEE-54D8619FF983}"/>
              </a:ext>
            </a:extLst>
          </p:cNvPr>
          <p:cNvSpPr>
            <a:spLocks noGrp="1"/>
          </p:cNvSpPr>
          <p:nvPr>
            <p:ph type="sldNum" sz="quarter" idx="12"/>
          </p:nvPr>
        </p:nvSpPr>
        <p:spPr>
          <a:xfrm>
            <a:off x="9448800" y="6492875"/>
            <a:ext cx="2743200" cy="365125"/>
          </a:xfrm>
        </p:spPr>
        <p:txBody>
          <a:bodyPr/>
          <a:lstStyle/>
          <a:p>
            <a:r>
              <a:rPr lang="sv-SE" dirty="0"/>
              <a:t>3</a:t>
            </a:r>
          </a:p>
        </p:txBody>
      </p:sp>
      <p:sp>
        <p:nvSpPr>
          <p:cNvPr id="7" name="Platshållare för datum 3">
            <a:extLst>
              <a:ext uri="{FF2B5EF4-FFF2-40B4-BE49-F238E27FC236}">
                <a16:creationId xmlns:a16="http://schemas.microsoft.com/office/drawing/2014/main" id="{F588E04B-2AE3-D0D2-13B7-062C131700BB}"/>
              </a:ext>
            </a:extLst>
          </p:cNvPr>
          <p:cNvSpPr>
            <a:spLocks noGrp="1"/>
          </p:cNvSpPr>
          <p:nvPr>
            <p:ph type="dt" sz="half" idx="10"/>
          </p:nvPr>
        </p:nvSpPr>
        <p:spPr>
          <a:xfrm>
            <a:off x="0" y="6492875"/>
            <a:ext cx="2743200" cy="365125"/>
          </a:xfrm>
        </p:spPr>
        <p:txBody>
          <a:bodyPr/>
          <a:lstStyle/>
          <a:p>
            <a:r>
              <a:rPr lang="sv-SE"/>
              <a:t>2023-07-03</a:t>
            </a:r>
            <a:endParaRPr lang="sv-SE" dirty="0"/>
          </a:p>
        </p:txBody>
      </p:sp>
      <p:sp>
        <p:nvSpPr>
          <p:cNvPr id="9" name="Platshållare för sidfot 4">
            <a:extLst>
              <a:ext uri="{FF2B5EF4-FFF2-40B4-BE49-F238E27FC236}">
                <a16:creationId xmlns:a16="http://schemas.microsoft.com/office/drawing/2014/main" id="{4DC4C3DE-3AEF-2233-B8A0-21F1CD5837CC}"/>
              </a:ext>
            </a:extLst>
          </p:cNvPr>
          <p:cNvSpPr>
            <a:spLocks noGrp="1"/>
          </p:cNvSpPr>
          <p:nvPr>
            <p:ph type="ftr" sz="quarter" idx="11"/>
          </p:nvPr>
        </p:nvSpPr>
        <p:spPr>
          <a:xfrm>
            <a:off x="4038600" y="6492874"/>
            <a:ext cx="4114800" cy="365125"/>
          </a:xfrm>
        </p:spPr>
        <p:txBody>
          <a:bodyPr/>
          <a:lstStyle/>
          <a:p>
            <a:r>
              <a:rPr lang="sv-SE"/>
              <a:t>Lathund-Ladok-2.21.0-Uppföljning HPR</a:t>
            </a:r>
            <a:endParaRPr lang="sv-SE" dirty="0"/>
          </a:p>
        </p:txBody>
      </p:sp>
      <p:pic>
        <p:nvPicPr>
          <p:cNvPr id="16" name="Bildobjekt 15">
            <a:extLst>
              <a:ext uri="{FF2B5EF4-FFF2-40B4-BE49-F238E27FC236}">
                <a16:creationId xmlns:a16="http://schemas.microsoft.com/office/drawing/2014/main" id="{9A1FD309-0C28-CD49-F532-4B2CEFAC61AA}"/>
              </a:ext>
            </a:extLst>
          </p:cNvPr>
          <p:cNvPicPr>
            <a:picLocks noChangeAspect="1"/>
          </p:cNvPicPr>
          <p:nvPr/>
        </p:nvPicPr>
        <p:blipFill rotWithShape="1">
          <a:blip r:embed="rId3"/>
          <a:srcRect l="1834" t="11826" r="52773" b="48531"/>
          <a:stretch/>
        </p:blipFill>
        <p:spPr>
          <a:xfrm>
            <a:off x="5257800" y="3954780"/>
            <a:ext cx="6832600" cy="1942652"/>
          </a:xfrm>
          <a:prstGeom prst="rect">
            <a:avLst/>
          </a:prstGeom>
        </p:spPr>
      </p:pic>
      <p:sp>
        <p:nvSpPr>
          <p:cNvPr id="20" name="Freeform 19"/>
          <p:cNvSpPr/>
          <p:nvPr/>
        </p:nvSpPr>
        <p:spPr>
          <a:xfrm>
            <a:off x="3736883" y="1330325"/>
            <a:ext cx="8353517" cy="4625975"/>
          </a:xfrm>
          <a:custGeom>
            <a:avLst/>
            <a:gdLst>
              <a:gd name="connsiteX0" fmla="*/ 0 w 8356600"/>
              <a:gd name="connsiteY0" fmla="*/ 0 h 4940300"/>
              <a:gd name="connsiteX1" fmla="*/ 12700 w 8356600"/>
              <a:gd name="connsiteY1" fmla="*/ 673100 h 4940300"/>
              <a:gd name="connsiteX2" fmla="*/ 1536700 w 8356600"/>
              <a:gd name="connsiteY2" fmla="*/ 4940300 h 4940300"/>
              <a:gd name="connsiteX3" fmla="*/ 1524000 w 8356600"/>
              <a:gd name="connsiteY3" fmla="*/ 2946400 h 4940300"/>
              <a:gd name="connsiteX4" fmla="*/ 8356600 w 8356600"/>
              <a:gd name="connsiteY4" fmla="*/ 2946400 h 4940300"/>
              <a:gd name="connsiteX5" fmla="*/ 2946400 w 8356600"/>
              <a:gd name="connsiteY5" fmla="*/ 736600 h 4940300"/>
              <a:gd name="connsiteX6" fmla="*/ 2921000 w 8356600"/>
              <a:gd name="connsiteY6" fmla="*/ 0 h 4940300"/>
              <a:gd name="connsiteX7" fmla="*/ 0 w 8356600"/>
              <a:gd name="connsiteY7" fmla="*/ 0 h 4940300"/>
              <a:gd name="connsiteX0" fmla="*/ 0 w 8356600"/>
              <a:gd name="connsiteY0" fmla="*/ 0 h 4940300"/>
              <a:gd name="connsiteX1" fmla="*/ 12700 w 8356600"/>
              <a:gd name="connsiteY1" fmla="*/ 673100 h 4940300"/>
              <a:gd name="connsiteX2" fmla="*/ 1536700 w 8356600"/>
              <a:gd name="connsiteY2" fmla="*/ 4940300 h 4940300"/>
              <a:gd name="connsiteX3" fmla="*/ 1524000 w 8356600"/>
              <a:gd name="connsiteY3" fmla="*/ 2946400 h 4940300"/>
              <a:gd name="connsiteX4" fmla="*/ 8356600 w 8356600"/>
              <a:gd name="connsiteY4" fmla="*/ 2946400 h 4940300"/>
              <a:gd name="connsiteX5" fmla="*/ 2946400 w 8356600"/>
              <a:gd name="connsiteY5" fmla="*/ 736600 h 4940300"/>
              <a:gd name="connsiteX6" fmla="*/ 3844925 w 8356600"/>
              <a:gd name="connsiteY6" fmla="*/ 342900 h 4940300"/>
              <a:gd name="connsiteX7" fmla="*/ 0 w 8356600"/>
              <a:gd name="connsiteY7" fmla="*/ 0 h 4940300"/>
              <a:gd name="connsiteX0" fmla="*/ 0 w 8356600"/>
              <a:gd name="connsiteY0" fmla="*/ 0 h 4940300"/>
              <a:gd name="connsiteX1" fmla="*/ 12700 w 8356600"/>
              <a:gd name="connsiteY1" fmla="*/ 673100 h 4940300"/>
              <a:gd name="connsiteX2" fmla="*/ 1536700 w 8356600"/>
              <a:gd name="connsiteY2" fmla="*/ 4940300 h 4940300"/>
              <a:gd name="connsiteX3" fmla="*/ 1524000 w 8356600"/>
              <a:gd name="connsiteY3" fmla="*/ 2946400 h 4940300"/>
              <a:gd name="connsiteX4" fmla="*/ 8356600 w 8356600"/>
              <a:gd name="connsiteY4" fmla="*/ 2946400 h 4940300"/>
              <a:gd name="connsiteX5" fmla="*/ 3841750 w 8356600"/>
              <a:gd name="connsiteY5" fmla="*/ 1127125 h 4940300"/>
              <a:gd name="connsiteX6" fmla="*/ 3844925 w 8356600"/>
              <a:gd name="connsiteY6" fmla="*/ 342900 h 4940300"/>
              <a:gd name="connsiteX7" fmla="*/ 0 w 8356600"/>
              <a:gd name="connsiteY7" fmla="*/ 0 h 4940300"/>
              <a:gd name="connsiteX0" fmla="*/ 0 w 8356600"/>
              <a:gd name="connsiteY0" fmla="*/ 0 h 4940300"/>
              <a:gd name="connsiteX1" fmla="*/ 3175 w 8356600"/>
              <a:gd name="connsiteY1" fmla="*/ 1101725 h 4940300"/>
              <a:gd name="connsiteX2" fmla="*/ 1536700 w 8356600"/>
              <a:gd name="connsiteY2" fmla="*/ 4940300 h 4940300"/>
              <a:gd name="connsiteX3" fmla="*/ 1524000 w 8356600"/>
              <a:gd name="connsiteY3" fmla="*/ 2946400 h 4940300"/>
              <a:gd name="connsiteX4" fmla="*/ 8356600 w 8356600"/>
              <a:gd name="connsiteY4" fmla="*/ 2946400 h 4940300"/>
              <a:gd name="connsiteX5" fmla="*/ 3841750 w 8356600"/>
              <a:gd name="connsiteY5" fmla="*/ 1127125 h 4940300"/>
              <a:gd name="connsiteX6" fmla="*/ 3844925 w 8356600"/>
              <a:gd name="connsiteY6" fmla="*/ 342900 h 4940300"/>
              <a:gd name="connsiteX7" fmla="*/ 0 w 8356600"/>
              <a:gd name="connsiteY7" fmla="*/ 0 h 4940300"/>
              <a:gd name="connsiteX0" fmla="*/ 6442 w 8353517"/>
              <a:gd name="connsiteY0" fmla="*/ 0 h 4625975"/>
              <a:gd name="connsiteX1" fmla="*/ 92 w 8353517"/>
              <a:gd name="connsiteY1" fmla="*/ 787400 h 4625975"/>
              <a:gd name="connsiteX2" fmla="*/ 1533617 w 8353517"/>
              <a:gd name="connsiteY2" fmla="*/ 4625975 h 4625975"/>
              <a:gd name="connsiteX3" fmla="*/ 1520917 w 8353517"/>
              <a:gd name="connsiteY3" fmla="*/ 2632075 h 4625975"/>
              <a:gd name="connsiteX4" fmla="*/ 8353517 w 8353517"/>
              <a:gd name="connsiteY4" fmla="*/ 2632075 h 4625975"/>
              <a:gd name="connsiteX5" fmla="*/ 3838667 w 8353517"/>
              <a:gd name="connsiteY5" fmla="*/ 812800 h 4625975"/>
              <a:gd name="connsiteX6" fmla="*/ 3841842 w 8353517"/>
              <a:gd name="connsiteY6" fmla="*/ 28575 h 4625975"/>
              <a:gd name="connsiteX7" fmla="*/ 6442 w 8353517"/>
              <a:gd name="connsiteY7" fmla="*/ 0 h 4625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353517" h="4625975">
                <a:moveTo>
                  <a:pt x="6442" y="0"/>
                </a:moveTo>
                <a:cubicBezTo>
                  <a:pt x="7500" y="367242"/>
                  <a:pt x="-966" y="420158"/>
                  <a:pt x="92" y="787400"/>
                </a:cubicBezTo>
                <a:lnTo>
                  <a:pt x="1533617" y="4625975"/>
                </a:lnTo>
                <a:cubicBezTo>
                  <a:pt x="1529384" y="3961342"/>
                  <a:pt x="1525150" y="3296708"/>
                  <a:pt x="1520917" y="2632075"/>
                </a:cubicBezTo>
                <a:lnTo>
                  <a:pt x="8353517" y="2632075"/>
                </a:lnTo>
                <a:lnTo>
                  <a:pt x="3838667" y="812800"/>
                </a:lnTo>
                <a:cubicBezTo>
                  <a:pt x="3839725" y="551392"/>
                  <a:pt x="3840784" y="289983"/>
                  <a:pt x="3841842" y="28575"/>
                </a:cubicBezTo>
                <a:lnTo>
                  <a:pt x="6442" y="0"/>
                </a:lnTo>
                <a:close/>
              </a:path>
            </a:pathLst>
          </a:custGeom>
          <a:gradFill flip="none" rotWithShape="1">
            <a:gsLst>
              <a:gs pos="0">
                <a:schemeClr val="bg1">
                  <a:lumMod val="85000"/>
                  <a:alpha val="4000"/>
                </a:schemeClr>
              </a:gs>
              <a:gs pos="50000">
                <a:schemeClr val="bg1">
                  <a:lumMod val="50000"/>
                  <a:alpha val="52000"/>
                </a:schemeClr>
              </a:gs>
              <a:gs pos="100000">
                <a:schemeClr val="bg1">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065669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4A4542C9-798A-4440-AD9C-B6F2104CE062}"/>
              </a:ext>
            </a:extLst>
          </p:cNvPr>
          <p:cNvPicPr>
            <a:picLocks noChangeAspect="1"/>
          </p:cNvPicPr>
          <p:nvPr/>
        </p:nvPicPr>
        <p:blipFill rotWithShape="1">
          <a:blip r:embed="rId3"/>
          <a:srcRect t="828" r="5614" b="-828"/>
          <a:stretch/>
        </p:blipFill>
        <p:spPr>
          <a:xfrm>
            <a:off x="3630706" y="645905"/>
            <a:ext cx="8242300" cy="5636691"/>
          </a:xfrm>
          <a:prstGeom prst="rect">
            <a:avLst/>
          </a:prstGeom>
          <a:noFill/>
          <a:ln>
            <a:solidFill>
              <a:schemeClr val="bg1">
                <a:lumMod val="65000"/>
              </a:schemeClr>
            </a:solidFill>
          </a:ln>
          <a:effectLst>
            <a:outerShdw blurRad="50800" dist="38100" dir="2700000" algn="tl" rotWithShape="0">
              <a:prstClr val="black">
                <a:alpha val="30000"/>
              </a:prstClr>
            </a:outerShdw>
          </a:effectLst>
        </p:spPr>
      </p:pic>
      <p:sp>
        <p:nvSpPr>
          <p:cNvPr id="3" name="Text Placeholder 2"/>
          <p:cNvSpPr>
            <a:spLocks noGrp="1"/>
          </p:cNvSpPr>
          <p:nvPr>
            <p:ph type="body" sz="quarter" idx="13"/>
          </p:nvPr>
        </p:nvSpPr>
        <p:spPr/>
        <p:txBody>
          <a:bodyPr/>
          <a:lstStyle/>
          <a:p>
            <a:r>
              <a:rPr lang="sv-SE" dirty="0"/>
              <a:t>I rapporterna kan man begränsa utsökningen genom att välja i listboxarna. Vid redovisning till staten för statsanslaget (Regleringsbrevet), tänk på att begränsa till de utbildningsformer som ska redovisas.</a:t>
            </a:r>
          </a:p>
          <a:p>
            <a:r>
              <a:rPr lang="sv-SE" dirty="0"/>
              <a:t>Till exempel </a:t>
            </a:r>
            <a:endParaRPr lang="en-GB" dirty="0"/>
          </a:p>
          <a:p>
            <a:pPr marL="171450" lvl="0" indent="-171450">
              <a:buFont typeface="Arial" panose="020B0604020202020204" pitchFamily="34" charset="0"/>
              <a:buChar char="•"/>
            </a:pPr>
            <a:r>
              <a:rPr lang="sv-SE" dirty="0"/>
              <a:t>Högskoleutbildning. Ej behörighetsgivande förutbildning. </a:t>
            </a:r>
            <a:endParaRPr lang="en-GB" dirty="0"/>
          </a:p>
          <a:p>
            <a:pPr marL="171450" lvl="0" indent="-171450">
              <a:buFont typeface="Arial" panose="020B0604020202020204" pitchFamily="34" charset="0"/>
              <a:buChar char="•"/>
            </a:pPr>
            <a:r>
              <a:rPr lang="sv-SE" dirty="0"/>
              <a:t>Utbildningstyp för kurs, begränsa till de som ni får ersättning för.  </a:t>
            </a:r>
            <a:endParaRPr lang="en-GB" dirty="0"/>
          </a:p>
          <a:p>
            <a:pPr marL="171450" lvl="0" indent="-171450">
              <a:buFont typeface="Arial" panose="020B0604020202020204" pitchFamily="34" charset="0"/>
              <a:buChar char="•"/>
            </a:pPr>
            <a:r>
              <a:rPr lang="sv-SE" dirty="0"/>
              <a:t>Begränsa så man inte får med studieavgifter (välj ”Ej betalande”).</a:t>
            </a:r>
            <a:endParaRPr lang="en-GB" dirty="0"/>
          </a:p>
          <a:p>
            <a:pPr marL="171450" lvl="0" indent="-171450">
              <a:buFont typeface="Arial" panose="020B0604020202020204" pitchFamily="34" charset="0"/>
              <a:buChar char="•"/>
            </a:pPr>
            <a:r>
              <a:rPr lang="sv-SE" dirty="0"/>
              <a:t>Finansieringsform </a:t>
            </a:r>
          </a:p>
          <a:p>
            <a:pPr marL="484650" lvl="1" indent="-171450">
              <a:buFont typeface="Arial" panose="020B0604020202020204" pitchFamily="34" charset="0"/>
              <a:buChar char="•"/>
            </a:pPr>
            <a:r>
              <a:rPr lang="sv-SE" dirty="0"/>
              <a:t>Finansieringsformsgrupp: val av grupp filtrerar finansieringsformer. Möjligt att använda om grupp är skapad under Systemadministration → Grunddata → Finansieringsformsgrupp. </a:t>
            </a:r>
            <a:endParaRPr lang="en-GB" dirty="0"/>
          </a:p>
          <a:p>
            <a:endParaRPr lang="sv-SE" dirty="0"/>
          </a:p>
          <a:p>
            <a:r>
              <a:rPr lang="sv-SE" i="1" dirty="0"/>
              <a:t>Obs! Notera att kurser på forskarnivå genererar HST och HPR men har inte utbildningsområde och ska </a:t>
            </a:r>
            <a:r>
              <a:rPr lang="sv-SE" i="1" u="sng" dirty="0"/>
              <a:t>inte</a:t>
            </a:r>
            <a:r>
              <a:rPr lang="sv-SE" i="1" dirty="0"/>
              <a:t> räknas med.</a:t>
            </a:r>
            <a:r>
              <a:rPr lang="en-GB" i="1" dirty="0"/>
              <a:t> </a:t>
            </a:r>
            <a:endParaRPr lang="sv-SE" i="1" dirty="0"/>
          </a:p>
        </p:txBody>
      </p:sp>
      <p:sp>
        <p:nvSpPr>
          <p:cNvPr id="2" name="Rubrik 1"/>
          <p:cNvSpPr>
            <a:spLocks noGrp="1"/>
          </p:cNvSpPr>
          <p:nvPr>
            <p:ph type="title"/>
          </p:nvPr>
        </p:nvSpPr>
        <p:spPr/>
        <p:txBody>
          <a:bodyPr/>
          <a:lstStyle/>
          <a:p>
            <a:r>
              <a:rPr lang="sv-SE" dirty="0"/>
              <a:t>Att begränsa utsökningen för HPR</a:t>
            </a:r>
          </a:p>
        </p:txBody>
      </p:sp>
      <p:sp>
        <p:nvSpPr>
          <p:cNvPr id="5" name="Platshållare för bildnummer 5">
            <a:extLst>
              <a:ext uri="{FF2B5EF4-FFF2-40B4-BE49-F238E27FC236}">
                <a16:creationId xmlns:a16="http://schemas.microsoft.com/office/drawing/2014/main" id="{67C546AE-903A-FE08-AEA0-F9A647527F91}"/>
              </a:ext>
            </a:extLst>
          </p:cNvPr>
          <p:cNvSpPr>
            <a:spLocks noGrp="1"/>
          </p:cNvSpPr>
          <p:nvPr>
            <p:ph type="sldNum" sz="quarter" idx="12"/>
          </p:nvPr>
        </p:nvSpPr>
        <p:spPr>
          <a:xfrm>
            <a:off x="9448800" y="6492875"/>
            <a:ext cx="2743200" cy="365125"/>
          </a:xfrm>
        </p:spPr>
        <p:txBody>
          <a:bodyPr/>
          <a:lstStyle/>
          <a:p>
            <a:r>
              <a:rPr lang="sv-SE" dirty="0"/>
              <a:t>4</a:t>
            </a:r>
          </a:p>
        </p:txBody>
      </p:sp>
      <p:sp>
        <p:nvSpPr>
          <p:cNvPr id="6" name="Platshållare för datum 3">
            <a:extLst>
              <a:ext uri="{FF2B5EF4-FFF2-40B4-BE49-F238E27FC236}">
                <a16:creationId xmlns:a16="http://schemas.microsoft.com/office/drawing/2014/main" id="{F022069B-6753-94FC-C13A-399D27A15302}"/>
              </a:ext>
            </a:extLst>
          </p:cNvPr>
          <p:cNvSpPr>
            <a:spLocks noGrp="1"/>
          </p:cNvSpPr>
          <p:nvPr>
            <p:ph type="dt" sz="half" idx="10"/>
          </p:nvPr>
        </p:nvSpPr>
        <p:spPr>
          <a:xfrm>
            <a:off x="0" y="6492875"/>
            <a:ext cx="2743200" cy="365125"/>
          </a:xfrm>
        </p:spPr>
        <p:txBody>
          <a:bodyPr/>
          <a:lstStyle/>
          <a:p>
            <a:r>
              <a:rPr lang="sv-SE"/>
              <a:t>2023-07-03</a:t>
            </a:r>
            <a:endParaRPr lang="sv-SE" dirty="0"/>
          </a:p>
        </p:txBody>
      </p:sp>
      <p:sp>
        <p:nvSpPr>
          <p:cNvPr id="7" name="Platshållare för sidfot 4">
            <a:extLst>
              <a:ext uri="{FF2B5EF4-FFF2-40B4-BE49-F238E27FC236}">
                <a16:creationId xmlns:a16="http://schemas.microsoft.com/office/drawing/2014/main" id="{179F9CB6-AB42-629B-22DC-961EEE830DA5}"/>
              </a:ext>
            </a:extLst>
          </p:cNvPr>
          <p:cNvSpPr>
            <a:spLocks noGrp="1"/>
          </p:cNvSpPr>
          <p:nvPr>
            <p:ph type="ftr" sz="quarter" idx="11"/>
          </p:nvPr>
        </p:nvSpPr>
        <p:spPr>
          <a:xfrm>
            <a:off x="4038600" y="6492874"/>
            <a:ext cx="4114800" cy="365125"/>
          </a:xfrm>
        </p:spPr>
        <p:txBody>
          <a:bodyPr/>
          <a:lstStyle/>
          <a:p>
            <a:r>
              <a:rPr lang="sv-SE"/>
              <a:t>Lathund-Ladok-2.21.0-Uppföljning HPR</a:t>
            </a:r>
            <a:endParaRPr lang="sv-SE" dirty="0"/>
          </a:p>
        </p:txBody>
      </p:sp>
    </p:spTree>
    <p:extLst>
      <p:ext uri="{BB962C8B-B14F-4D97-AF65-F5344CB8AC3E}">
        <p14:creationId xmlns:p14="http://schemas.microsoft.com/office/powerpoint/2010/main" val="905610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62547" y="676369"/>
            <a:ext cx="8392566" cy="3004590"/>
          </a:xfrm>
        </p:spPr>
        <p:txBody>
          <a:bodyPr/>
          <a:lstStyle/>
          <a:p>
            <a:r>
              <a:rPr lang="sv-SE" dirty="0"/>
              <a:t>Det är möjligt att begränsa utsökningen på lokal märkning, oavsett vilken typ av utbildning eller utbildningstillfällen som det lagts in på. </a:t>
            </a:r>
          </a:p>
          <a:p>
            <a:r>
              <a:rPr lang="sv-SE" dirty="0"/>
              <a:t>Utsökningsparametern Lokal märkning består av fyra listboxar. De tre första listboxarna är obligatoriska och används för att filtrera fram den märkningsnyckel som användaren vill använda för sin utsökning. Endast ett val i vardera </a:t>
            </a:r>
            <a:r>
              <a:rPr lang="sv-SE" dirty="0" err="1"/>
              <a:t>listbox</a:t>
            </a:r>
            <a:r>
              <a:rPr lang="sv-SE" dirty="0"/>
              <a:t> kan göras. </a:t>
            </a:r>
          </a:p>
          <a:p>
            <a:endParaRPr lang="sv-SE" dirty="0"/>
          </a:p>
          <a:p>
            <a:r>
              <a:rPr lang="sv-SE" b="1" dirty="0"/>
              <a:t>Avgränsning på kurs eller kurstillfälle</a:t>
            </a:r>
          </a:p>
          <a:p>
            <a:r>
              <a:rPr lang="sv-SE" dirty="0"/>
              <a:t>Om avgränsning görs på kurs eller kurstillfälle i listboxen ”Lokal märkning: Avser” kan inget val göras i listboxen ”Lokal märkning: avser utbildningstyp”.</a:t>
            </a:r>
          </a:p>
          <a:p>
            <a:r>
              <a:rPr lang="sv-SE" b="1" dirty="0"/>
              <a:t>Avgränsning på kurspaketering eller </a:t>
            </a:r>
            <a:r>
              <a:rPr lang="sv-SE" b="1" dirty="0" err="1"/>
              <a:t>kurstillfäll</a:t>
            </a:r>
            <a:endParaRPr lang="sv-SE" b="1" dirty="0"/>
          </a:p>
          <a:p>
            <a:pPr marL="171450" indent="-171450">
              <a:buFont typeface="Arial" panose="020B0604020202020204" pitchFamily="34" charset="0"/>
              <a:buChar char="•"/>
            </a:pPr>
            <a:r>
              <a:rPr lang="sv-SE" dirty="0"/>
              <a:t>Om avgränsning görs på kurs eller kurstillfälle i listboxen ”Lokal märkning: Avser” behöver en utbildningstyp väljas i listboxen ”Lokal märkning: avser utbildningstyp”.</a:t>
            </a:r>
          </a:p>
          <a:p>
            <a:pPr marL="171450" indent="-171450">
              <a:buFont typeface="Arial" panose="020B0604020202020204" pitchFamily="34" charset="0"/>
              <a:buChar char="•"/>
            </a:pPr>
            <a:r>
              <a:rPr lang="sv-SE" dirty="0"/>
              <a:t>Avgränsning sker på nycklar som är satta på kurspaketering och kurspaketeringstillfälle avser den </a:t>
            </a:r>
            <a:r>
              <a:rPr lang="sv-SE" u="sng" dirty="0"/>
              <a:t>yttersta</a:t>
            </a:r>
            <a:r>
              <a:rPr lang="sv-SE" dirty="0"/>
              <a:t> kurspaketeringen.</a:t>
            </a:r>
          </a:p>
          <a:p>
            <a:r>
              <a:rPr lang="sv-SE" dirty="0"/>
              <a:t>Mer information finns i </a:t>
            </a:r>
            <a:r>
              <a:rPr lang="sv-SE" dirty="0">
                <a:hlinkClick r:id="rId3"/>
              </a:rPr>
              <a:t>Ladok – Vägledning </a:t>
            </a:r>
            <a:r>
              <a:rPr lang="sv-SE" dirty="0"/>
              <a:t>(</a:t>
            </a:r>
            <a:r>
              <a:rPr lang="sv-SE" i="1" dirty="0"/>
              <a:t>kräver inloggning till </a:t>
            </a:r>
            <a:r>
              <a:rPr lang="sv-SE" i="1" dirty="0" err="1"/>
              <a:t>Confluence</a:t>
            </a:r>
            <a:r>
              <a:rPr lang="sv-SE" dirty="0"/>
              <a:t>!)</a:t>
            </a:r>
          </a:p>
          <a:p>
            <a:pPr marL="171450" indent="-171450">
              <a:buFont typeface="Arial" panose="020B0604020202020204" pitchFamily="34" charset="0"/>
              <a:buChar char="•"/>
            </a:pPr>
            <a:endParaRPr lang="sv-SE" dirty="0"/>
          </a:p>
        </p:txBody>
      </p:sp>
      <p:sp>
        <p:nvSpPr>
          <p:cNvPr id="2" name="Rubrik 1"/>
          <p:cNvSpPr>
            <a:spLocks noGrp="1"/>
          </p:cNvSpPr>
          <p:nvPr>
            <p:ph type="title"/>
          </p:nvPr>
        </p:nvSpPr>
        <p:spPr/>
        <p:txBody>
          <a:bodyPr/>
          <a:lstStyle/>
          <a:p>
            <a:r>
              <a:rPr lang="sv-SE" dirty="0"/>
              <a:t>Begränsa på lokal märkning</a:t>
            </a:r>
          </a:p>
        </p:txBody>
      </p:sp>
      <p:pic>
        <p:nvPicPr>
          <p:cNvPr id="4" name="Picture 3"/>
          <p:cNvPicPr>
            <a:picLocks noChangeAspect="1"/>
          </p:cNvPicPr>
          <p:nvPr/>
        </p:nvPicPr>
        <p:blipFill>
          <a:blip r:embed="rId4"/>
          <a:stretch>
            <a:fillRect/>
          </a:stretch>
        </p:blipFill>
        <p:spPr>
          <a:xfrm>
            <a:off x="88759" y="3970774"/>
            <a:ext cx="12014481" cy="1150509"/>
          </a:xfrm>
          <a:prstGeom prst="rect">
            <a:avLst/>
          </a:prstGeom>
          <a:noFill/>
          <a:ln>
            <a:solidFill>
              <a:schemeClr val="bg1">
                <a:lumMod val="65000"/>
              </a:schemeClr>
            </a:solidFill>
          </a:ln>
          <a:effectLst>
            <a:outerShdw blurRad="50800" dist="38100" dir="2700000" algn="tl" rotWithShape="0">
              <a:prstClr val="black">
                <a:alpha val="30000"/>
              </a:prstClr>
            </a:outerShdw>
          </a:effectLst>
        </p:spPr>
      </p:pic>
      <p:sp>
        <p:nvSpPr>
          <p:cNvPr id="8" name="Rectangle 7"/>
          <p:cNvSpPr/>
          <p:nvPr/>
        </p:nvSpPr>
        <p:spPr>
          <a:xfrm>
            <a:off x="2852596" y="5411098"/>
            <a:ext cx="2372008" cy="555136"/>
          </a:xfrm>
          <a:prstGeom prst="rect">
            <a:avLst/>
          </a:prstGeom>
          <a:ln>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sv-SE" sz="1100" dirty="0">
                <a:latin typeface="Arial" panose="020B0604020202020204" pitchFamily="34" charset="0"/>
                <a:cs typeface="Arial" panose="020B0604020202020204" pitchFamily="34" charset="0"/>
              </a:rPr>
              <a:t>I de fall du behöver göra ett val i en annan </a:t>
            </a:r>
            <a:r>
              <a:rPr lang="sv-SE" sz="1100" dirty="0" err="1">
                <a:latin typeface="Arial" panose="020B0604020202020204" pitchFamily="34" charset="0"/>
                <a:cs typeface="Arial" panose="020B0604020202020204" pitchFamily="34" charset="0"/>
              </a:rPr>
              <a:t>listbox</a:t>
            </a:r>
            <a:r>
              <a:rPr lang="sv-SE" sz="1100" dirty="0">
                <a:latin typeface="Arial" panose="020B0604020202020204" pitchFamily="34" charset="0"/>
                <a:cs typeface="Arial" panose="020B0604020202020204" pitchFamily="34" charset="0"/>
              </a:rPr>
              <a:t> innan du kan välja ett värde så visas det i listboxen.</a:t>
            </a:r>
          </a:p>
        </p:txBody>
      </p:sp>
      <p:cxnSp>
        <p:nvCxnSpPr>
          <p:cNvPr id="10" name="Straight Arrow Connector 9"/>
          <p:cNvCxnSpPr>
            <a:stCxn id="8" idx="0"/>
          </p:cNvCxnSpPr>
          <p:nvPr/>
        </p:nvCxnSpPr>
        <p:spPr>
          <a:xfrm flipH="1" flipV="1">
            <a:off x="3594226" y="4463358"/>
            <a:ext cx="444374" cy="9477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 name="Platshållare för bildnummer 5">
            <a:extLst>
              <a:ext uri="{FF2B5EF4-FFF2-40B4-BE49-F238E27FC236}">
                <a16:creationId xmlns:a16="http://schemas.microsoft.com/office/drawing/2014/main" id="{A11A71A0-5FFB-00FA-83D9-150886B7793F}"/>
              </a:ext>
            </a:extLst>
          </p:cNvPr>
          <p:cNvSpPr>
            <a:spLocks noGrp="1"/>
          </p:cNvSpPr>
          <p:nvPr>
            <p:ph type="sldNum" sz="quarter" idx="12"/>
          </p:nvPr>
        </p:nvSpPr>
        <p:spPr>
          <a:xfrm>
            <a:off x="9448800" y="6492875"/>
            <a:ext cx="2743200" cy="365125"/>
          </a:xfrm>
        </p:spPr>
        <p:txBody>
          <a:bodyPr/>
          <a:lstStyle/>
          <a:p>
            <a:r>
              <a:rPr lang="sv-SE" dirty="0"/>
              <a:t>5</a:t>
            </a:r>
          </a:p>
        </p:txBody>
      </p:sp>
      <p:sp>
        <p:nvSpPr>
          <p:cNvPr id="6" name="Platshållare för datum 3">
            <a:extLst>
              <a:ext uri="{FF2B5EF4-FFF2-40B4-BE49-F238E27FC236}">
                <a16:creationId xmlns:a16="http://schemas.microsoft.com/office/drawing/2014/main" id="{FBBD82F9-8EBF-53E5-FDF5-6EAD0E6D4F5D}"/>
              </a:ext>
            </a:extLst>
          </p:cNvPr>
          <p:cNvSpPr>
            <a:spLocks noGrp="1"/>
          </p:cNvSpPr>
          <p:nvPr>
            <p:ph type="dt" sz="half" idx="10"/>
          </p:nvPr>
        </p:nvSpPr>
        <p:spPr>
          <a:xfrm>
            <a:off x="0" y="6492875"/>
            <a:ext cx="2743200" cy="365125"/>
          </a:xfrm>
        </p:spPr>
        <p:txBody>
          <a:bodyPr/>
          <a:lstStyle/>
          <a:p>
            <a:r>
              <a:rPr lang="sv-SE"/>
              <a:t>2023-07-03</a:t>
            </a:r>
            <a:endParaRPr lang="sv-SE" dirty="0"/>
          </a:p>
        </p:txBody>
      </p:sp>
      <p:sp>
        <p:nvSpPr>
          <p:cNvPr id="9" name="Platshållare för sidfot 4">
            <a:extLst>
              <a:ext uri="{FF2B5EF4-FFF2-40B4-BE49-F238E27FC236}">
                <a16:creationId xmlns:a16="http://schemas.microsoft.com/office/drawing/2014/main" id="{275DD1D8-9675-E7C8-6651-2DEE6A710A54}"/>
              </a:ext>
            </a:extLst>
          </p:cNvPr>
          <p:cNvSpPr>
            <a:spLocks noGrp="1"/>
          </p:cNvSpPr>
          <p:nvPr>
            <p:ph type="ftr" sz="quarter" idx="11"/>
          </p:nvPr>
        </p:nvSpPr>
        <p:spPr>
          <a:xfrm>
            <a:off x="4038600" y="6492874"/>
            <a:ext cx="4114800" cy="365125"/>
          </a:xfrm>
        </p:spPr>
        <p:txBody>
          <a:bodyPr/>
          <a:lstStyle/>
          <a:p>
            <a:r>
              <a:rPr lang="sv-SE"/>
              <a:t>Lathund-Ladok-2.21.0-Uppföljning HPR</a:t>
            </a:r>
            <a:endParaRPr lang="sv-SE" dirty="0"/>
          </a:p>
        </p:txBody>
      </p:sp>
    </p:spTree>
    <p:extLst>
      <p:ext uri="{BB962C8B-B14F-4D97-AF65-F5344CB8AC3E}">
        <p14:creationId xmlns:p14="http://schemas.microsoft.com/office/powerpoint/2010/main" val="1875721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dobjekt 10" descr="En bild som visar text&#10;&#10;Automatiskt genererad beskrivning">
            <a:extLst>
              <a:ext uri="{FF2B5EF4-FFF2-40B4-BE49-F238E27FC236}">
                <a16:creationId xmlns:a16="http://schemas.microsoft.com/office/drawing/2014/main" id="{0BB77AA1-DB97-467D-B238-0CC56CD2D438}"/>
              </a:ext>
            </a:extLst>
          </p:cNvPr>
          <p:cNvPicPr>
            <a:picLocks noChangeAspect="1"/>
          </p:cNvPicPr>
          <p:nvPr/>
        </p:nvPicPr>
        <p:blipFill rotWithShape="1">
          <a:blip r:embed="rId2">
            <a:extLst>
              <a:ext uri="{28A0092B-C50C-407E-A947-70E740481C1C}">
                <a14:useLocalDpi xmlns:a14="http://schemas.microsoft.com/office/drawing/2010/main" val="0"/>
              </a:ext>
            </a:extLst>
          </a:blip>
          <a:srcRect l="884" t="1955" r="1031" b="1457"/>
          <a:stretch/>
        </p:blipFill>
        <p:spPr>
          <a:xfrm>
            <a:off x="5272570" y="3031378"/>
            <a:ext cx="4772577" cy="3293144"/>
          </a:xfrm>
          <a:prstGeom prst="rect">
            <a:avLst/>
          </a:prstGeom>
          <a:ln>
            <a:solidFill>
              <a:schemeClr val="bg1">
                <a:lumMod val="75000"/>
              </a:schemeClr>
            </a:solidFill>
          </a:ln>
          <a:effectLst>
            <a:outerShdw blurRad="50800" dist="38100" dir="2700000" algn="tl" rotWithShape="0">
              <a:prstClr val="black">
                <a:alpha val="40000"/>
              </a:prstClr>
            </a:outerShdw>
          </a:effectLst>
        </p:spPr>
      </p:pic>
      <p:sp>
        <p:nvSpPr>
          <p:cNvPr id="27" name="Text Placeholder 12"/>
          <p:cNvSpPr txBox="1">
            <a:spLocks/>
          </p:cNvSpPr>
          <p:nvPr/>
        </p:nvSpPr>
        <p:spPr>
          <a:xfrm>
            <a:off x="55409" y="4455397"/>
            <a:ext cx="4139983" cy="2015936"/>
          </a:xfrm>
          <a:prstGeom prst="rect">
            <a:avLst/>
          </a:prstGeom>
          <a:solidFill>
            <a:srgbClr val="FBDF8D"/>
          </a:solidFill>
          <a:ln w="6350" cap="flat" cmpd="sng" algn="ctr">
            <a:solidFill>
              <a:srgbClr val="FBC114"/>
            </a:solidFill>
            <a:prstDash val="solid"/>
            <a:miter lim="800000"/>
          </a:ln>
          <a:effectLst/>
        </p:spPr>
        <p:txBody>
          <a:bodyPr wrap="square">
            <a:spAutoFit/>
          </a:bodyPr>
          <a:lstStyle>
            <a:lvl1pPr marL="0" indent="0" algn="l" defTabSz="914400" rtl="0" eaLnBrk="1" latinLnBrk="0" hangingPunct="1">
              <a:lnSpc>
                <a:spcPct val="100000"/>
              </a:lnSpc>
              <a:spcBef>
                <a:spcPts val="0"/>
              </a:spcBef>
              <a:spcAft>
                <a:spcPts val="600"/>
              </a:spcAft>
              <a:buFont typeface="Arial" panose="020B0604020202020204" pitchFamily="34" charset="0"/>
              <a:buNone/>
              <a:defRPr sz="1100" kern="1200" baseline="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000" b="1" dirty="0"/>
              <a:t>Tänk på! </a:t>
            </a:r>
          </a:p>
          <a:p>
            <a:r>
              <a:rPr lang="sv-SE" sz="1000" dirty="0"/>
              <a:t>Om extra information om tas med, så kan det bli så att summeringen av HPR i det exporterade underlaget </a:t>
            </a:r>
            <a:r>
              <a:rPr lang="sv-SE" sz="1000" dirty="0" err="1"/>
              <a:t>int</a:t>
            </a:r>
            <a:r>
              <a:rPr lang="sv-SE" sz="1000" dirty="0"/>
              <a:t> stämmer med summeringen som visades för rapporten i Ladok. </a:t>
            </a:r>
          </a:p>
          <a:p>
            <a:pPr>
              <a:spcAft>
                <a:spcPts val="1200"/>
              </a:spcAft>
            </a:pPr>
            <a:r>
              <a:rPr lang="sv-SE" sz="1000" dirty="0"/>
              <a:t>Det beror på att underlaget </a:t>
            </a:r>
            <a:r>
              <a:rPr lang="sv-SE" sz="1000" dirty="0" err="1"/>
              <a:t>utöks</a:t>
            </a:r>
            <a:r>
              <a:rPr lang="sv-SE" sz="1000" dirty="0"/>
              <a:t> med den valda informationen. </a:t>
            </a:r>
          </a:p>
          <a:p>
            <a:r>
              <a:rPr lang="sv-SE" sz="1000" i="1" dirty="0"/>
              <a:t>Exempel:</a:t>
            </a:r>
          </a:p>
          <a:p>
            <a:r>
              <a:rPr lang="sv-SE" sz="1000" dirty="0"/>
              <a:t>Underlaget utökas med ”Huvudområde och succesiv fördjupning”. Om det  t.ex. finns två huvudområden inom någon av de poster som presenterades i resultatet i Ladok, så kommer posten för HPR att dubbleras i underlaget. </a:t>
            </a:r>
          </a:p>
        </p:txBody>
      </p:sp>
      <p:sp>
        <p:nvSpPr>
          <p:cNvPr id="18" name="Text Placeholder 17"/>
          <p:cNvSpPr>
            <a:spLocks noGrp="1"/>
          </p:cNvSpPr>
          <p:nvPr>
            <p:ph type="body" sz="quarter" idx="13"/>
          </p:nvPr>
        </p:nvSpPr>
        <p:spPr>
          <a:xfrm>
            <a:off x="-1" y="505682"/>
            <a:ext cx="4250804" cy="6018213"/>
          </a:xfrm>
        </p:spPr>
        <p:txBody>
          <a:bodyPr/>
          <a:lstStyle/>
          <a:p>
            <a:r>
              <a:rPr lang="sv-SE" dirty="0"/>
              <a:t>Om du väljer att exportera underlaget för rapporten så får du val att hämta extra information till underlaget:</a:t>
            </a:r>
          </a:p>
          <a:p>
            <a:pPr marL="171450" indent="-171450">
              <a:buFont typeface="Arial" panose="020B0604020202020204" pitchFamily="34" charset="0"/>
              <a:buChar char="•"/>
            </a:pPr>
            <a:r>
              <a:rPr lang="sv-SE" dirty="0"/>
              <a:t>Lokal märkning</a:t>
            </a:r>
          </a:p>
          <a:p>
            <a:pPr marL="171450" indent="-171450">
              <a:buFont typeface="Arial" panose="020B0604020202020204" pitchFamily="34" charset="0"/>
              <a:buChar char="•"/>
            </a:pPr>
            <a:r>
              <a:rPr lang="sv-SE" dirty="0"/>
              <a:t>Utbytesavtal</a:t>
            </a:r>
          </a:p>
          <a:p>
            <a:pPr marL="171450" indent="-171450">
              <a:buFont typeface="Arial" panose="020B0604020202020204" pitchFamily="34" charset="0"/>
              <a:buChar char="•"/>
            </a:pPr>
            <a:r>
              <a:rPr lang="sv-SE" dirty="0"/>
              <a:t>Huvudområde och succesiv fördjupning</a:t>
            </a:r>
          </a:p>
          <a:p>
            <a:pPr marL="171450" indent="-171450">
              <a:buFont typeface="Arial" panose="020B0604020202020204" pitchFamily="34" charset="0"/>
              <a:buChar char="•"/>
            </a:pPr>
            <a:r>
              <a:rPr lang="sv-SE" dirty="0"/>
              <a:t>Utbildningssamarbete</a:t>
            </a:r>
          </a:p>
        </p:txBody>
      </p:sp>
      <p:sp>
        <p:nvSpPr>
          <p:cNvPr id="3" name="Title 2"/>
          <p:cNvSpPr>
            <a:spLocks noGrp="1"/>
          </p:cNvSpPr>
          <p:nvPr>
            <p:ph type="title"/>
          </p:nvPr>
        </p:nvSpPr>
        <p:spPr>
          <a:xfrm>
            <a:off x="0" y="0"/>
            <a:ext cx="12192000" cy="502329"/>
          </a:xfrm>
        </p:spPr>
        <p:txBody>
          <a:bodyPr/>
          <a:lstStyle/>
          <a:p>
            <a:r>
              <a:rPr lang="sv-SE" dirty="0"/>
              <a:t>Exportera underlaget</a:t>
            </a:r>
          </a:p>
        </p:txBody>
      </p:sp>
      <p:pic>
        <p:nvPicPr>
          <p:cNvPr id="15" name="Picture 14"/>
          <p:cNvPicPr>
            <a:picLocks noChangeAspect="1"/>
          </p:cNvPicPr>
          <p:nvPr/>
        </p:nvPicPr>
        <p:blipFill>
          <a:blip r:embed="rId3"/>
          <a:stretch>
            <a:fillRect/>
          </a:stretch>
        </p:blipFill>
        <p:spPr>
          <a:xfrm>
            <a:off x="5093222" y="1063776"/>
            <a:ext cx="5963662" cy="1665232"/>
          </a:xfrm>
          <a:prstGeom prst="rect">
            <a:avLst/>
          </a:prstGeom>
        </p:spPr>
      </p:pic>
      <p:sp>
        <p:nvSpPr>
          <p:cNvPr id="8" name="Platshållare för datum 3"/>
          <p:cNvSpPr>
            <a:spLocks noGrp="1"/>
          </p:cNvSpPr>
          <p:nvPr>
            <p:ph type="dt" sz="half" idx="10"/>
          </p:nvPr>
        </p:nvSpPr>
        <p:spPr>
          <a:xfrm>
            <a:off x="0" y="6492875"/>
            <a:ext cx="2743200" cy="365125"/>
          </a:xfrm>
        </p:spPr>
        <p:txBody>
          <a:bodyPr/>
          <a:lstStyle/>
          <a:p>
            <a:r>
              <a:rPr lang="sv-SE"/>
              <a:t>2023-07-03</a:t>
            </a:r>
            <a:endParaRPr lang="sv-SE" dirty="0"/>
          </a:p>
        </p:txBody>
      </p:sp>
      <p:sp>
        <p:nvSpPr>
          <p:cNvPr id="9" name="Platshållare för sidfot 4"/>
          <p:cNvSpPr>
            <a:spLocks noGrp="1"/>
          </p:cNvSpPr>
          <p:nvPr>
            <p:ph type="ftr" sz="quarter" idx="11"/>
          </p:nvPr>
        </p:nvSpPr>
        <p:spPr>
          <a:xfrm>
            <a:off x="4038600" y="6492874"/>
            <a:ext cx="4114800" cy="365125"/>
          </a:xfrm>
        </p:spPr>
        <p:txBody>
          <a:bodyPr/>
          <a:lstStyle/>
          <a:p>
            <a:r>
              <a:rPr lang="sv-SE"/>
              <a:t>Lathund-Ladok-2.21.0-Uppföljning HPR</a:t>
            </a:r>
            <a:endParaRPr lang="sv-SE" dirty="0"/>
          </a:p>
        </p:txBody>
      </p:sp>
      <p:cxnSp>
        <p:nvCxnSpPr>
          <p:cNvPr id="17" name="Straight Arrow Connector 16"/>
          <p:cNvCxnSpPr/>
          <p:nvPr/>
        </p:nvCxnSpPr>
        <p:spPr>
          <a:xfrm flipH="1">
            <a:off x="6600825" y="2148059"/>
            <a:ext cx="104775" cy="99811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 name="Platshållare för bildnummer 1">
            <a:extLst>
              <a:ext uri="{FF2B5EF4-FFF2-40B4-BE49-F238E27FC236}">
                <a16:creationId xmlns:a16="http://schemas.microsoft.com/office/drawing/2014/main" id="{EF88CDCC-E95B-C229-3F98-E47780BCE1F8}"/>
              </a:ext>
            </a:extLst>
          </p:cNvPr>
          <p:cNvSpPr>
            <a:spLocks noGrp="1"/>
          </p:cNvSpPr>
          <p:nvPr>
            <p:ph type="sldNum" sz="quarter" idx="12"/>
          </p:nvPr>
        </p:nvSpPr>
        <p:spPr/>
        <p:txBody>
          <a:bodyPr/>
          <a:lstStyle/>
          <a:p>
            <a:fld id="{44811774-1BF9-4ADF-9079-5087C9337CCD}" type="slidenum">
              <a:rPr lang="sv-SE" smtClean="0"/>
              <a:t>6</a:t>
            </a:fld>
            <a:endParaRPr lang="sv-SE"/>
          </a:p>
        </p:txBody>
      </p:sp>
    </p:spTree>
    <p:extLst>
      <p:ext uri="{BB962C8B-B14F-4D97-AF65-F5344CB8AC3E}">
        <p14:creationId xmlns:p14="http://schemas.microsoft.com/office/powerpoint/2010/main" val="390021902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63273</TotalTime>
  <Words>907</Words>
  <Application>Microsoft Office PowerPoint</Application>
  <PresentationFormat>Bredbild</PresentationFormat>
  <Paragraphs>97</Paragraphs>
  <Slides>7</Slides>
  <Notes>4</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7</vt:i4>
      </vt:variant>
    </vt:vector>
  </HeadingPairs>
  <TitlesOfParts>
    <vt:vector size="10" baseType="lpstr">
      <vt:lpstr>Arial</vt:lpstr>
      <vt:lpstr>Calibri</vt:lpstr>
      <vt:lpstr>Custom Design</vt:lpstr>
      <vt:lpstr>Handhavandeguide: Helårsprestationer (HPR) Innevarande version vid senaste uppdatering: 2.21.0 </vt:lpstr>
      <vt:lpstr>Innehållsförteckning</vt:lpstr>
      <vt:lpstr>Vad gäller vid beräkning?</vt:lpstr>
      <vt:lpstr>Utsökning av sent inkomna prestationer</vt:lpstr>
      <vt:lpstr>Att begränsa utsökningen för HPR</vt:lpstr>
      <vt:lpstr>Begränsa på lokal märkning</vt:lpstr>
      <vt:lpstr>Exportera underlaget</vt:lpstr>
    </vt:vector>
  </TitlesOfParts>
  <Company>Umeå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Lathund HPR</dc:title>
  <dc:creator>Anders Stenebo</dc:creator>
  <cp:lastModifiedBy>Klara Nordström</cp:lastModifiedBy>
  <cp:revision>374</cp:revision>
  <cp:lastPrinted>2017-12-20T13:06:31Z</cp:lastPrinted>
  <dcterms:created xsi:type="dcterms:W3CDTF">2017-02-19T09:56:39Z</dcterms:created>
  <dcterms:modified xsi:type="dcterms:W3CDTF">2023-06-28T10:47:52Z</dcterms:modified>
</cp:coreProperties>
</file>