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430" r:id="rId3"/>
    <p:sldId id="431" r:id="rId4"/>
    <p:sldId id="432" r:id="rId5"/>
    <p:sldId id="434" r:id="rId6"/>
    <p:sldId id="435" r:id="rId7"/>
    <p:sldId id="460" r:id="rId8"/>
    <p:sldId id="436" r:id="rId9"/>
    <p:sldId id="469" r:id="rId10"/>
    <p:sldId id="470" r:id="rId11"/>
    <p:sldId id="471" r:id="rId12"/>
    <p:sldId id="472" r:id="rId13"/>
    <p:sldId id="473" r:id="rId14"/>
    <p:sldId id="474" r:id="rId15"/>
    <p:sldId id="476" r:id="rId16"/>
    <p:sldId id="437" r:id="rId17"/>
    <p:sldId id="480" r:id="rId18"/>
    <p:sldId id="439" r:id="rId19"/>
    <p:sldId id="440" r:id="rId20"/>
    <p:sldId id="441" r:id="rId21"/>
    <p:sldId id="442" r:id="rId22"/>
    <p:sldId id="481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24" autoAdjust="0"/>
  </p:normalViewPr>
  <p:slideViewPr>
    <p:cSldViewPr snapToGrid="0" snapToObjects="1">
      <p:cViewPr varScale="1">
        <p:scale>
          <a:sx n="163" d="100"/>
          <a:sy n="163" d="100"/>
        </p:scale>
        <p:origin x="429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49AB-0B74-2649-9837-45F2FA18A09E}" type="datetimeFigureOut">
              <a:rPr lang="sv-SE" smtClean="0"/>
              <a:t>2018-04-10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AD9D-5E96-434C-9A64-4DFD35687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081-9E17-8E4E-BFEC-AB74BD362301}" type="datetimeFigureOut">
              <a:rPr lang="sv-SE" smtClean="0"/>
              <a:t>2018-04-10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86B-FADE-FD49-A3A6-99A8E59D2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1" y="1807368"/>
            <a:ext cx="3574257" cy="17946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7"/>
            <a:ext cx="9146380" cy="179461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3" y="246950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20" y="1842293"/>
            <a:ext cx="3148689" cy="388695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4865" y="1842293"/>
            <a:ext cx="3147720" cy="388695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5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 cap="none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1622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0" y="5494741"/>
            <a:ext cx="9144000" cy="1363259"/>
            <a:chOff x="0" y="5494741"/>
            <a:chExt cx="9144000" cy="1363259"/>
          </a:xfrm>
        </p:grpSpPr>
        <p:pic>
          <p:nvPicPr>
            <p:cNvPr id="18" name="Bildobjekt 17" descr="sidfot_ppt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4741"/>
              <a:ext cx="9144000" cy="1363259"/>
            </a:xfrm>
            <a:prstGeom prst="rect">
              <a:avLst/>
            </a:prstGeom>
          </p:spPr>
        </p:pic>
        <p:pic>
          <p:nvPicPr>
            <p:cNvPr id="16" name="Bildobjekt 15" descr="Logo_Ladok_CMYK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23" y="5873653"/>
              <a:ext cx="2334312" cy="65711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8659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20" name="Bildobjekt 19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21" name="Bildobjekt 20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chemeClr val="tx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accent6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18" name="Bildobjekt 17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19" name="Bildobjekt 18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PPT_orange_pattern_80_A4_100dpi.jpg"/>
          <p:cNvPicPr>
            <a:picLocks noChangeAspect="1"/>
          </p:cNvPicPr>
          <p:nvPr userDrawn="1"/>
        </p:nvPicPr>
        <p:blipFill>
          <a:blip r:embed="rId2" cstate="print"/>
          <a:srcRect t="51113" b="31076"/>
          <a:stretch>
            <a:fillRect/>
          </a:stretch>
        </p:blipFill>
        <p:spPr>
          <a:xfrm>
            <a:off x="0" y="404664"/>
            <a:ext cx="9144000" cy="11521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>
            <a:lvl1pPr algn="l">
              <a:defRPr sz="2800" i="1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>
            <a:lvl1pPr>
              <a:buFont typeface="Arial" pitchFamily="34" charset="0"/>
              <a:buChar char="–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 descr="logo_lado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6246000"/>
            <a:ext cx="142973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0696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9486"/>
            <a:ext cx="7556313" cy="43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  <p:sp>
        <p:nvSpPr>
          <p:cNvPr id="8" name="textruta 7"/>
          <p:cNvSpPr txBox="1"/>
          <p:nvPr/>
        </p:nvSpPr>
        <p:spPr>
          <a:xfrm>
            <a:off x="-488471" y="249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4984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C3624339-6E07-2B43-A0D3-62133557D84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3" r:id="rId4"/>
    <p:sldLayoutId id="2147483693" r:id="rId5"/>
    <p:sldLayoutId id="2147483671" r:id="rId6"/>
    <p:sldLayoutId id="2147483672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 cap="none" spc="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ira.its.umu.se/projects/LADOKSUP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its.umu.se/secure/Dashboard.jspa?selectPageId=1775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port.ladok.s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Lathund </a:t>
            </a:r>
            <a:r>
              <a:rPr lang="sv-SE" dirty="0" err="1" smtClean="0"/>
              <a:t>Ladoksupport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b="0" i="0" dirty="0"/>
          </a:p>
        </p:txBody>
      </p:sp>
    </p:spTree>
    <p:extLst>
      <p:ext uri="{BB962C8B-B14F-4D97-AF65-F5344CB8AC3E}">
        <p14:creationId xmlns:p14="http://schemas.microsoft.com/office/powerpoint/2010/main" val="11702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77506-CB0F-449B-BC02-31DC16A6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du skapar ett supportärende,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7E49A3-6765-4143-B7A8-D8AF29C1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föredrar </a:t>
            </a:r>
            <a:r>
              <a:rPr lang="sv-SE" u="sng" dirty="0"/>
              <a:t>en fråga </a:t>
            </a:r>
            <a:r>
              <a:rPr lang="sv-SE" dirty="0"/>
              <a:t>per supportärende (eftersom det kan vara olika personer hos konsortiet som besvarar respektive fråga)</a:t>
            </a:r>
          </a:p>
          <a:p>
            <a:r>
              <a:rPr lang="sv-SE" dirty="0"/>
              <a:t>Om du rapporterar in ett ändringsbehov – beskriv </a:t>
            </a:r>
            <a:r>
              <a:rPr lang="sv-SE" u="sng" dirty="0"/>
              <a:t>varför</a:t>
            </a:r>
            <a:r>
              <a:rPr lang="sv-SE" dirty="0"/>
              <a:t> ni har det behovet</a:t>
            </a:r>
          </a:p>
          <a:p>
            <a:r>
              <a:rPr lang="sv-SE" dirty="0"/>
              <a:t>Om du rapporterar ett fel – </a:t>
            </a:r>
            <a:r>
              <a:rPr lang="sv-SE" u="sng" dirty="0"/>
              <a:t>beskriv varje steg </a:t>
            </a:r>
            <a:r>
              <a:rPr lang="sv-SE" dirty="0"/>
              <a:t>som utförts innan felet uppträder, gärna med </a:t>
            </a:r>
            <a:r>
              <a:rPr lang="sv-SE" dirty="0" err="1"/>
              <a:t>skärmdump</a:t>
            </a:r>
            <a:r>
              <a:rPr lang="sv-SE" dirty="0"/>
              <a:t> för varje </a:t>
            </a:r>
            <a:r>
              <a:rPr lang="sv-SE" dirty="0" smtClean="0"/>
              <a:t>steg.</a:t>
            </a:r>
          </a:p>
          <a:p>
            <a:r>
              <a:rPr lang="sv-SE" dirty="0" smtClean="0"/>
              <a:t>Skriv </a:t>
            </a:r>
            <a:r>
              <a:rPr lang="sv-SE" u="sng" dirty="0" smtClean="0"/>
              <a:t>inga personuppgifter i beskrivningsfältet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16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6BC915-72F2-4922-8EC7-989AD8E3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du skapar ett supportärende,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4ADEE2-2DC6-42F1-9348-2AEF4E5AF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Enstaka personuppgifter ska läggas i fältet ’Personuppgifter’ som är begränsat till </a:t>
            </a:r>
            <a:r>
              <a:rPr lang="sv-SE" dirty="0" smtClean="0">
                <a:solidFill>
                  <a:schemeClr val="tx1"/>
                </a:solidFill>
              </a:rPr>
              <a:t>’</a:t>
            </a:r>
            <a:r>
              <a:rPr lang="sv-SE" dirty="0" err="1" smtClean="0">
                <a:solidFill>
                  <a:schemeClr val="tx1"/>
                </a:solidFill>
              </a:rPr>
              <a:t>Ladok</a:t>
            </a:r>
            <a:r>
              <a:rPr lang="sv-SE" dirty="0" smtClean="0">
                <a:solidFill>
                  <a:schemeClr val="tx1"/>
                </a:solidFill>
              </a:rPr>
              <a:t>-konsortiet</a:t>
            </a:r>
            <a:r>
              <a:rPr lang="sv-SE" dirty="0">
                <a:solidFill>
                  <a:schemeClr val="tx1"/>
                </a:solidFill>
              </a:rPr>
              <a:t>’ </a:t>
            </a:r>
          </a:p>
          <a:p>
            <a:r>
              <a:rPr lang="sv-SE" dirty="0">
                <a:solidFill>
                  <a:schemeClr val="tx1"/>
                </a:solidFill>
              </a:rPr>
              <a:t>Större antal personuppgifter kan läggas i JIRA-ärende – men sätt </a:t>
            </a:r>
            <a:r>
              <a:rPr lang="sv-SE" dirty="0" err="1">
                <a:solidFill>
                  <a:schemeClr val="tx1"/>
                </a:solidFill>
              </a:rPr>
              <a:t>Security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Level</a:t>
            </a:r>
            <a:r>
              <a:rPr lang="sv-SE" dirty="0">
                <a:solidFill>
                  <a:schemeClr val="tx1"/>
                </a:solidFill>
              </a:rPr>
              <a:t> för ärendet till ”</a:t>
            </a:r>
            <a:r>
              <a:rPr lang="sv-SE" dirty="0" err="1">
                <a:solidFill>
                  <a:schemeClr val="tx1"/>
                </a:solidFill>
              </a:rPr>
              <a:t>Ladok</a:t>
            </a:r>
            <a:r>
              <a:rPr lang="sv-SE" dirty="0">
                <a:solidFill>
                  <a:schemeClr val="tx1"/>
                </a:solidFill>
              </a:rPr>
              <a:t>-konsortiet”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Personuppgifter </a:t>
            </a:r>
            <a:r>
              <a:rPr lang="sv-SE" dirty="0">
                <a:solidFill>
                  <a:schemeClr val="tx1"/>
                </a:solidFill>
              </a:rPr>
              <a:t>som kan anses vara </a:t>
            </a:r>
            <a:r>
              <a:rPr lang="sv-SE" u="sng" dirty="0">
                <a:solidFill>
                  <a:schemeClr val="tx1"/>
                </a:solidFill>
              </a:rPr>
              <a:t>känsliga ska inte rapporteras i JIRA </a:t>
            </a:r>
            <a:r>
              <a:rPr lang="sv-SE" dirty="0">
                <a:solidFill>
                  <a:schemeClr val="tx1"/>
                </a:solidFill>
              </a:rPr>
              <a:t>– ring istället </a:t>
            </a:r>
            <a:r>
              <a:rPr lang="sv-SE" dirty="0" smtClean="0">
                <a:solidFill>
                  <a:schemeClr val="tx1"/>
                </a:solidFill>
              </a:rPr>
              <a:t>supporten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044751-2436-4C9D-BE4C-BABA39FE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du skapar ett supportärende,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9FD62A-1107-4F92-B0DC-80D98CF6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Felanmälan och frågor – skicka gärna med </a:t>
            </a:r>
            <a:r>
              <a:rPr lang="sv-SE" dirty="0" err="1" smtClean="0"/>
              <a:t>skärmdumpar</a:t>
            </a:r>
            <a:r>
              <a:rPr lang="sv-SE" dirty="0" smtClean="0"/>
              <a:t> </a:t>
            </a:r>
            <a:r>
              <a:rPr lang="sv-SE" dirty="0"/>
              <a:t>med </a:t>
            </a:r>
            <a:r>
              <a:rPr lang="sv-SE" dirty="0" smtClean="0"/>
              <a:t>exempel:</a:t>
            </a:r>
            <a:endParaRPr lang="sv-SE" dirty="0"/>
          </a:p>
          <a:p>
            <a:pPr lvl="1"/>
            <a:r>
              <a:rPr lang="sv-SE" dirty="0" smtClean="0"/>
              <a:t>Välj ’Övriga bilagor’ och sudda </a:t>
            </a:r>
            <a:r>
              <a:rPr lang="sv-SE" dirty="0"/>
              <a:t>ut eventuella </a:t>
            </a:r>
            <a:r>
              <a:rPr lang="sv-SE" dirty="0" smtClean="0"/>
              <a:t>personuppgifter </a:t>
            </a:r>
            <a:endParaRPr lang="sv-SE" dirty="0" smtClean="0"/>
          </a:p>
          <a:p>
            <a:pPr lvl="1"/>
            <a:r>
              <a:rPr lang="sv-SE" dirty="0"/>
              <a:t>a</a:t>
            </a:r>
            <a:r>
              <a:rPr lang="sv-SE" dirty="0" smtClean="0"/>
              <a:t>lt. </a:t>
            </a:r>
            <a:r>
              <a:rPr lang="sv-SE" dirty="0" smtClean="0"/>
              <a:t>v</a:t>
            </a:r>
            <a:r>
              <a:rPr lang="sv-SE" dirty="0" smtClean="0"/>
              <a:t>älj </a:t>
            </a:r>
            <a:r>
              <a:rPr lang="sv-SE" dirty="0"/>
              <a:t>’Bilagor med personuppgifter</a:t>
            </a:r>
            <a:r>
              <a:rPr lang="sv-SE" dirty="0" smtClean="0"/>
              <a:t>’ och sätt</a:t>
            </a:r>
            <a:r>
              <a:rPr lang="sv-SE" dirty="0" smtClean="0"/>
              <a:t> </a:t>
            </a:r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: </a:t>
            </a:r>
            <a:r>
              <a:rPr lang="sv-SE" dirty="0" err="1" smtClean="0"/>
              <a:t>Ladok</a:t>
            </a:r>
            <a:r>
              <a:rPr lang="sv-SE" dirty="0" smtClean="0"/>
              <a:t>-konsortiet </a:t>
            </a:r>
            <a:r>
              <a:rPr lang="sv-SE" dirty="0" smtClean="0"/>
              <a:t>(begränsar åtkomsten till ärendet)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8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6B0835-8081-4235-A872-A08B3B32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ärendet behandlas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B2D7E3-89C3-4C94-855B-14CF664F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 kommentarsfältet för frågor som direkt hänger ihop med ursprungsfrågan – </a:t>
            </a:r>
            <a:r>
              <a:rPr lang="sv-SE" u="sng" dirty="0"/>
              <a:t>för andra frågor ska nytt ärende </a:t>
            </a:r>
            <a:r>
              <a:rPr lang="sv-SE" u="sng" dirty="0" smtClean="0"/>
              <a:t>skapas.</a:t>
            </a:r>
            <a:endParaRPr lang="sv-SE" u="sng" dirty="0"/>
          </a:p>
          <a:p>
            <a:r>
              <a:rPr lang="sv-SE" dirty="0"/>
              <a:t>Skriv </a:t>
            </a:r>
            <a:r>
              <a:rPr lang="sv-SE" u="sng" dirty="0"/>
              <a:t>inte in personuppgifter </a:t>
            </a:r>
            <a:r>
              <a:rPr lang="sv-SE" dirty="0"/>
              <a:t>i </a:t>
            </a:r>
            <a:r>
              <a:rPr lang="sv-SE" dirty="0" smtClean="0"/>
              <a:t>kommentarsfältet.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96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F38684-3BEE-44D7-BF1B-95FF905B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ärendet avslutas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9B6D0D-6F56-428C-8AE8-1DF1732AC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Avslutade ärenden har status ”</a:t>
            </a:r>
            <a:r>
              <a:rPr lang="sv-SE" dirty="0" err="1"/>
              <a:t>Resolved</a:t>
            </a:r>
            <a:r>
              <a:rPr lang="sv-SE" dirty="0"/>
              <a:t>”</a:t>
            </a:r>
          </a:p>
          <a:p>
            <a:r>
              <a:rPr lang="sv-SE" dirty="0"/>
              <a:t>Skriv bara kommentar </a:t>
            </a:r>
            <a:r>
              <a:rPr lang="sv-SE" u="sng" dirty="0"/>
              <a:t>om du behöver öppna </a:t>
            </a:r>
            <a:r>
              <a:rPr lang="sv-SE" dirty="0"/>
              <a:t>upp det avslutade ärendet igen – men vi rekommenderar i de flesta fall att skapa nytt </a:t>
            </a:r>
            <a:r>
              <a:rPr lang="sv-SE" dirty="0" smtClean="0"/>
              <a:t>ärende</a:t>
            </a:r>
          </a:p>
          <a:p>
            <a:r>
              <a:rPr lang="sv-SE" dirty="0" smtClean="0"/>
              <a:t>Efter </a:t>
            </a:r>
            <a:r>
              <a:rPr lang="sv-SE" dirty="0" smtClean="0"/>
              <a:t>3 </a:t>
            </a:r>
            <a:r>
              <a:rPr lang="sv-SE" dirty="0" smtClean="0"/>
              <a:t>månader ändrar vi status på ärendet från </a:t>
            </a:r>
            <a:r>
              <a:rPr lang="sv-SE" dirty="0" err="1" smtClean="0"/>
              <a:t>Resolved</a:t>
            </a:r>
            <a:r>
              <a:rPr lang="sv-SE" dirty="0" smtClean="0"/>
              <a:t> till </a:t>
            </a:r>
            <a:r>
              <a:rPr lang="sv-SE" dirty="0" err="1" smtClean="0"/>
              <a:t>Closed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Då rensas personuppgifter ur ärendet och ärendet kan inte </a:t>
            </a:r>
            <a:r>
              <a:rPr lang="sv-SE" dirty="0" smtClean="0"/>
              <a:t>längre återöppnas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81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Sammanfattning – Personuppgifter i supportärenden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Lägg </a:t>
            </a:r>
            <a:r>
              <a:rPr lang="sv-SE" u="sng" dirty="0"/>
              <a:t>inte</a:t>
            </a:r>
            <a:r>
              <a:rPr lang="sv-SE" dirty="0"/>
              <a:t> </a:t>
            </a:r>
            <a:r>
              <a:rPr lang="sv-SE" dirty="0" smtClean="0"/>
              <a:t>in känsliga </a:t>
            </a:r>
            <a:r>
              <a:rPr lang="sv-SE" dirty="0"/>
              <a:t>personuppgifter i </a:t>
            </a:r>
            <a:r>
              <a:rPr lang="sv-SE" dirty="0" smtClean="0"/>
              <a:t>ärenden! </a:t>
            </a:r>
          </a:p>
          <a:p>
            <a:pPr lvl="1"/>
            <a:r>
              <a:rPr lang="sv-SE" dirty="0" smtClean="0"/>
              <a:t>Ring </a:t>
            </a:r>
            <a:r>
              <a:rPr lang="sv-SE" dirty="0"/>
              <a:t>istället supporten.</a:t>
            </a:r>
          </a:p>
          <a:p>
            <a:r>
              <a:rPr lang="sv-SE" dirty="0"/>
              <a:t>Lägg </a:t>
            </a:r>
            <a:r>
              <a:rPr lang="sv-SE" u="sng" dirty="0"/>
              <a:t>inga</a:t>
            </a:r>
            <a:r>
              <a:rPr lang="sv-SE" dirty="0"/>
              <a:t> personuppgifter i ’Beskrivningsfältet’ eller i </a:t>
            </a:r>
            <a:r>
              <a:rPr lang="sv-SE" dirty="0" smtClean="0"/>
              <a:t>’Kommentarsfälten’!</a:t>
            </a:r>
          </a:p>
          <a:p>
            <a:pPr lvl="1"/>
            <a:r>
              <a:rPr lang="sv-SE" dirty="0" smtClean="0"/>
              <a:t>Använd fältet </a:t>
            </a:r>
            <a:r>
              <a:rPr lang="sv-SE" dirty="0"/>
              <a:t>’Personuppgifter</a:t>
            </a:r>
            <a:r>
              <a:rPr lang="sv-SE" dirty="0" smtClean="0"/>
              <a:t>’.</a:t>
            </a:r>
          </a:p>
          <a:p>
            <a:r>
              <a:rPr lang="sv-SE" dirty="0"/>
              <a:t>Lägg </a:t>
            </a:r>
            <a:r>
              <a:rPr lang="sv-SE" u="sng" dirty="0"/>
              <a:t>inga</a:t>
            </a:r>
            <a:r>
              <a:rPr lang="sv-SE" dirty="0"/>
              <a:t> personuppgifter i ’Övriga bilagor</a:t>
            </a:r>
            <a:r>
              <a:rPr lang="sv-SE" dirty="0" smtClean="0"/>
              <a:t>’!</a:t>
            </a:r>
          </a:p>
          <a:p>
            <a:pPr lvl="1"/>
            <a:r>
              <a:rPr lang="sv-SE" dirty="0" smtClean="0"/>
              <a:t>Sudda personuppgifter </a:t>
            </a:r>
            <a:r>
              <a:rPr lang="sv-SE" dirty="0"/>
              <a:t>t ex från </a:t>
            </a:r>
            <a:r>
              <a:rPr lang="sv-SE" dirty="0" err="1"/>
              <a:t>skärmdumpar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Alt. använd ’Bilagor med Personuppgifter’ och ’</a:t>
            </a:r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: </a:t>
            </a:r>
            <a:r>
              <a:rPr lang="sv-SE" dirty="0" err="1" smtClean="0"/>
              <a:t>Ladok</a:t>
            </a:r>
            <a:r>
              <a:rPr lang="sv-SE" dirty="0" smtClean="0"/>
              <a:t>-konsortiet’.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55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Skapa ett ärende -  Logga </a:t>
            </a:r>
            <a:r>
              <a:rPr lang="sv-SE" b="1" dirty="0" smtClean="0"/>
              <a:t>in </a:t>
            </a:r>
            <a:r>
              <a:rPr lang="sv-SE" b="1" dirty="0" smtClean="0"/>
              <a:t>i LADOKSUPPORT</a:t>
            </a:r>
            <a:endParaRPr lang="sv-SE" b="1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Logga in via länken:</a:t>
            </a:r>
            <a:endParaRPr lang="sv-SE" dirty="0"/>
          </a:p>
          <a:p>
            <a:pPr lvl="1"/>
            <a:r>
              <a:rPr lang="sv-SE" dirty="0" smtClean="0">
                <a:hlinkClick r:id="rId2"/>
              </a:rPr>
              <a:t>https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jira.its.umu.se/projects/LADOKSUPP</a:t>
            </a:r>
            <a:endParaRPr lang="sv-SE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32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Skapa ett </a:t>
            </a:r>
            <a:r>
              <a:rPr lang="sv-SE" b="1" dirty="0" smtClean="0"/>
              <a:t>ärende</a:t>
            </a:r>
            <a:r>
              <a:rPr lang="sv-SE" b="1" dirty="0" smtClean="0"/>
              <a:t>:</a:t>
            </a:r>
            <a:endParaRPr lang="sv-SE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91" y="1451343"/>
            <a:ext cx="7486650" cy="32861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582343" y="2049740"/>
            <a:ext cx="39549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Klicka på </a:t>
            </a:r>
            <a:r>
              <a:rPr lang="sv-SE" sz="1350" dirty="0" err="1"/>
              <a:t>Create</a:t>
            </a:r>
            <a:r>
              <a:rPr lang="sv-SE" sz="1350" dirty="0"/>
              <a:t>-knappen i listen överst på sidan.</a:t>
            </a:r>
          </a:p>
        </p:txBody>
      </p:sp>
      <p:sp>
        <p:nvSpPr>
          <p:cNvPr id="6" name="Högerpil 5"/>
          <p:cNvSpPr/>
          <p:nvPr/>
        </p:nvSpPr>
        <p:spPr>
          <a:xfrm rot="18516492">
            <a:off x="5260560" y="1703895"/>
            <a:ext cx="380060" cy="291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textruta 6"/>
          <p:cNvSpPr txBox="1"/>
          <p:nvPr/>
        </p:nvSpPr>
        <p:spPr>
          <a:xfrm>
            <a:off x="1582343" y="2319705"/>
            <a:ext cx="41793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Ett formulär för att skapa ärende öppnas.</a:t>
            </a:r>
          </a:p>
          <a:p>
            <a:r>
              <a:rPr lang="sv-SE" sz="1350" dirty="0"/>
              <a:t>Fyll i formuläret med information kring ditt ärende. </a:t>
            </a:r>
          </a:p>
        </p:txBody>
      </p:sp>
    </p:spTree>
    <p:extLst>
      <p:ext uri="{BB962C8B-B14F-4D97-AF65-F5344CB8AC3E}">
        <p14:creationId xmlns:p14="http://schemas.microsoft.com/office/powerpoint/2010/main" val="316771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1. Välj ä</a:t>
            </a:r>
            <a:r>
              <a:rPr lang="sv-SE" sz="2400" dirty="0" smtClean="0"/>
              <a:t>rendetyp</a:t>
            </a:r>
            <a:endParaRPr lang="sv-SE" sz="24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05" y="1145380"/>
            <a:ext cx="7521575" cy="2482119"/>
          </a:xfrm>
          <a:prstGeom prst="rect">
            <a:avLst/>
          </a:prstGeom>
        </p:spPr>
      </p:pic>
      <p:sp>
        <p:nvSpPr>
          <p:cNvPr id="5" name="Högerpil 4"/>
          <p:cNvSpPr/>
          <p:nvPr/>
        </p:nvSpPr>
        <p:spPr>
          <a:xfrm rot="18516492">
            <a:off x="1494568" y="3065079"/>
            <a:ext cx="733914" cy="280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textruta 6"/>
          <p:cNvSpPr txBox="1"/>
          <p:nvPr/>
        </p:nvSpPr>
        <p:spPr>
          <a:xfrm>
            <a:off x="949569" y="3780692"/>
            <a:ext cx="7159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Välj: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’Felanmälan’ om något inte fungerar som förväntat.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’Fråga’ om du undrar över något.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’Ändring nationell info’ om grunddata behöver ändras.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’Ändringsbehov (</a:t>
            </a:r>
            <a:r>
              <a:rPr lang="sv-SE" dirty="0" err="1" smtClean="0"/>
              <a:t>produktionsatt</a:t>
            </a:r>
            <a:r>
              <a:rPr lang="sv-SE" dirty="0"/>
              <a:t> </a:t>
            </a:r>
            <a:r>
              <a:rPr lang="sv-SE" dirty="0" smtClean="0"/>
              <a:t>lärosäte)’ i befintlig funktionalitet.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5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2. Beskriv hur ert lärosäte påverkas: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667" y="2177167"/>
            <a:ext cx="6479381" cy="8143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57845" y="3190751"/>
            <a:ext cx="515237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eriod"/>
            </a:pPr>
            <a:r>
              <a:rPr lang="sv-SE" sz="1350" dirty="0"/>
              <a:t>Välj </a:t>
            </a:r>
            <a:r>
              <a:rPr lang="sv-SE" sz="1350" dirty="0" err="1"/>
              <a:t>Urgency</a:t>
            </a:r>
            <a:r>
              <a:rPr lang="sv-SE" sz="1350" dirty="0"/>
              <a:t>, dvs hur angeläget det är för ert lärosäte:</a:t>
            </a:r>
          </a:p>
          <a:p>
            <a:pPr marL="600075" lvl="1" indent="-257175">
              <a:buAutoNum type="arabicPeriod"/>
            </a:pPr>
            <a:r>
              <a:rPr lang="sv-SE" sz="1350" dirty="0"/>
              <a:t>Kritisk – Verksamheten äventyras.</a:t>
            </a:r>
          </a:p>
          <a:p>
            <a:pPr marL="600075" lvl="1" indent="-257175">
              <a:buAutoNum type="arabicPeriod"/>
            </a:pPr>
            <a:r>
              <a:rPr lang="sv-SE" sz="1350" dirty="0"/>
              <a:t>Hög – Stora störningar i verksamheten.</a:t>
            </a:r>
          </a:p>
          <a:p>
            <a:pPr marL="600075" lvl="1" indent="-257175">
              <a:buAutoNum type="arabicPeriod"/>
            </a:pPr>
            <a:r>
              <a:rPr lang="sv-SE" sz="1350" dirty="0"/>
              <a:t>Medel – Störningar i verksamheten.</a:t>
            </a:r>
          </a:p>
          <a:p>
            <a:pPr marL="600075" lvl="1" indent="-257175">
              <a:buAutoNum type="arabicPeriod"/>
            </a:pPr>
            <a:r>
              <a:rPr lang="sv-SE" sz="1350" dirty="0"/>
              <a:t>Låg – Mindre eller liten påverkan på verksamheten. </a:t>
            </a:r>
          </a:p>
          <a:p>
            <a:pPr marL="257175" indent="-257175">
              <a:buAutoNum type="arabicPeriod"/>
            </a:pPr>
            <a:r>
              <a:rPr lang="sv-SE" sz="1350" dirty="0"/>
              <a:t>Välj </a:t>
            </a:r>
            <a:r>
              <a:rPr lang="sv-SE" sz="1350" dirty="0" err="1"/>
              <a:t>Impact</a:t>
            </a:r>
            <a:r>
              <a:rPr lang="sv-SE" sz="1350" dirty="0"/>
              <a:t>, dvs hur många som påverkas. (Låg, Medel, Hög)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26667" y="4643347"/>
            <a:ext cx="6558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Detta hjälper oss i supporten att prioritera ärendet och hur snabbt det ska hanteras.</a:t>
            </a:r>
          </a:p>
        </p:txBody>
      </p:sp>
    </p:spTree>
    <p:extLst>
      <p:ext uri="{BB962C8B-B14F-4D97-AF65-F5344CB8AC3E}">
        <p14:creationId xmlns:p14="http://schemas.microsoft.com/office/powerpoint/2010/main" val="421955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Kontakta </a:t>
            </a:r>
            <a:r>
              <a:rPr lang="sv-SE" b="1" dirty="0" err="1" smtClean="0"/>
              <a:t>Ladoksupport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 smtClean="0"/>
              <a:t>Ingångar:</a:t>
            </a:r>
          </a:p>
          <a:p>
            <a:r>
              <a:rPr lang="sv-SE" dirty="0" err="1" smtClean="0"/>
              <a:t>Jira</a:t>
            </a:r>
            <a:r>
              <a:rPr lang="sv-SE" dirty="0" smtClean="0"/>
              <a:t> – LADOKSUPPORT:</a:t>
            </a:r>
          </a:p>
          <a:p>
            <a:pPr lvl="1"/>
            <a:r>
              <a:rPr lang="sv-SE" dirty="0" smtClean="0"/>
              <a:t>Frågor</a:t>
            </a:r>
          </a:p>
          <a:p>
            <a:pPr lvl="1"/>
            <a:r>
              <a:rPr lang="sv-SE" dirty="0" smtClean="0"/>
              <a:t>Felanmälan</a:t>
            </a:r>
            <a:endParaRPr lang="sv-SE" dirty="0" smtClean="0"/>
          </a:p>
          <a:p>
            <a:pPr lvl="1"/>
            <a:r>
              <a:rPr lang="sv-SE" dirty="0" smtClean="0"/>
              <a:t>Ändringsbehov på befintlig funktionalitet (endast </a:t>
            </a:r>
            <a:r>
              <a:rPr lang="sv-SE" dirty="0" err="1" smtClean="0"/>
              <a:t>produktionssatta</a:t>
            </a:r>
            <a:r>
              <a:rPr lang="sv-SE" dirty="0" smtClean="0"/>
              <a:t> lärosäten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Ändring nationell grunddata</a:t>
            </a:r>
            <a:endParaRPr lang="sv-SE" dirty="0" smtClean="0"/>
          </a:p>
          <a:p>
            <a:r>
              <a:rPr lang="sv-SE" dirty="0" err="1" smtClean="0"/>
              <a:t>ServiceDeskPlus</a:t>
            </a:r>
            <a:r>
              <a:rPr lang="sv-SE" dirty="0" smtClean="0"/>
              <a:t>:</a:t>
            </a:r>
          </a:p>
          <a:p>
            <a:pPr lvl="1"/>
            <a:r>
              <a:rPr lang="sv-SE" dirty="0" smtClean="0"/>
              <a:t>Beställningar t ex certifikat, nationella behörigheter.</a:t>
            </a:r>
            <a:endParaRPr lang="sv-SE" dirty="0"/>
          </a:p>
          <a:p>
            <a:r>
              <a:rPr lang="sv-SE" dirty="0" smtClean="0"/>
              <a:t>Alternativt ring 090-786 66 00 ( i 2:a hand).</a:t>
            </a:r>
            <a:endParaRPr lang="sv-SE" dirty="0"/>
          </a:p>
          <a:p>
            <a:pPr lvl="1"/>
            <a:r>
              <a:rPr lang="sv-SE" dirty="0" smtClean="0"/>
              <a:t>Ring gärna om det är akut.</a:t>
            </a:r>
          </a:p>
          <a:p>
            <a:pPr lvl="1"/>
            <a:r>
              <a:rPr lang="sv-SE" dirty="0" smtClean="0"/>
              <a:t>Ring om ärendet gäller personer med skyddade personuppgifter.</a:t>
            </a:r>
          </a:p>
        </p:txBody>
      </p:sp>
    </p:spTree>
    <p:extLst>
      <p:ext uri="{BB962C8B-B14F-4D97-AF65-F5344CB8AC3E}">
        <p14:creationId xmlns:p14="http://schemas.microsoft.com/office/powerpoint/2010/main" val="1815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356" y="2244282"/>
            <a:ext cx="3923465" cy="3034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3. Beskriv ärendet och var det har inträffat.</a:t>
            </a:r>
          </a:p>
        </p:txBody>
      </p:sp>
      <p:sp>
        <p:nvSpPr>
          <p:cNvPr id="5" name="Högerpil 4"/>
          <p:cNvSpPr/>
          <p:nvPr/>
        </p:nvSpPr>
        <p:spPr>
          <a:xfrm>
            <a:off x="3047705" y="2766457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textruta 8"/>
          <p:cNvSpPr txBox="1"/>
          <p:nvPr/>
        </p:nvSpPr>
        <p:spPr>
          <a:xfrm>
            <a:off x="820009" y="2684624"/>
            <a:ext cx="20617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 2. Ange vilken miljö och</a:t>
            </a:r>
          </a:p>
          <a:p>
            <a:r>
              <a:rPr lang="sv-SE" sz="1350" dirty="0"/>
              <a:t> produkt som berörs.</a:t>
            </a:r>
          </a:p>
        </p:txBody>
      </p:sp>
      <p:sp>
        <p:nvSpPr>
          <p:cNvPr id="10" name="Högerpil 9"/>
          <p:cNvSpPr/>
          <p:nvPr/>
        </p:nvSpPr>
        <p:spPr>
          <a:xfrm>
            <a:off x="3047705" y="2291606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textruta 10"/>
          <p:cNvSpPr txBox="1"/>
          <p:nvPr/>
        </p:nvSpPr>
        <p:spPr>
          <a:xfrm>
            <a:off x="820009" y="1711777"/>
            <a:ext cx="254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 </a:t>
            </a:r>
            <a:r>
              <a:rPr lang="sv-SE" sz="1350" dirty="0"/>
              <a:t>1. Skriv en rubrik (</a:t>
            </a:r>
            <a:r>
              <a:rPr lang="sv-SE" sz="1350" dirty="0" err="1"/>
              <a:t>Summary</a:t>
            </a:r>
            <a:r>
              <a:rPr lang="sv-SE" sz="1350" dirty="0"/>
              <a:t>) och </a:t>
            </a:r>
          </a:p>
          <a:p>
            <a:r>
              <a:rPr lang="sv-SE" sz="1350" dirty="0"/>
              <a:t>Fyll i vem som vill rapportera ärendet (Reporter).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13" y="3334166"/>
            <a:ext cx="739607" cy="338343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820009" y="3215199"/>
            <a:ext cx="2164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 3. Gör ett ”skärmklipp” på systeminformationen i ert användargränssnitt och klistra in det.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20009" y="4138530"/>
            <a:ext cx="2164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 4. Beskriv ärendet så tydligt som möjligt.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06" y="4138529"/>
            <a:ext cx="739607" cy="3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2"/>
          <a:srcRect t="53227"/>
          <a:stretch/>
        </p:blipFill>
        <p:spPr>
          <a:xfrm>
            <a:off x="3144358" y="2456181"/>
            <a:ext cx="3154573" cy="241485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4. Bifoga exempel</a:t>
            </a:r>
          </a:p>
        </p:txBody>
      </p:sp>
      <p:sp>
        <p:nvSpPr>
          <p:cNvPr id="7" name="Rektangel 6"/>
          <p:cNvSpPr/>
          <p:nvPr/>
        </p:nvSpPr>
        <p:spPr>
          <a:xfrm>
            <a:off x="1118886" y="2434163"/>
            <a:ext cx="165798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/>
              <a:t>1. Beskriv gärna exempel på när och hur felet inträffar.</a:t>
            </a:r>
          </a:p>
        </p:txBody>
      </p:sp>
      <p:sp>
        <p:nvSpPr>
          <p:cNvPr id="8" name="Rektangel 7"/>
          <p:cNvSpPr/>
          <p:nvPr/>
        </p:nvSpPr>
        <p:spPr>
          <a:xfrm>
            <a:off x="1107335" y="3435556"/>
            <a:ext cx="165798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/>
              <a:t>2. Bifoga gärna ”skärmklipp” och filer som kan underlätta i felsökning etc.</a:t>
            </a:r>
          </a:p>
        </p:txBody>
      </p:sp>
      <p:sp>
        <p:nvSpPr>
          <p:cNvPr id="9" name="Högerpil 8"/>
          <p:cNvSpPr/>
          <p:nvPr/>
        </p:nvSpPr>
        <p:spPr>
          <a:xfrm>
            <a:off x="2789417" y="2626157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Högerpil 9"/>
          <p:cNvSpPr/>
          <p:nvPr/>
        </p:nvSpPr>
        <p:spPr>
          <a:xfrm>
            <a:off x="2776871" y="3753052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" name="Rektangel 2"/>
          <p:cNvSpPr/>
          <p:nvPr/>
        </p:nvSpPr>
        <p:spPr>
          <a:xfrm>
            <a:off x="1136336" y="1378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Vid felanmälan </a:t>
            </a:r>
            <a:r>
              <a:rPr lang="sv-SE" dirty="0"/>
              <a:t>och frågor – skicka gärna med </a:t>
            </a:r>
            <a:r>
              <a:rPr lang="sv-SE" dirty="0" err="1" smtClean="0"/>
              <a:t>skärmdumpar</a:t>
            </a:r>
            <a:r>
              <a:rPr lang="sv-SE" dirty="0" smtClean="0"/>
              <a:t> </a:t>
            </a:r>
            <a:r>
              <a:rPr lang="sv-SE" dirty="0"/>
              <a:t>med exempel</a:t>
            </a:r>
          </a:p>
        </p:txBody>
      </p:sp>
    </p:spTree>
    <p:extLst>
      <p:ext uri="{BB962C8B-B14F-4D97-AF65-F5344CB8AC3E}">
        <p14:creationId xmlns:p14="http://schemas.microsoft.com/office/powerpoint/2010/main" val="420313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5. Vid behov ändra </a:t>
            </a:r>
            <a:r>
              <a:rPr lang="sv-SE" sz="2400" dirty="0" err="1" smtClean="0"/>
              <a:t>Security</a:t>
            </a:r>
            <a:r>
              <a:rPr lang="sv-SE" sz="2400" dirty="0" smtClean="0"/>
              <a:t> </a:t>
            </a:r>
            <a:r>
              <a:rPr lang="sv-SE" sz="2400" dirty="0" err="1" smtClean="0"/>
              <a:t>Level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2"/>
          <a:srcRect t="-161" b="25661"/>
          <a:stretch/>
        </p:blipFill>
        <p:spPr>
          <a:xfrm>
            <a:off x="3774831" y="1230902"/>
            <a:ext cx="3110345" cy="3792415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1675904" y="3127109"/>
            <a:ext cx="165798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 smtClean="0"/>
              <a:t>Ändra till </a:t>
            </a:r>
            <a:r>
              <a:rPr lang="sv-SE" sz="1350" dirty="0" err="1" smtClean="0"/>
              <a:t>Ladok</a:t>
            </a:r>
            <a:r>
              <a:rPr lang="sv-SE" sz="1350" dirty="0" smtClean="0"/>
              <a:t>-konsortiet om det finns ’bilagor med personuppgifter’ i ärendet.</a:t>
            </a:r>
            <a:endParaRPr lang="sv-SE" sz="1350" dirty="0"/>
          </a:p>
        </p:txBody>
      </p:sp>
      <p:sp>
        <p:nvSpPr>
          <p:cNvPr id="19" name="Högerpil 18"/>
          <p:cNvSpPr/>
          <p:nvPr/>
        </p:nvSpPr>
        <p:spPr>
          <a:xfrm>
            <a:off x="3198902" y="3707112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290699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Följ ett </a:t>
            </a:r>
            <a:r>
              <a:rPr lang="sv-SE" b="1" dirty="0"/>
              <a:t>ärende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441" y="2125266"/>
            <a:ext cx="3071813" cy="117157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559444" y="3769674"/>
            <a:ext cx="57182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Klicka på länken ’Start </a:t>
            </a:r>
            <a:r>
              <a:rPr lang="sv-SE" sz="1350" dirty="0" err="1"/>
              <a:t>watching</a:t>
            </a:r>
            <a:r>
              <a:rPr lang="sv-SE" sz="1350" dirty="0"/>
              <a:t> </a:t>
            </a:r>
            <a:r>
              <a:rPr lang="sv-SE" sz="1350" dirty="0" err="1"/>
              <a:t>this</a:t>
            </a:r>
            <a:r>
              <a:rPr lang="sv-SE" sz="1350" dirty="0"/>
              <a:t> </a:t>
            </a:r>
            <a:r>
              <a:rPr lang="sv-SE" sz="1350" dirty="0" err="1"/>
              <a:t>issue</a:t>
            </a:r>
            <a:r>
              <a:rPr lang="sv-SE" sz="1350" dirty="0"/>
              <a:t>’ till höger i ärendet.</a:t>
            </a:r>
          </a:p>
          <a:p>
            <a:r>
              <a:rPr lang="sv-SE" sz="1350" dirty="0"/>
              <a:t>Nu kommer du få ett meddelande varje gång något uppdateras i ärendet.</a:t>
            </a:r>
          </a:p>
          <a:p>
            <a:r>
              <a:rPr lang="sv-SE" sz="1350" dirty="0"/>
              <a:t>Du kan t ex följa ärenden som andra har skapat.  </a:t>
            </a:r>
          </a:p>
        </p:txBody>
      </p:sp>
      <p:sp>
        <p:nvSpPr>
          <p:cNvPr id="6" name="Högerpil 5"/>
          <p:cNvSpPr/>
          <p:nvPr/>
        </p:nvSpPr>
        <p:spPr>
          <a:xfrm rot="18795933">
            <a:off x="4934199" y="3296752"/>
            <a:ext cx="846116" cy="30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04279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Kommentera ett ärende</a:t>
            </a:r>
            <a:endParaRPr lang="sv-SE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552" y="2192242"/>
            <a:ext cx="7386638" cy="1500188"/>
          </a:xfrm>
          <a:prstGeom prst="rect">
            <a:avLst/>
          </a:prstGeom>
        </p:spPr>
      </p:pic>
      <p:sp>
        <p:nvSpPr>
          <p:cNvPr id="5" name="Högerpil 4"/>
          <p:cNvSpPr/>
          <p:nvPr/>
        </p:nvSpPr>
        <p:spPr>
          <a:xfrm rot="12457501">
            <a:off x="1357559" y="3610624"/>
            <a:ext cx="930557" cy="44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" name="textruta 5"/>
          <p:cNvSpPr txBox="1"/>
          <p:nvPr/>
        </p:nvSpPr>
        <p:spPr>
          <a:xfrm>
            <a:off x="2210268" y="3964993"/>
            <a:ext cx="6183103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Öppna ärendet och klicka på </a:t>
            </a:r>
            <a:r>
              <a:rPr lang="sv-SE" sz="1350" dirty="0" err="1"/>
              <a:t>Comment</a:t>
            </a:r>
            <a:r>
              <a:rPr lang="sv-SE" sz="1350" dirty="0"/>
              <a:t> längst ned i ärendet.</a:t>
            </a:r>
          </a:p>
          <a:p>
            <a:r>
              <a:rPr lang="sv-SE" sz="1350" dirty="0"/>
              <a:t>Fyll i din kommentar.</a:t>
            </a:r>
          </a:p>
          <a:p>
            <a:r>
              <a:rPr lang="sv-SE" sz="1350" dirty="0"/>
              <a:t>Alla som är </a:t>
            </a:r>
            <a:r>
              <a:rPr lang="sv-SE" sz="1350" dirty="0" err="1"/>
              <a:t>watcher</a:t>
            </a:r>
            <a:r>
              <a:rPr lang="sv-SE" sz="1350" dirty="0"/>
              <a:t> på ärendet samt den som är tilldelad ärendet</a:t>
            </a:r>
          </a:p>
          <a:p>
            <a:r>
              <a:rPr lang="sv-SE" sz="1350" dirty="0"/>
              <a:t>får ett meddelande om kommentaren. </a:t>
            </a:r>
          </a:p>
          <a:p>
            <a:r>
              <a:rPr lang="sv-SE" sz="1350" dirty="0"/>
              <a:t>Du som skapat ärendet får också meddelanden när andra lägger kommenterar.</a:t>
            </a:r>
          </a:p>
        </p:txBody>
      </p:sp>
    </p:spTree>
    <p:extLst>
      <p:ext uri="{BB962C8B-B14F-4D97-AF65-F5344CB8AC3E}">
        <p14:creationId xmlns:p14="http://schemas.microsoft.com/office/powerpoint/2010/main" val="21335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Sök ärenden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Via </a:t>
            </a:r>
            <a:r>
              <a:rPr lang="sv-SE" dirty="0" err="1" smtClean="0"/>
              <a:t>Dashboard</a:t>
            </a:r>
            <a:endParaRPr lang="sv-SE" dirty="0" smtClean="0"/>
          </a:p>
          <a:p>
            <a:r>
              <a:rPr lang="sv-SE" dirty="0" smtClean="0"/>
              <a:t>Via Sökrutan</a:t>
            </a:r>
          </a:p>
          <a:p>
            <a:r>
              <a:rPr lang="sv-SE" dirty="0" smtClean="0"/>
              <a:t>Via egna filter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1029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Sök ärenden:</a:t>
            </a:r>
            <a:br>
              <a:rPr lang="sv-SE" b="1" dirty="0"/>
            </a:br>
            <a:r>
              <a:rPr lang="sv-SE" dirty="0"/>
              <a:t>Via </a:t>
            </a:r>
            <a:r>
              <a:rPr lang="sv-SE" dirty="0" err="1"/>
              <a:t>Dashboard</a:t>
            </a:r>
            <a:r>
              <a:rPr lang="sv-SE" dirty="0"/>
              <a:t> – </a:t>
            </a:r>
            <a:r>
              <a:rPr lang="sv-SE" dirty="0" err="1"/>
              <a:t>Ladoksupport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2557914"/>
            <a:ext cx="6264183" cy="140372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83772" y="4151913"/>
            <a:ext cx="5341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I rullisten under </a:t>
            </a:r>
            <a:r>
              <a:rPr lang="sv-SE" sz="1350" dirty="0" err="1"/>
              <a:t>Dashboards</a:t>
            </a:r>
            <a:r>
              <a:rPr lang="sv-SE" sz="1350" dirty="0"/>
              <a:t> finns dina </a:t>
            </a:r>
            <a:r>
              <a:rPr lang="sv-SE" sz="1350" dirty="0" err="1"/>
              <a:t>dashboards</a:t>
            </a:r>
            <a:r>
              <a:rPr lang="sv-SE" sz="1350" dirty="0"/>
              <a:t>. </a:t>
            </a:r>
          </a:p>
          <a:p>
            <a:r>
              <a:rPr lang="sv-SE" sz="1350" dirty="0"/>
              <a:t>Vi har skapat en gemensam </a:t>
            </a:r>
            <a:r>
              <a:rPr lang="sv-SE" sz="1350" dirty="0" err="1"/>
              <a:t>Dashboard</a:t>
            </a:r>
            <a:r>
              <a:rPr lang="sv-SE" sz="1350" dirty="0"/>
              <a:t> som heter </a:t>
            </a:r>
            <a:r>
              <a:rPr lang="sv-SE" sz="1350" dirty="0" err="1"/>
              <a:t>Ladoksupport</a:t>
            </a:r>
            <a:r>
              <a:rPr lang="sv-SE" sz="1350" dirty="0"/>
              <a:t>.</a:t>
            </a:r>
          </a:p>
          <a:p>
            <a:r>
              <a:rPr lang="sv-SE" sz="1350" dirty="0"/>
              <a:t>Den kan även nås via länken:</a:t>
            </a:r>
          </a:p>
          <a:p>
            <a:r>
              <a:rPr lang="sv-SE" sz="1350" dirty="0">
                <a:hlinkClick r:id="rId3"/>
              </a:rPr>
              <a:t>https://jira.its.umu.se/secure/Dashboard.jspa?selectPageId=17750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312500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Sök ärenden:</a:t>
            </a:r>
            <a:br>
              <a:rPr lang="sv-SE" b="1" dirty="0" smtClean="0"/>
            </a:br>
            <a:r>
              <a:rPr lang="sv-SE" sz="2400" dirty="0"/>
              <a:t>Via </a:t>
            </a:r>
            <a:r>
              <a:rPr lang="sv-SE" sz="2400" dirty="0" err="1"/>
              <a:t>Dashboard</a:t>
            </a:r>
            <a:r>
              <a:rPr lang="sv-SE" sz="2400" dirty="0"/>
              <a:t> – </a:t>
            </a:r>
            <a:r>
              <a:rPr lang="sv-SE" sz="2400" dirty="0" err="1"/>
              <a:t>Ladoksupport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350" dirty="0"/>
              <a:t>I </a:t>
            </a:r>
            <a:r>
              <a:rPr lang="sv-SE" sz="1350" dirty="0" err="1"/>
              <a:t>dashboarden</a:t>
            </a:r>
            <a:r>
              <a:rPr lang="sv-SE" sz="1350" dirty="0"/>
              <a:t> </a:t>
            </a:r>
            <a:r>
              <a:rPr lang="sv-SE" sz="1350" dirty="0" err="1"/>
              <a:t>Ladoksupport</a:t>
            </a:r>
            <a:r>
              <a:rPr lang="sv-SE" sz="1350" dirty="0"/>
              <a:t> finns:</a:t>
            </a:r>
          </a:p>
          <a:p>
            <a:pPr lvl="1"/>
            <a:r>
              <a:rPr lang="sv-SE" sz="1050" dirty="0"/>
              <a:t>Statistik över ’Öppna ärenden’ respektive ’Alla ärenden’ fördelat per produkt eller </a:t>
            </a:r>
            <a:r>
              <a:rPr lang="sv-SE" sz="1050" dirty="0" err="1"/>
              <a:t>Ladokmiljö</a:t>
            </a:r>
            <a:endParaRPr lang="sv-SE" sz="1050" dirty="0"/>
          </a:p>
          <a:p>
            <a:pPr lvl="1"/>
            <a:r>
              <a:rPr lang="sv-SE" sz="1050" dirty="0"/>
              <a:t>Lista över de ärenden jag rapporterat.</a:t>
            </a:r>
          </a:p>
          <a:p>
            <a:pPr lvl="1"/>
            <a:r>
              <a:rPr lang="sv-SE" sz="1050" dirty="0"/>
              <a:t>Lista över öppna ärenden.</a:t>
            </a:r>
          </a:p>
          <a:p>
            <a:pPr lvl="1"/>
            <a:r>
              <a:rPr lang="sv-SE" sz="1050" dirty="0"/>
              <a:t>Lista över alla ärenden. </a:t>
            </a:r>
          </a:p>
          <a:p>
            <a:r>
              <a:rPr lang="sv-SE" sz="1350" dirty="0"/>
              <a:t>Klicka på länkarna för att se vilka öppna ärenden som finns för en viss miljö etc.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4294967295"/>
          </p:nvPr>
        </p:nvSpPr>
        <p:spPr>
          <a:xfrm>
            <a:off x="4691495" y="2226469"/>
            <a:ext cx="3886200" cy="3263504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60435"/>
            <a:ext cx="4189793" cy="24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1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Via sökrutan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46" y="2282903"/>
            <a:ext cx="7886700" cy="26789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597722" y="2708438"/>
            <a:ext cx="4387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Använd sökrutan om du t ex vet vilket ärende du söker.</a:t>
            </a:r>
          </a:p>
        </p:txBody>
      </p:sp>
      <p:sp>
        <p:nvSpPr>
          <p:cNvPr id="6" name="Högerpil 5"/>
          <p:cNvSpPr/>
          <p:nvPr/>
        </p:nvSpPr>
        <p:spPr>
          <a:xfrm rot="19685821">
            <a:off x="5696006" y="2548848"/>
            <a:ext cx="578913" cy="277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965059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Via filter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4962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36143" t="12186" r="35551" b="65919"/>
          <a:stretch/>
        </p:blipFill>
        <p:spPr>
          <a:xfrm>
            <a:off x="628650" y="2042819"/>
            <a:ext cx="6955971" cy="225233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006434" y="4823871"/>
            <a:ext cx="643798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I rullisten under </a:t>
            </a:r>
            <a:r>
              <a:rPr lang="sv-SE" sz="1350" dirty="0" err="1"/>
              <a:t>Issues</a:t>
            </a:r>
            <a:r>
              <a:rPr lang="sv-SE" sz="1350" dirty="0"/>
              <a:t> finns dina filter t ex ’</a:t>
            </a:r>
            <a:r>
              <a:rPr lang="sv-SE" sz="1350" dirty="0" err="1"/>
              <a:t>Reported</a:t>
            </a:r>
            <a:r>
              <a:rPr lang="sv-SE" sz="1350" dirty="0"/>
              <a:t> by </a:t>
            </a:r>
            <a:r>
              <a:rPr lang="sv-SE" sz="1350" dirty="0" err="1"/>
              <a:t>Me</a:t>
            </a:r>
            <a:r>
              <a:rPr lang="sv-SE" sz="1350" dirty="0"/>
              <a:t>’.</a:t>
            </a:r>
          </a:p>
          <a:p>
            <a:r>
              <a:rPr lang="sv-SE" sz="1350" dirty="0"/>
              <a:t>Klicka på det filter du vill använda för att se en lista på de ärenden filtret söker ut. </a:t>
            </a:r>
          </a:p>
          <a:p>
            <a:r>
              <a:rPr lang="sv-SE" sz="1350" dirty="0"/>
              <a:t>Du kan även </a:t>
            </a:r>
            <a:r>
              <a:rPr lang="sv-SE" sz="1350"/>
              <a:t>skapa egna </a:t>
            </a:r>
            <a:r>
              <a:rPr lang="sv-SE" sz="1350" dirty="0"/>
              <a:t>anpassade filter.  </a:t>
            </a:r>
          </a:p>
        </p:txBody>
      </p:sp>
    </p:spTree>
    <p:extLst>
      <p:ext uri="{BB962C8B-B14F-4D97-AF65-F5344CB8AC3E}">
        <p14:creationId xmlns:p14="http://schemas.microsoft.com/office/powerpoint/2010/main" val="377581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Lärosätets egen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support</a:t>
            </a:r>
          </a:p>
          <a:p>
            <a:r>
              <a:rPr lang="sv-SE" dirty="0" smtClean="0"/>
              <a:t>Lokal projektledare</a:t>
            </a:r>
          </a:p>
          <a:p>
            <a:r>
              <a:rPr lang="sv-SE" dirty="0" smtClean="0"/>
              <a:t>Lokal kontaktperson</a:t>
            </a:r>
          </a:p>
          <a:p>
            <a:endParaRPr lang="sv-SE" dirty="0"/>
          </a:p>
          <a:p>
            <a:r>
              <a:rPr lang="sv-SE" dirty="0" smtClean="0"/>
              <a:t>Ovanstående kan beställa en användare i </a:t>
            </a:r>
            <a:r>
              <a:rPr lang="sv-SE" dirty="0" err="1" smtClean="0"/>
              <a:t>ServicedeskPlus</a:t>
            </a:r>
            <a:r>
              <a:rPr lang="sv-SE" dirty="0" smtClean="0"/>
              <a:t>, få åtkomst till </a:t>
            </a:r>
            <a:r>
              <a:rPr lang="sv-SE" dirty="0" err="1" smtClean="0"/>
              <a:t>Jira</a:t>
            </a:r>
            <a:r>
              <a:rPr lang="sv-SE" dirty="0" smtClean="0"/>
              <a:t> – LADOKSUPPORT samt nyttja vår supporttelefon.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Vem kan </a:t>
            </a:r>
            <a:r>
              <a:rPr lang="sv-SE" dirty="0"/>
              <a:t>k</a:t>
            </a:r>
            <a:r>
              <a:rPr lang="sv-SE" dirty="0" smtClean="0"/>
              <a:t>ontakta </a:t>
            </a:r>
            <a:r>
              <a:rPr lang="sv-SE" dirty="0" err="1" smtClean="0"/>
              <a:t>Ladoksupport</a:t>
            </a:r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5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726" y="2276672"/>
            <a:ext cx="1223204" cy="2210108"/>
          </a:xfrm>
          <a:prstGeom prst="rect">
            <a:avLst/>
          </a:prstGeom>
        </p:spPr>
      </p:pic>
      <p:sp>
        <p:nvSpPr>
          <p:cNvPr id="6" name="Högerpil 5"/>
          <p:cNvSpPr/>
          <p:nvPr/>
        </p:nvSpPr>
        <p:spPr>
          <a:xfrm rot="12618254">
            <a:off x="1497418" y="3307588"/>
            <a:ext cx="116028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textruta 6"/>
          <p:cNvSpPr txBox="1"/>
          <p:nvPr/>
        </p:nvSpPr>
        <p:spPr>
          <a:xfrm>
            <a:off x="2782882" y="3661966"/>
            <a:ext cx="30973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Klicka på </a:t>
            </a:r>
            <a:r>
              <a:rPr lang="sv-SE" sz="1350" dirty="0" err="1"/>
              <a:t>Issues</a:t>
            </a:r>
            <a:r>
              <a:rPr lang="sv-SE" sz="1350" dirty="0"/>
              <a:t> i panelen till vänster. 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Skapa ett eget filter</a:t>
            </a:r>
          </a:p>
        </p:txBody>
      </p:sp>
    </p:spTree>
    <p:extLst>
      <p:ext uri="{BB962C8B-B14F-4D97-AF65-F5344CB8AC3E}">
        <p14:creationId xmlns:p14="http://schemas.microsoft.com/office/powerpoint/2010/main" val="1006558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50977"/>
            <a:ext cx="5641522" cy="2112027"/>
          </a:xfrm>
          <a:prstGeom prst="rect">
            <a:avLst/>
          </a:prstGeom>
        </p:spPr>
      </p:pic>
      <p:sp>
        <p:nvSpPr>
          <p:cNvPr id="9" name="Högerpil 8"/>
          <p:cNvSpPr/>
          <p:nvPr/>
        </p:nvSpPr>
        <p:spPr>
          <a:xfrm rot="12830061">
            <a:off x="6154388" y="2647454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textruta 9"/>
          <p:cNvSpPr txBox="1"/>
          <p:nvPr/>
        </p:nvSpPr>
        <p:spPr>
          <a:xfrm>
            <a:off x="6369880" y="3219638"/>
            <a:ext cx="29354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Klicka på ’</a:t>
            </a:r>
            <a:r>
              <a:rPr lang="sv-SE" sz="1350" dirty="0" err="1"/>
              <a:t>View</a:t>
            </a:r>
            <a:r>
              <a:rPr lang="sv-SE" sz="1350" dirty="0"/>
              <a:t> all </a:t>
            </a:r>
            <a:r>
              <a:rPr lang="sv-SE" sz="1350" dirty="0" err="1"/>
              <a:t>issues</a:t>
            </a:r>
            <a:r>
              <a:rPr lang="sv-SE" sz="1350" dirty="0"/>
              <a:t> and filters’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Skapa ett eget filter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1852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12936"/>
            <a:ext cx="7886700" cy="238101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95341" y="4693956"/>
            <a:ext cx="827822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1. Spara och döp filtret. (Save as)</a:t>
            </a:r>
          </a:p>
          <a:p>
            <a:r>
              <a:rPr lang="sv-SE" sz="1350" dirty="0"/>
              <a:t>2. Justera utsökningen, dvs vilka parametrar som ska visas. Du kan lägga till fler parametrar under ’</a:t>
            </a:r>
            <a:r>
              <a:rPr lang="sv-SE" sz="1350" dirty="0" err="1"/>
              <a:t>More</a:t>
            </a:r>
            <a:r>
              <a:rPr lang="sv-SE" sz="1350" dirty="0"/>
              <a:t>’.</a:t>
            </a:r>
          </a:p>
          <a:p>
            <a:r>
              <a:rPr lang="sv-SE" sz="1350" dirty="0"/>
              <a:t>3. Spara på nytt. (Save)  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Skapa ett eget filter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7602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INGÅNG - </a:t>
            </a:r>
            <a:r>
              <a:rPr lang="sv-SE" dirty="0" err="1" smtClean="0"/>
              <a:t>ServiceDeskPlus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Lägga en beställning</a:t>
            </a:r>
          </a:p>
          <a:p>
            <a:r>
              <a:rPr lang="sv-SE" dirty="0" smtClean="0"/>
              <a:t>Se och söka ärenden</a:t>
            </a:r>
          </a:p>
          <a:p>
            <a:r>
              <a:rPr lang="sv-SE" dirty="0" smtClean="0"/>
              <a:t>Kommunicera i ett ärende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1125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Logga in via länken </a:t>
            </a:r>
            <a:r>
              <a:rPr lang="sv-SE" dirty="0" smtClean="0">
                <a:hlinkClick r:id="rId2"/>
              </a:rPr>
              <a:t>www.support.ladok.se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LOGGA in I SERVICEDESKPLUS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14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221" y="1822594"/>
            <a:ext cx="6654800" cy="218456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Gör </a:t>
            </a:r>
            <a:r>
              <a:rPr lang="sv-SE" dirty="0"/>
              <a:t>e</a:t>
            </a:r>
            <a:r>
              <a:rPr lang="sv-SE" dirty="0" smtClean="0"/>
              <a:t>n </a:t>
            </a:r>
            <a:r>
              <a:rPr lang="sv-SE" dirty="0"/>
              <a:t>b</a:t>
            </a:r>
            <a:r>
              <a:rPr lang="sv-SE" dirty="0" smtClean="0"/>
              <a:t>eställning</a:t>
            </a:r>
            <a:endParaRPr lang="sv-SE" dirty="0"/>
          </a:p>
        </p:txBody>
      </p:sp>
      <p:sp>
        <p:nvSpPr>
          <p:cNvPr id="5" name="Högerpil 4"/>
          <p:cNvSpPr/>
          <p:nvPr/>
        </p:nvSpPr>
        <p:spPr>
          <a:xfrm rot="12540857">
            <a:off x="3759199" y="2633133"/>
            <a:ext cx="939800" cy="36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1183117" y="4351867"/>
            <a:ext cx="755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Klicka på länken ’Gör beställning’ för att komma till tjänstekatalogen.</a:t>
            </a:r>
          </a:p>
          <a:p>
            <a:r>
              <a:rPr lang="sv-SE" dirty="0" smtClean="0"/>
              <a:t>(Använd inte länken ’Rapportera problem’,</a:t>
            </a:r>
          </a:p>
          <a:p>
            <a:r>
              <a:rPr lang="sv-SE" dirty="0" smtClean="0"/>
              <a:t> eftersom detta numer hanteras i JIRA)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3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221" y="1844576"/>
            <a:ext cx="6654800" cy="331625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VÄLJ MALL</a:t>
            </a:r>
            <a:endParaRPr lang="sv-SE" dirty="0"/>
          </a:p>
        </p:txBody>
      </p:sp>
      <p:sp>
        <p:nvSpPr>
          <p:cNvPr id="5" name="Högerpil 4"/>
          <p:cNvSpPr/>
          <p:nvPr/>
        </p:nvSpPr>
        <p:spPr>
          <a:xfrm rot="19294921">
            <a:off x="1652224" y="3202648"/>
            <a:ext cx="862769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1" y="2551032"/>
            <a:ext cx="838386" cy="70863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18174" y="3741843"/>
            <a:ext cx="4427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Välj den mall som passar din beställning. </a:t>
            </a:r>
          </a:p>
          <a:p>
            <a:r>
              <a:rPr lang="sv-SE" dirty="0" smtClean="0"/>
              <a:t>I menyn till vänster finns fler rubriker.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30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464" y="1647880"/>
            <a:ext cx="5147127" cy="367651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Fyll i beställningsuppgifter</a:t>
            </a:r>
            <a:endParaRPr lang="sv-SE" dirty="0"/>
          </a:p>
        </p:txBody>
      </p:sp>
      <p:sp>
        <p:nvSpPr>
          <p:cNvPr id="5" name="Högerpil 4"/>
          <p:cNvSpPr/>
          <p:nvPr/>
        </p:nvSpPr>
        <p:spPr>
          <a:xfrm rot="19635886">
            <a:off x="882281" y="4164725"/>
            <a:ext cx="1016000" cy="389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1654234" y="1024905"/>
            <a:ext cx="481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Glöm inte fälten för tillgångsinformation, längre ned i formuläret.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110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421" y="1943156"/>
            <a:ext cx="6654800" cy="104189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Under fliken ärenden </a:t>
            </a:r>
            <a:br>
              <a:rPr lang="sv-SE" dirty="0" smtClean="0"/>
            </a:br>
            <a:r>
              <a:rPr lang="sv-SE" dirty="0" smtClean="0"/>
              <a:t>Listas era </a:t>
            </a:r>
            <a:r>
              <a:rPr lang="sv-SE" dirty="0"/>
              <a:t>ä</a:t>
            </a:r>
            <a:r>
              <a:rPr lang="sv-SE" dirty="0" smtClean="0"/>
              <a:t>renden</a:t>
            </a:r>
            <a:endParaRPr lang="sv-SE" dirty="0"/>
          </a:p>
        </p:txBody>
      </p:sp>
      <p:sp>
        <p:nvSpPr>
          <p:cNvPr id="5" name="Högerpil 4"/>
          <p:cNvSpPr/>
          <p:nvPr/>
        </p:nvSpPr>
        <p:spPr>
          <a:xfrm rot="19357832">
            <a:off x="2870199" y="2691745"/>
            <a:ext cx="123613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ögerpil 5"/>
          <p:cNvSpPr/>
          <p:nvPr/>
        </p:nvSpPr>
        <p:spPr>
          <a:xfrm rot="19373004">
            <a:off x="1875149" y="2645338"/>
            <a:ext cx="1203866" cy="416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51364" y="3084111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Fler filter </a:t>
            </a:r>
          </a:p>
          <a:p>
            <a:r>
              <a:rPr lang="sv-SE" dirty="0" smtClean="0"/>
              <a:t>finns här.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477082" y="3382979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Det går även att söka ut </a:t>
            </a:r>
          </a:p>
          <a:p>
            <a:r>
              <a:rPr lang="sv-SE" dirty="0" smtClean="0"/>
              <a:t>ett specifikt ärende via ärendenummer.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712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Kommunikation i ärenden sker främst via e-post.</a:t>
            </a:r>
          </a:p>
          <a:p>
            <a:r>
              <a:rPr lang="sv-SE" dirty="0" smtClean="0"/>
              <a:t>Om du svarar på e-post från systemet kring ett ärende loggas det i ärendet.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Kommunicera i ett ärende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06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Våra öppettider är normalt </a:t>
            </a:r>
            <a:r>
              <a:rPr lang="sv-SE" dirty="0" err="1" smtClean="0"/>
              <a:t>kl</a:t>
            </a:r>
            <a:r>
              <a:rPr lang="sv-SE" dirty="0" smtClean="0"/>
              <a:t> 8-16.30 måndag till fredag.</a:t>
            </a:r>
          </a:p>
          <a:p>
            <a:r>
              <a:rPr lang="sv-SE" dirty="0" smtClean="0"/>
              <a:t>Svars- och lösningstider påverkas av ärendets prioritet.</a:t>
            </a:r>
          </a:p>
          <a:p>
            <a:r>
              <a:rPr lang="sv-SE" dirty="0" smtClean="0"/>
              <a:t>Frågor besvaras inom 4 arbetsdagar.</a:t>
            </a:r>
          </a:p>
          <a:p>
            <a:r>
              <a:rPr lang="sv-SE" dirty="0" smtClean="0"/>
              <a:t>Incidenter </a:t>
            </a:r>
            <a:r>
              <a:rPr lang="sv-SE" dirty="0"/>
              <a:t>med låg prioritet </a:t>
            </a:r>
            <a:r>
              <a:rPr lang="sv-SE" dirty="0" smtClean="0"/>
              <a:t>återkopplas inom 5 arbetsdagar. Lösningstiden kan variera beroende på komplexitet och övriga prioriteringar.</a:t>
            </a:r>
            <a:endParaRPr lang="sv-SE" dirty="0"/>
          </a:p>
          <a:p>
            <a:r>
              <a:rPr lang="sv-SE" dirty="0" smtClean="0"/>
              <a:t>Incidenter med högre prioritet hanteras snarast möjligt med hänsyn till prioriteten. </a:t>
            </a:r>
          </a:p>
          <a:p>
            <a:r>
              <a:rPr lang="sv-SE" dirty="0" smtClean="0"/>
              <a:t>Prioriteten avgörs av hur verksamheten vid lärosätet påverkas och hur många lärosäten som är drabbade. </a:t>
            </a:r>
          </a:p>
          <a:p>
            <a:r>
              <a:rPr lang="sv-SE" dirty="0" smtClean="0"/>
              <a:t>Beställningar hanteras normalt inom 5 arbetsdagar.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Supporttider och SLA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56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 smtClean="0"/>
              <a:t>Svar i ärenden i </a:t>
            </a:r>
            <a:r>
              <a:rPr lang="sv-SE" dirty="0" err="1" smtClean="0"/>
              <a:t>Jira</a:t>
            </a:r>
            <a:r>
              <a:rPr lang="sv-SE" dirty="0" smtClean="0"/>
              <a:t> och </a:t>
            </a:r>
            <a:r>
              <a:rPr lang="sv-SE" dirty="0" err="1" smtClean="0"/>
              <a:t>ServicedeskPlus</a:t>
            </a:r>
            <a:r>
              <a:rPr lang="sv-SE" dirty="0"/>
              <a:t>.</a:t>
            </a:r>
            <a:endParaRPr lang="sv-SE" dirty="0" smtClean="0"/>
          </a:p>
          <a:p>
            <a:r>
              <a:rPr lang="sv-SE" dirty="0" smtClean="0"/>
              <a:t>Driftmeddelanden eller nyhet via Ladok.se</a:t>
            </a:r>
          </a:p>
          <a:p>
            <a:pPr lvl="1"/>
            <a:r>
              <a:rPr lang="sv-SE" dirty="0" smtClean="0"/>
              <a:t>Driftsstörningar, planerade uppdateringar etc. </a:t>
            </a:r>
          </a:p>
          <a:p>
            <a:pPr lvl="1"/>
            <a:r>
              <a:rPr lang="sv-SE" dirty="0" smtClean="0"/>
              <a:t>Prenumerera – både på driftmeddelanden och nyheter.</a:t>
            </a:r>
          </a:p>
          <a:p>
            <a:r>
              <a:rPr lang="sv-SE" dirty="0" smtClean="0"/>
              <a:t>Information via maillistor:</a:t>
            </a:r>
          </a:p>
          <a:p>
            <a:pPr lvl="1"/>
            <a:r>
              <a:rPr lang="sv-SE" dirty="0" smtClean="0"/>
              <a:t>T ex information om akuta incidenter.</a:t>
            </a:r>
          </a:p>
          <a:p>
            <a:pPr lvl="1"/>
            <a:r>
              <a:rPr lang="sv-SE" dirty="0" smtClean="0"/>
              <a:t>Lokala kontaktpersoner (för </a:t>
            </a:r>
            <a:r>
              <a:rPr lang="sv-SE" dirty="0" err="1" smtClean="0"/>
              <a:t>produktionssatta</a:t>
            </a:r>
            <a:r>
              <a:rPr lang="sv-SE" dirty="0" smtClean="0"/>
              <a:t> lärosäten) </a:t>
            </a:r>
          </a:p>
          <a:p>
            <a:pPr lvl="1"/>
            <a:r>
              <a:rPr lang="sv-SE" dirty="0" smtClean="0"/>
              <a:t>Lokala projektledare (för ej </a:t>
            </a:r>
            <a:r>
              <a:rPr lang="sv-SE" dirty="0" err="1" smtClean="0"/>
              <a:t>produktionssatta</a:t>
            </a:r>
            <a:r>
              <a:rPr lang="sv-SE" dirty="0" smtClean="0"/>
              <a:t> lärosäten</a:t>
            </a:r>
            <a:r>
              <a:rPr lang="sv-SE" dirty="0" smtClean="0"/>
              <a:t>)</a:t>
            </a:r>
          </a:p>
          <a:p>
            <a:r>
              <a:rPr lang="sv-SE" dirty="0" smtClean="0"/>
              <a:t>Information via ärenden i </a:t>
            </a:r>
            <a:r>
              <a:rPr lang="sv-SE" dirty="0" err="1" smtClean="0"/>
              <a:t>Jira</a:t>
            </a:r>
            <a:r>
              <a:rPr lang="sv-SE" dirty="0" smtClean="0"/>
              <a:t>:</a:t>
            </a:r>
          </a:p>
          <a:p>
            <a:pPr lvl="1"/>
            <a:r>
              <a:rPr lang="sv-SE" dirty="0" smtClean="0"/>
              <a:t>Ärendetypen ’Konsortieinfo’ – Information riktad till ett specifikt lärosäte t ex i anslutning till mailutskick till Lokala kontaktpersoner.</a:t>
            </a:r>
            <a:endParaRPr lang="sv-SE" dirty="0" smtClean="0"/>
          </a:p>
          <a:p>
            <a:r>
              <a:rPr lang="sv-SE" dirty="0" smtClean="0"/>
              <a:t>Sidorna för Drift/Support på Ladok.se</a:t>
            </a:r>
          </a:p>
          <a:p>
            <a:pPr lvl="1"/>
            <a:r>
              <a:rPr lang="sv-SE" dirty="0" smtClean="0"/>
              <a:t>Kontakta supporten</a:t>
            </a:r>
          </a:p>
          <a:p>
            <a:pPr lvl="1"/>
            <a:r>
              <a:rPr lang="sv-SE" dirty="0" smtClean="0"/>
              <a:t>Uppgraderingskalender</a:t>
            </a:r>
          </a:p>
          <a:p>
            <a:pPr lvl="1"/>
            <a:r>
              <a:rPr lang="sv-SE" dirty="0" smtClean="0"/>
              <a:t>Tekniska miljöer</a:t>
            </a:r>
          </a:p>
          <a:p>
            <a:pPr lvl="1"/>
            <a:r>
              <a:rPr lang="sv-SE" dirty="0" smtClean="0"/>
              <a:t>Driftmeddelanden</a:t>
            </a:r>
          </a:p>
          <a:p>
            <a:pPr lvl="1"/>
            <a:r>
              <a:rPr lang="sv-SE" dirty="0" smtClean="0"/>
              <a:t>Leveransinformation</a:t>
            </a:r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supporten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2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Framför allt </a:t>
            </a:r>
            <a:r>
              <a:rPr lang="sv-SE" dirty="0" smtClean="0"/>
              <a:t>information via driftmeddelanden. </a:t>
            </a:r>
          </a:p>
          <a:p>
            <a:r>
              <a:rPr lang="sv-SE" dirty="0" smtClean="0"/>
              <a:t>Vid behov ytterligare direkt </a:t>
            </a:r>
            <a:r>
              <a:rPr lang="sv-SE" dirty="0"/>
              <a:t>kontakt med lokal </a:t>
            </a:r>
            <a:r>
              <a:rPr lang="sv-SE" dirty="0" smtClean="0"/>
              <a:t>kontaktperson/ -personer. </a:t>
            </a:r>
            <a:endParaRPr lang="sv-SE" dirty="0" smtClean="0"/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Akuta </a:t>
            </a:r>
            <a:r>
              <a:rPr lang="sv-SE" dirty="0"/>
              <a:t>i</a:t>
            </a:r>
            <a:r>
              <a:rPr lang="sv-SE" dirty="0" smtClean="0"/>
              <a:t>ncidenter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6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Uppdatera </a:t>
            </a:r>
            <a:r>
              <a:rPr lang="sv-SE" dirty="0" smtClean="0"/>
              <a:t>era kontaktuppgifter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Lokal kontaktperson</a:t>
            </a:r>
          </a:p>
          <a:p>
            <a:pPr lvl="1"/>
            <a:r>
              <a:rPr lang="sv-SE" dirty="0" smtClean="0"/>
              <a:t>Vår 1:a kontakt. </a:t>
            </a:r>
            <a:r>
              <a:rPr lang="sv-SE" dirty="0" smtClean="0"/>
              <a:t>Godkänner </a:t>
            </a:r>
            <a:r>
              <a:rPr lang="sv-SE" dirty="0" smtClean="0"/>
              <a:t>andras </a:t>
            </a:r>
            <a:r>
              <a:rPr lang="sv-SE" dirty="0" smtClean="0"/>
              <a:t>beställningar </a:t>
            </a:r>
          </a:p>
          <a:p>
            <a:pPr lvl="1"/>
            <a:r>
              <a:rPr lang="sv-SE" dirty="0" smtClean="0"/>
              <a:t>Komplettera gärna med funktionsadress </a:t>
            </a:r>
            <a:r>
              <a:rPr lang="sv-SE" dirty="0"/>
              <a:t>för informationsutskick</a:t>
            </a:r>
          </a:p>
          <a:p>
            <a:r>
              <a:rPr lang="sv-SE" dirty="0" smtClean="0"/>
              <a:t>Lokal </a:t>
            </a:r>
            <a:r>
              <a:rPr lang="sv-SE" dirty="0" err="1" smtClean="0"/>
              <a:t>Ladoksupport</a:t>
            </a:r>
            <a:r>
              <a:rPr lang="sv-SE" dirty="0" smtClean="0"/>
              <a:t> (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vid lärosätet)</a:t>
            </a:r>
          </a:p>
          <a:p>
            <a:pPr lvl="1"/>
            <a:r>
              <a:rPr lang="sv-SE" dirty="0" smtClean="0"/>
              <a:t>Kontaktlista finns på Ladok.se</a:t>
            </a:r>
          </a:p>
          <a:p>
            <a:pPr lvl="1"/>
            <a:r>
              <a:rPr lang="sv-SE" dirty="0" smtClean="0"/>
              <a:t>Vi hänvisar ev. förfrågningar från studenter och lärare till er.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69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INGÅNG - JIRA/</a:t>
            </a:r>
            <a:br>
              <a:rPr lang="sv-SE" dirty="0" smtClean="0"/>
            </a:br>
            <a:r>
              <a:rPr lang="sv-SE" dirty="0" smtClean="0"/>
              <a:t>LADOKSUPPORT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När du skapar ett ärende</a:t>
            </a:r>
            <a:br>
              <a:rPr lang="sv-SE" dirty="0" smtClean="0"/>
            </a:br>
            <a:r>
              <a:rPr lang="sv-SE" dirty="0" smtClean="0"/>
              <a:t>Skapa ett ärende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Följ </a:t>
            </a:r>
            <a:r>
              <a:rPr lang="sv-SE" dirty="0" smtClean="0"/>
              <a:t>ett </a:t>
            </a:r>
            <a:r>
              <a:rPr lang="sv-SE" dirty="0" smtClean="0"/>
              <a:t>ärende</a:t>
            </a:r>
            <a:br>
              <a:rPr lang="sv-SE" dirty="0" smtClean="0"/>
            </a:br>
            <a:r>
              <a:rPr lang="sv-SE" dirty="0" smtClean="0"/>
              <a:t>Kommentera </a:t>
            </a:r>
            <a:r>
              <a:rPr lang="sv-SE" dirty="0" smtClean="0"/>
              <a:t>ett </a:t>
            </a:r>
            <a:r>
              <a:rPr lang="sv-SE" dirty="0" smtClean="0"/>
              <a:t>ärende</a:t>
            </a:r>
            <a:br>
              <a:rPr lang="sv-SE" dirty="0" smtClean="0"/>
            </a:br>
            <a:r>
              <a:rPr lang="sv-SE" dirty="0" smtClean="0"/>
              <a:t>Sök </a:t>
            </a:r>
            <a:r>
              <a:rPr lang="sv-SE" dirty="0" smtClean="0"/>
              <a:t>ärenden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54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du skapar ett supportärende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0CEDAB93-2500-46CD-B85B-99388230F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744" y="1828168"/>
            <a:ext cx="3294419" cy="1750160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1C7F58DE-E8A7-43B7-9753-0F6C21F7C310}"/>
              </a:ext>
            </a:extLst>
          </p:cNvPr>
          <p:cNvSpPr/>
          <p:nvPr/>
        </p:nvSpPr>
        <p:spPr>
          <a:xfrm>
            <a:off x="2332090" y="2444546"/>
            <a:ext cx="1587295" cy="868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sv-SE" sz="1350">
              <a:solidFill>
                <a:prstClr val="white"/>
              </a:solidFill>
              <a:latin typeface="Franklin Gothic Medium"/>
            </a:endParaRPr>
          </a:p>
        </p:txBody>
      </p:sp>
      <p:cxnSp>
        <p:nvCxnSpPr>
          <p:cNvPr id="13" name="Koppling: vinklad 12">
            <a:extLst>
              <a:ext uri="{FF2B5EF4-FFF2-40B4-BE49-F238E27FC236}">
                <a16:creationId xmlns:a16="http://schemas.microsoft.com/office/drawing/2014/main" id="{D84FD099-25FB-4E1A-B9D8-6C34C535D18D}"/>
              </a:ext>
            </a:extLst>
          </p:cNvPr>
          <p:cNvCxnSpPr>
            <a:stCxn id="11" idx="6"/>
          </p:cNvCxnSpPr>
          <p:nvPr/>
        </p:nvCxnSpPr>
        <p:spPr>
          <a:xfrm flipV="1">
            <a:off x="3919384" y="2195667"/>
            <a:ext cx="1653663" cy="68303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DD168437-C5B9-4A8B-A707-B4701B760AC0}"/>
              </a:ext>
            </a:extLst>
          </p:cNvPr>
          <p:cNvSpPr txBox="1"/>
          <p:nvPr/>
        </p:nvSpPr>
        <p:spPr>
          <a:xfrm>
            <a:off x="5626508" y="1828169"/>
            <a:ext cx="222516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sv-SE" sz="1350" dirty="0">
                <a:solidFill>
                  <a:srgbClr val="000000"/>
                </a:solidFill>
                <a:latin typeface="Franklin Gothic Medium"/>
              </a:rPr>
              <a:t>Fyll i de obligatoriska fälten efter bästa förmåga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sv-SE" sz="1350" dirty="0">
              <a:solidFill>
                <a:srgbClr val="000000"/>
              </a:solidFill>
              <a:latin typeface="Franklin Gothic Medium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sv-SE" sz="1350" dirty="0">
                <a:solidFill>
                  <a:srgbClr val="000000"/>
                </a:solidFill>
                <a:latin typeface="Franklin Gothic Medium"/>
              </a:rPr>
              <a:t>Vår andra eller tredje linje kan dock ändra utifrån vår bedömning</a:t>
            </a:r>
          </a:p>
        </p:txBody>
      </p:sp>
    </p:spTree>
    <p:extLst>
      <p:ext uri="{BB962C8B-B14F-4D97-AF65-F5344CB8AC3E}">
        <p14:creationId xmlns:p14="http://schemas.microsoft.com/office/powerpoint/2010/main" val="8181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ll_Ladok">
  <a:themeElements>
    <a:clrScheme name="Anpassad 4">
      <a:dk1>
        <a:srgbClr val="000000"/>
      </a:dk1>
      <a:lt1>
        <a:sysClr val="window" lastClr="FFFFFF"/>
      </a:lt1>
      <a:dk2>
        <a:srgbClr val="73B026"/>
      </a:dk2>
      <a:lt2>
        <a:srgbClr val="A483D5"/>
      </a:lt2>
      <a:accent1>
        <a:srgbClr val="73B026"/>
      </a:accent1>
      <a:accent2>
        <a:srgbClr val="5316AC"/>
      </a:accent2>
      <a:accent3>
        <a:srgbClr val="216B15"/>
      </a:accent3>
      <a:accent4>
        <a:srgbClr val="AA1871"/>
      </a:accent4>
      <a:accent5>
        <a:srgbClr val="2770AC"/>
      </a:accent5>
      <a:accent6>
        <a:srgbClr val="B6D887"/>
      </a:accent6>
      <a:hlink>
        <a:srgbClr val="5316AC"/>
      </a:hlink>
      <a:folHlink>
        <a:srgbClr val="935B96"/>
      </a:folHlink>
    </a:clrScheme>
    <a:fontScheme name="Rutnät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Förmå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Ladok_version1</Template>
  <TotalTime>7865</TotalTime>
  <Words>1411</Words>
  <Application>Microsoft Office PowerPoint</Application>
  <PresentationFormat>Bildspel på skärmen (4:3)</PresentationFormat>
  <Paragraphs>191</Paragraphs>
  <Slides>39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Mall_Ladok</vt:lpstr>
      <vt:lpstr>Lathund Ladoksupport</vt:lpstr>
      <vt:lpstr>Kontakta Ladoksupport</vt:lpstr>
      <vt:lpstr>Vem kan kontakta Ladoksupport?</vt:lpstr>
      <vt:lpstr>Supporttider och SLA</vt:lpstr>
      <vt:lpstr>Information från supporten</vt:lpstr>
      <vt:lpstr>Akuta incidenter</vt:lpstr>
      <vt:lpstr>Uppdatera era kontaktuppgifter </vt:lpstr>
      <vt:lpstr>INGÅNG - JIRA/ LADOKSUPPORT</vt:lpstr>
      <vt:lpstr>När du skapar ett supportärende</vt:lpstr>
      <vt:lpstr>När du skapar ett supportärende, forts.</vt:lpstr>
      <vt:lpstr>När du skapar ett supportärende, forts.</vt:lpstr>
      <vt:lpstr>När du skapar ett supportärende, forts.</vt:lpstr>
      <vt:lpstr>När ärendet behandlas</vt:lpstr>
      <vt:lpstr>När ärendet avslutas</vt:lpstr>
      <vt:lpstr>Sammanfattning – Personuppgifter i supportärenden</vt:lpstr>
      <vt:lpstr>Skapa ett ärende -  Logga in i LADOKSUPPORT</vt:lpstr>
      <vt:lpstr>Skapa ett ärende:</vt:lpstr>
      <vt:lpstr>Skapa ett nytt ärende: 1. Välj ärendetyp</vt:lpstr>
      <vt:lpstr>Skapa ett nytt ärende: 2. Beskriv hur ert lärosäte påverkas:</vt:lpstr>
      <vt:lpstr>Skapa ett nytt ärende: 3. Beskriv ärendet och var det har inträffat.</vt:lpstr>
      <vt:lpstr>Skapa ett nytt ärende: 4. Bifoga exempel</vt:lpstr>
      <vt:lpstr>Skapa ett nytt ärende: 5. Vid behov ändra Security Level</vt:lpstr>
      <vt:lpstr>Följ ett ärende</vt:lpstr>
      <vt:lpstr>Kommentera ett ärende</vt:lpstr>
      <vt:lpstr>Sök ärenden</vt:lpstr>
      <vt:lpstr>Sök ärenden: Via Dashboard – Ladoksupport</vt:lpstr>
      <vt:lpstr>Sök ärenden: Via Dashboard – Ladoksupport</vt:lpstr>
      <vt:lpstr>Sök ärenden: Via sökrutan</vt:lpstr>
      <vt:lpstr>Sök ärenden: Via filter</vt:lpstr>
      <vt:lpstr>Sök ärenden: Skapa ett eget filter</vt:lpstr>
      <vt:lpstr>Sök ärenden: Skapa ett eget filter</vt:lpstr>
      <vt:lpstr>Sök ärenden: Skapa ett eget filter</vt:lpstr>
      <vt:lpstr>INGÅNG - ServiceDeskPlus</vt:lpstr>
      <vt:lpstr>LOGGA in I SERVICEDESKPLUS</vt:lpstr>
      <vt:lpstr>Gör en beställning</vt:lpstr>
      <vt:lpstr>VÄLJ MALL</vt:lpstr>
      <vt:lpstr>Fyll i beställningsuppgifter</vt:lpstr>
      <vt:lpstr>Under fliken ärenden  Listas era ärenden</vt:lpstr>
      <vt:lpstr>Kommunicera i ett ärende</vt:lpstr>
    </vt:vector>
  </TitlesOfParts>
  <Company>Transcendent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Ladok3 Styrgrupp</dc:title>
  <dc:creator>Johan Sjödin</dc:creator>
  <cp:lastModifiedBy>Emma Wallmark</cp:lastModifiedBy>
  <cp:revision>332</cp:revision>
  <cp:lastPrinted>2016-01-07T12:49:43Z</cp:lastPrinted>
  <dcterms:created xsi:type="dcterms:W3CDTF">2015-09-17T07:47:13Z</dcterms:created>
  <dcterms:modified xsi:type="dcterms:W3CDTF">2018-04-10T13:21:15Z</dcterms:modified>
</cp:coreProperties>
</file>