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0" r:id="rId1"/>
  </p:sldMasterIdLst>
  <p:notesMasterIdLst>
    <p:notesMasterId r:id="rId29"/>
  </p:notesMasterIdLst>
  <p:handoutMasterIdLst>
    <p:handoutMasterId r:id="rId30"/>
  </p:handoutMasterIdLst>
  <p:sldIdLst>
    <p:sldId id="256" r:id="rId2"/>
    <p:sldId id="289" r:id="rId3"/>
    <p:sldId id="286" r:id="rId4"/>
    <p:sldId id="272" r:id="rId5"/>
    <p:sldId id="273" r:id="rId6"/>
    <p:sldId id="292" r:id="rId7"/>
    <p:sldId id="287" r:id="rId8"/>
    <p:sldId id="274" r:id="rId9"/>
    <p:sldId id="277" r:id="rId10"/>
    <p:sldId id="290" r:id="rId11"/>
    <p:sldId id="291" r:id="rId12"/>
    <p:sldId id="293" r:id="rId13"/>
    <p:sldId id="294" r:id="rId14"/>
    <p:sldId id="295" r:id="rId15"/>
    <p:sldId id="296" r:id="rId16"/>
    <p:sldId id="298" r:id="rId17"/>
    <p:sldId id="309" r:id="rId18"/>
    <p:sldId id="310" r:id="rId19"/>
    <p:sldId id="312" r:id="rId20"/>
    <p:sldId id="315" r:id="rId21"/>
    <p:sldId id="316" r:id="rId22"/>
    <p:sldId id="317" r:id="rId23"/>
    <p:sldId id="318" r:id="rId24"/>
    <p:sldId id="320" r:id="rId25"/>
    <p:sldId id="321" r:id="rId26"/>
    <p:sldId id="319" r:id="rId27"/>
    <p:sldId id="297" r:id="rId28"/>
  </p:sldIdLst>
  <p:sldSz cx="9144000" cy="6858000" type="screen4x3"/>
  <p:notesSz cx="6794500" cy="99314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CE355A2-7284-4A82-9818-F61EF1A2253E}">
          <p14:sldIdLst>
            <p14:sldId id="256"/>
          </p14:sldIdLst>
        </p14:section>
        <p14:section name="Untitled Section" id="{4ABC384A-AE59-419D-A044-4CFD0CBF43EC}">
          <p14:sldIdLst>
            <p14:sldId id="289"/>
            <p14:sldId id="286"/>
            <p14:sldId id="272"/>
            <p14:sldId id="273"/>
            <p14:sldId id="292"/>
            <p14:sldId id="287"/>
            <p14:sldId id="274"/>
            <p14:sldId id="277"/>
            <p14:sldId id="290"/>
            <p14:sldId id="291"/>
            <p14:sldId id="293"/>
            <p14:sldId id="294"/>
            <p14:sldId id="295"/>
            <p14:sldId id="296"/>
            <p14:sldId id="298"/>
            <p14:sldId id="309"/>
            <p14:sldId id="310"/>
            <p14:sldId id="312"/>
            <p14:sldId id="315"/>
            <p14:sldId id="316"/>
            <p14:sldId id="317"/>
            <p14:sldId id="318"/>
            <p14:sldId id="320"/>
            <p14:sldId id="321"/>
            <p14:sldId id="319"/>
            <p14:sldId id="29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B02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57" autoAdjust="0"/>
    <p:restoredTop sz="75329" autoAdjust="0"/>
  </p:normalViewPr>
  <p:slideViewPr>
    <p:cSldViewPr snapToGrid="0" snapToObjects="1">
      <p:cViewPr varScale="1">
        <p:scale>
          <a:sx n="88" d="100"/>
          <a:sy n="88" d="100"/>
        </p:scale>
        <p:origin x="209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1" y="1"/>
            <a:ext cx="2944283" cy="49657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8645" y="1"/>
            <a:ext cx="2944283" cy="496570"/>
          </a:xfrm>
          <a:prstGeom prst="rect">
            <a:avLst/>
          </a:prstGeom>
        </p:spPr>
        <p:txBody>
          <a:bodyPr vert="horz" lIns="91440" tIns="45720" rIns="91440" bIns="45720" rtlCol="0"/>
          <a:lstStyle>
            <a:lvl1pPr algn="r">
              <a:defRPr sz="1200"/>
            </a:lvl1pPr>
          </a:lstStyle>
          <a:p>
            <a:fld id="{67B449AB-0B74-2649-9837-45F2FA18A09E}" type="datetimeFigureOut">
              <a:rPr lang="sv-SE" smtClean="0"/>
              <a:t>2018-03-02</a:t>
            </a:fld>
            <a:endParaRPr lang="sv-SE"/>
          </a:p>
        </p:txBody>
      </p:sp>
      <p:sp>
        <p:nvSpPr>
          <p:cNvPr id="4" name="Platshållare för sidfot 3"/>
          <p:cNvSpPr>
            <a:spLocks noGrp="1"/>
          </p:cNvSpPr>
          <p:nvPr>
            <p:ph type="ftr" sz="quarter" idx="2"/>
          </p:nvPr>
        </p:nvSpPr>
        <p:spPr>
          <a:xfrm>
            <a:off x="1" y="9433107"/>
            <a:ext cx="2944283" cy="49657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8645" y="9433107"/>
            <a:ext cx="2944283" cy="496570"/>
          </a:xfrm>
          <a:prstGeom prst="rect">
            <a:avLst/>
          </a:prstGeom>
        </p:spPr>
        <p:txBody>
          <a:bodyPr vert="horz" lIns="91440" tIns="45720" rIns="91440" bIns="45720" rtlCol="0" anchor="b"/>
          <a:lstStyle>
            <a:lvl1pPr algn="r">
              <a:defRPr sz="1200"/>
            </a:lvl1pPr>
          </a:lstStyle>
          <a:p>
            <a:fld id="{E368AD9D-5E96-434C-9A64-4DFD35687BCB}" type="slidenum">
              <a:rPr lang="sv-SE" smtClean="0"/>
              <a:t>‹#›</a:t>
            </a:fld>
            <a:endParaRPr lang="sv-SE"/>
          </a:p>
        </p:txBody>
      </p:sp>
    </p:spTree>
    <p:extLst>
      <p:ext uri="{BB962C8B-B14F-4D97-AF65-F5344CB8AC3E}">
        <p14:creationId xmlns:p14="http://schemas.microsoft.com/office/powerpoint/2010/main" val="5509025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1" y="1"/>
            <a:ext cx="2944283" cy="49657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8645" y="1"/>
            <a:ext cx="2944283" cy="496570"/>
          </a:xfrm>
          <a:prstGeom prst="rect">
            <a:avLst/>
          </a:prstGeom>
        </p:spPr>
        <p:txBody>
          <a:bodyPr vert="horz" lIns="91440" tIns="45720" rIns="91440" bIns="45720" rtlCol="0"/>
          <a:lstStyle>
            <a:lvl1pPr algn="r">
              <a:defRPr sz="1200"/>
            </a:lvl1pPr>
          </a:lstStyle>
          <a:p>
            <a:fld id="{04BDA081-9E17-8E4E-BFEC-AB74BD362301}" type="datetimeFigureOut">
              <a:rPr lang="sv-SE" smtClean="0"/>
              <a:t>2018-03-02</a:t>
            </a:fld>
            <a:endParaRPr lang="sv-SE"/>
          </a:p>
        </p:txBody>
      </p:sp>
      <p:sp>
        <p:nvSpPr>
          <p:cNvPr id="4" name="Platshållare för bildobjekt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1" y="9433107"/>
            <a:ext cx="2944283" cy="49657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8645" y="9433107"/>
            <a:ext cx="2944283" cy="496570"/>
          </a:xfrm>
          <a:prstGeom prst="rect">
            <a:avLst/>
          </a:prstGeom>
        </p:spPr>
        <p:txBody>
          <a:bodyPr vert="horz" lIns="91440" tIns="45720" rIns="91440" bIns="45720" rtlCol="0" anchor="b"/>
          <a:lstStyle>
            <a:lvl1pPr algn="r">
              <a:defRPr sz="1200"/>
            </a:lvl1pPr>
          </a:lstStyle>
          <a:p>
            <a:fld id="{5910286B-FADE-FD49-A3A6-99A8E59D2B57}" type="slidenum">
              <a:rPr lang="sv-SE" smtClean="0"/>
              <a:t>‹#›</a:t>
            </a:fld>
            <a:endParaRPr lang="sv-SE"/>
          </a:p>
        </p:txBody>
      </p:sp>
    </p:spTree>
    <p:extLst>
      <p:ext uri="{BB962C8B-B14F-4D97-AF65-F5344CB8AC3E}">
        <p14:creationId xmlns:p14="http://schemas.microsoft.com/office/powerpoint/2010/main" val="9030333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910286B-FADE-FD49-A3A6-99A8E59D2B57}" type="slidenum">
              <a:rPr lang="sv-SE" smtClean="0"/>
              <a:t>0</a:t>
            </a:fld>
            <a:endParaRPr lang="sv-SE"/>
          </a:p>
        </p:txBody>
      </p:sp>
    </p:spTree>
    <p:extLst>
      <p:ext uri="{BB962C8B-B14F-4D97-AF65-F5344CB8AC3E}">
        <p14:creationId xmlns:p14="http://schemas.microsoft.com/office/powerpoint/2010/main" val="2442441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5910286B-FADE-FD49-A3A6-99A8E59D2B57}" type="slidenum">
              <a:rPr lang="sv-SE" smtClean="0"/>
              <a:t>9</a:t>
            </a:fld>
            <a:endParaRPr lang="sv-SE"/>
          </a:p>
        </p:txBody>
      </p:sp>
    </p:spTree>
    <p:extLst>
      <p:ext uri="{BB962C8B-B14F-4D97-AF65-F5344CB8AC3E}">
        <p14:creationId xmlns:p14="http://schemas.microsoft.com/office/powerpoint/2010/main" val="126854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
            </a:r>
            <a:br>
              <a:rPr lang="sv-SE" dirty="0"/>
            </a:br>
            <a:endParaRPr lang="sv-SE" dirty="0"/>
          </a:p>
        </p:txBody>
      </p:sp>
      <p:sp>
        <p:nvSpPr>
          <p:cNvPr id="4" name="Slide Number Placeholder 3"/>
          <p:cNvSpPr>
            <a:spLocks noGrp="1"/>
          </p:cNvSpPr>
          <p:nvPr>
            <p:ph type="sldNum" sz="quarter" idx="10"/>
          </p:nvPr>
        </p:nvSpPr>
        <p:spPr/>
        <p:txBody>
          <a:bodyPr/>
          <a:lstStyle/>
          <a:p>
            <a:fld id="{5910286B-FADE-FD49-A3A6-99A8E59D2B57}" type="slidenum">
              <a:rPr lang="sv-SE" smtClean="0"/>
              <a:t>10</a:t>
            </a:fld>
            <a:endParaRPr lang="sv-SE"/>
          </a:p>
        </p:txBody>
      </p:sp>
    </p:spTree>
    <p:extLst>
      <p:ext uri="{BB962C8B-B14F-4D97-AF65-F5344CB8AC3E}">
        <p14:creationId xmlns:p14="http://schemas.microsoft.com/office/powerpoint/2010/main" val="38624902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5910286B-FADE-FD49-A3A6-99A8E59D2B57}" type="slidenum">
              <a:rPr lang="sv-SE" smtClean="0"/>
              <a:t>11</a:t>
            </a:fld>
            <a:endParaRPr lang="sv-SE"/>
          </a:p>
        </p:txBody>
      </p:sp>
    </p:spTree>
    <p:extLst>
      <p:ext uri="{BB962C8B-B14F-4D97-AF65-F5344CB8AC3E}">
        <p14:creationId xmlns:p14="http://schemas.microsoft.com/office/powerpoint/2010/main" val="4343673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5910286B-FADE-FD49-A3A6-99A8E59D2B57}" type="slidenum">
              <a:rPr lang="sv-SE" smtClean="0"/>
              <a:t>12</a:t>
            </a:fld>
            <a:endParaRPr lang="sv-SE"/>
          </a:p>
        </p:txBody>
      </p:sp>
    </p:spTree>
    <p:extLst>
      <p:ext uri="{BB962C8B-B14F-4D97-AF65-F5344CB8AC3E}">
        <p14:creationId xmlns:p14="http://schemas.microsoft.com/office/powerpoint/2010/main" val="40791146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5910286B-FADE-FD49-A3A6-99A8E59D2B57}" type="slidenum">
              <a:rPr lang="sv-SE" smtClean="0"/>
              <a:t>13</a:t>
            </a:fld>
            <a:endParaRPr lang="sv-SE"/>
          </a:p>
        </p:txBody>
      </p:sp>
    </p:spTree>
    <p:extLst>
      <p:ext uri="{BB962C8B-B14F-4D97-AF65-F5344CB8AC3E}">
        <p14:creationId xmlns:p14="http://schemas.microsoft.com/office/powerpoint/2010/main" val="2860634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5910286B-FADE-FD49-A3A6-99A8E59D2B57}" type="slidenum">
              <a:rPr lang="sv-SE" smtClean="0"/>
              <a:t>14</a:t>
            </a:fld>
            <a:endParaRPr lang="sv-SE"/>
          </a:p>
        </p:txBody>
      </p:sp>
    </p:spTree>
    <p:extLst>
      <p:ext uri="{BB962C8B-B14F-4D97-AF65-F5344CB8AC3E}">
        <p14:creationId xmlns:p14="http://schemas.microsoft.com/office/powerpoint/2010/main" val="8052537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5910286B-FADE-FD49-A3A6-99A8E59D2B57}" type="slidenum">
              <a:rPr lang="sv-SE" smtClean="0"/>
              <a:t>16</a:t>
            </a:fld>
            <a:endParaRPr lang="sv-SE"/>
          </a:p>
        </p:txBody>
      </p:sp>
    </p:spTree>
    <p:extLst>
      <p:ext uri="{BB962C8B-B14F-4D97-AF65-F5344CB8AC3E}">
        <p14:creationId xmlns:p14="http://schemas.microsoft.com/office/powerpoint/2010/main" val="38542275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Har gjort småändringar på denna</a:t>
            </a:r>
            <a:r>
              <a:rPr lang="sv-SE" baseline="0" dirty="0" smtClean="0"/>
              <a:t> </a:t>
            </a:r>
            <a:r>
              <a:rPr lang="sv-SE" baseline="0" dirty="0" err="1" smtClean="0"/>
              <a:t>slide</a:t>
            </a:r>
            <a:r>
              <a:rPr lang="sv-SE" baseline="0" dirty="0" smtClean="0"/>
              <a:t> (se nästa sida) /Klara</a:t>
            </a:r>
            <a:endParaRPr lang="sv-SE" dirty="0"/>
          </a:p>
        </p:txBody>
      </p:sp>
      <p:sp>
        <p:nvSpPr>
          <p:cNvPr id="4" name="Slide Number Placeholder 3"/>
          <p:cNvSpPr>
            <a:spLocks noGrp="1"/>
          </p:cNvSpPr>
          <p:nvPr>
            <p:ph type="sldNum" sz="quarter" idx="10"/>
          </p:nvPr>
        </p:nvSpPr>
        <p:spPr/>
        <p:txBody>
          <a:bodyPr/>
          <a:lstStyle/>
          <a:p>
            <a:fld id="{5910286B-FADE-FD49-A3A6-99A8E59D2B57}" type="slidenum">
              <a:rPr lang="sv-SE" smtClean="0"/>
              <a:t>17</a:t>
            </a:fld>
            <a:endParaRPr lang="sv-SE"/>
          </a:p>
        </p:txBody>
      </p:sp>
    </p:spTree>
    <p:extLst>
      <p:ext uri="{BB962C8B-B14F-4D97-AF65-F5344CB8AC3E}">
        <p14:creationId xmlns:p14="http://schemas.microsoft.com/office/powerpoint/2010/main" val="41912315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5910286B-FADE-FD49-A3A6-99A8E59D2B57}" type="slidenum">
              <a:rPr lang="sv-SE" smtClean="0"/>
              <a:t>18</a:t>
            </a:fld>
            <a:endParaRPr lang="sv-SE"/>
          </a:p>
        </p:txBody>
      </p:sp>
    </p:spTree>
    <p:extLst>
      <p:ext uri="{BB962C8B-B14F-4D97-AF65-F5344CB8AC3E}">
        <p14:creationId xmlns:p14="http://schemas.microsoft.com/office/powerpoint/2010/main" val="4735595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5910286B-FADE-FD49-A3A6-99A8E59D2B57}" type="slidenum">
              <a:rPr lang="sv-SE" smtClean="0"/>
              <a:t>19</a:t>
            </a:fld>
            <a:endParaRPr lang="sv-SE"/>
          </a:p>
        </p:txBody>
      </p:sp>
    </p:spTree>
    <p:extLst>
      <p:ext uri="{BB962C8B-B14F-4D97-AF65-F5344CB8AC3E}">
        <p14:creationId xmlns:p14="http://schemas.microsoft.com/office/powerpoint/2010/main" val="2208716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5910286B-FADE-FD49-A3A6-99A8E59D2B57}" type="slidenum">
              <a:rPr lang="sv-SE" smtClean="0"/>
              <a:t>1</a:t>
            </a:fld>
            <a:endParaRPr lang="sv-SE"/>
          </a:p>
        </p:txBody>
      </p:sp>
    </p:spTree>
    <p:extLst>
      <p:ext uri="{BB962C8B-B14F-4D97-AF65-F5344CB8AC3E}">
        <p14:creationId xmlns:p14="http://schemas.microsoft.com/office/powerpoint/2010/main" val="20639510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i="0" dirty="0">
              <a:solidFill>
                <a:srgbClr val="FF0000"/>
              </a:solidFill>
            </a:endParaRPr>
          </a:p>
        </p:txBody>
      </p:sp>
      <p:sp>
        <p:nvSpPr>
          <p:cNvPr id="4" name="Slide Number Placeholder 3"/>
          <p:cNvSpPr>
            <a:spLocks noGrp="1"/>
          </p:cNvSpPr>
          <p:nvPr>
            <p:ph type="sldNum" sz="quarter" idx="10"/>
          </p:nvPr>
        </p:nvSpPr>
        <p:spPr/>
        <p:txBody>
          <a:bodyPr/>
          <a:lstStyle/>
          <a:p>
            <a:fld id="{5910286B-FADE-FD49-A3A6-99A8E59D2B57}" type="slidenum">
              <a:rPr lang="sv-SE" smtClean="0"/>
              <a:t>20</a:t>
            </a:fld>
            <a:endParaRPr lang="sv-SE"/>
          </a:p>
        </p:txBody>
      </p:sp>
    </p:spTree>
    <p:extLst>
      <p:ext uri="{BB962C8B-B14F-4D97-AF65-F5344CB8AC3E}">
        <p14:creationId xmlns:p14="http://schemas.microsoft.com/office/powerpoint/2010/main" val="31231093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5910286B-FADE-FD49-A3A6-99A8E59D2B57}" type="slidenum">
              <a:rPr lang="sv-SE" smtClean="0"/>
              <a:t>23</a:t>
            </a:fld>
            <a:endParaRPr lang="sv-SE"/>
          </a:p>
        </p:txBody>
      </p:sp>
    </p:spTree>
    <p:extLst>
      <p:ext uri="{BB962C8B-B14F-4D97-AF65-F5344CB8AC3E}">
        <p14:creationId xmlns:p14="http://schemas.microsoft.com/office/powerpoint/2010/main" val="26384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5910286B-FADE-FD49-A3A6-99A8E59D2B57}" type="slidenum">
              <a:rPr lang="sv-SE" smtClean="0"/>
              <a:t>24</a:t>
            </a:fld>
            <a:endParaRPr lang="sv-SE"/>
          </a:p>
        </p:txBody>
      </p:sp>
    </p:spTree>
    <p:extLst>
      <p:ext uri="{BB962C8B-B14F-4D97-AF65-F5344CB8AC3E}">
        <p14:creationId xmlns:p14="http://schemas.microsoft.com/office/powerpoint/2010/main" val="25908767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5910286B-FADE-FD49-A3A6-99A8E59D2B57}" type="slidenum">
              <a:rPr lang="sv-SE" smtClean="0"/>
              <a:t>25</a:t>
            </a:fld>
            <a:endParaRPr lang="sv-SE"/>
          </a:p>
        </p:txBody>
      </p:sp>
    </p:spTree>
    <p:extLst>
      <p:ext uri="{BB962C8B-B14F-4D97-AF65-F5344CB8AC3E}">
        <p14:creationId xmlns:p14="http://schemas.microsoft.com/office/powerpoint/2010/main" val="41712784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5910286B-FADE-FD49-A3A6-99A8E59D2B57}" type="slidenum">
              <a:rPr lang="sv-SE" smtClean="0"/>
              <a:t>26</a:t>
            </a:fld>
            <a:endParaRPr lang="sv-SE"/>
          </a:p>
        </p:txBody>
      </p:sp>
    </p:spTree>
    <p:extLst>
      <p:ext uri="{BB962C8B-B14F-4D97-AF65-F5344CB8AC3E}">
        <p14:creationId xmlns:p14="http://schemas.microsoft.com/office/powerpoint/2010/main" val="2086031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5910286B-FADE-FD49-A3A6-99A8E59D2B57}" type="slidenum">
              <a:rPr lang="sv-SE" smtClean="0"/>
              <a:t>2</a:t>
            </a:fld>
            <a:endParaRPr lang="sv-SE"/>
          </a:p>
        </p:txBody>
      </p:sp>
    </p:spTree>
    <p:extLst>
      <p:ext uri="{BB962C8B-B14F-4D97-AF65-F5344CB8AC3E}">
        <p14:creationId xmlns:p14="http://schemas.microsoft.com/office/powerpoint/2010/main" val="619327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910286B-FADE-FD49-A3A6-99A8E59D2B57}" type="slidenum">
              <a:rPr lang="sv-SE" smtClean="0"/>
              <a:t>3</a:t>
            </a:fld>
            <a:endParaRPr lang="sv-SE"/>
          </a:p>
        </p:txBody>
      </p:sp>
    </p:spTree>
    <p:extLst>
      <p:ext uri="{BB962C8B-B14F-4D97-AF65-F5344CB8AC3E}">
        <p14:creationId xmlns:p14="http://schemas.microsoft.com/office/powerpoint/2010/main" val="2754724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910286B-FADE-FD49-A3A6-99A8E59D2B57}" type="slidenum">
              <a:rPr lang="sv-SE" smtClean="0"/>
              <a:t>4</a:t>
            </a:fld>
            <a:endParaRPr lang="sv-SE"/>
          </a:p>
        </p:txBody>
      </p:sp>
    </p:spTree>
    <p:extLst>
      <p:ext uri="{BB962C8B-B14F-4D97-AF65-F5344CB8AC3E}">
        <p14:creationId xmlns:p14="http://schemas.microsoft.com/office/powerpoint/2010/main" val="2010465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
            </a:r>
            <a:br>
              <a:rPr lang="sv-SE" dirty="0"/>
            </a:br>
            <a:endParaRPr lang="sv-SE" dirty="0"/>
          </a:p>
        </p:txBody>
      </p:sp>
      <p:sp>
        <p:nvSpPr>
          <p:cNvPr id="4" name="Slide Number Placeholder 3"/>
          <p:cNvSpPr>
            <a:spLocks noGrp="1"/>
          </p:cNvSpPr>
          <p:nvPr>
            <p:ph type="sldNum" sz="quarter" idx="10"/>
          </p:nvPr>
        </p:nvSpPr>
        <p:spPr/>
        <p:txBody>
          <a:bodyPr/>
          <a:lstStyle/>
          <a:p>
            <a:fld id="{5910286B-FADE-FD49-A3A6-99A8E59D2B57}" type="slidenum">
              <a:rPr lang="sv-SE" smtClean="0"/>
              <a:t>5</a:t>
            </a:fld>
            <a:endParaRPr lang="sv-SE"/>
          </a:p>
        </p:txBody>
      </p:sp>
    </p:spTree>
    <p:extLst>
      <p:ext uri="{BB962C8B-B14F-4D97-AF65-F5344CB8AC3E}">
        <p14:creationId xmlns:p14="http://schemas.microsoft.com/office/powerpoint/2010/main" val="747515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910286B-FADE-FD49-A3A6-99A8E59D2B57}" type="slidenum">
              <a:rPr lang="sv-SE" smtClean="0"/>
              <a:t>6</a:t>
            </a:fld>
            <a:endParaRPr lang="sv-SE"/>
          </a:p>
        </p:txBody>
      </p:sp>
    </p:spTree>
    <p:extLst>
      <p:ext uri="{BB962C8B-B14F-4D97-AF65-F5344CB8AC3E}">
        <p14:creationId xmlns:p14="http://schemas.microsoft.com/office/powerpoint/2010/main" val="1264756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fontAlgn="t"/>
            <a:endParaRPr lang="sv-SE" dirty="0"/>
          </a:p>
        </p:txBody>
      </p:sp>
      <p:sp>
        <p:nvSpPr>
          <p:cNvPr id="4" name="Platshållare för bildnummer 3"/>
          <p:cNvSpPr>
            <a:spLocks noGrp="1"/>
          </p:cNvSpPr>
          <p:nvPr>
            <p:ph type="sldNum" sz="quarter" idx="10"/>
          </p:nvPr>
        </p:nvSpPr>
        <p:spPr/>
        <p:txBody>
          <a:bodyPr/>
          <a:lstStyle/>
          <a:p>
            <a:fld id="{5910286B-FADE-FD49-A3A6-99A8E59D2B57}" type="slidenum">
              <a:rPr lang="sv-SE" smtClean="0"/>
              <a:t>7</a:t>
            </a:fld>
            <a:endParaRPr lang="sv-SE"/>
          </a:p>
        </p:txBody>
      </p:sp>
    </p:spTree>
    <p:extLst>
      <p:ext uri="{BB962C8B-B14F-4D97-AF65-F5344CB8AC3E}">
        <p14:creationId xmlns:p14="http://schemas.microsoft.com/office/powerpoint/2010/main" val="19816075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910286B-FADE-FD49-A3A6-99A8E59D2B57}" type="slidenum">
              <a:rPr lang="sv-SE" smtClean="0"/>
              <a:t>8</a:t>
            </a:fld>
            <a:endParaRPr lang="sv-SE"/>
          </a:p>
        </p:txBody>
      </p:sp>
    </p:spTree>
    <p:extLst>
      <p:ext uri="{BB962C8B-B14F-4D97-AF65-F5344CB8AC3E}">
        <p14:creationId xmlns:p14="http://schemas.microsoft.com/office/powerpoint/2010/main" val="12856399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3468" y="4580832"/>
            <a:ext cx="6408320" cy="933450"/>
          </a:xfrm>
        </p:spPr>
        <p:txBody>
          <a:bodyPr>
            <a:normAutofit/>
          </a:bodyPr>
          <a:lstStyle>
            <a:lvl1pPr>
              <a:defRPr sz="3600" cap="small" baseline="0"/>
            </a:lvl1pPr>
          </a:lstStyle>
          <a:p>
            <a:r>
              <a:rPr lang="sv-SE" dirty="0"/>
              <a:t>presentationens namn</a:t>
            </a:r>
          </a:p>
        </p:txBody>
      </p:sp>
      <p:sp>
        <p:nvSpPr>
          <p:cNvPr id="3" name="Subtitle 2"/>
          <p:cNvSpPr>
            <a:spLocks noGrp="1"/>
          </p:cNvSpPr>
          <p:nvPr>
            <p:ph type="subTitle" idx="1" hasCustomPrompt="1"/>
          </p:nvPr>
        </p:nvSpPr>
        <p:spPr>
          <a:xfrm>
            <a:off x="273468" y="5518763"/>
            <a:ext cx="6408320" cy="1062650"/>
          </a:xfrm>
        </p:spPr>
        <p:txBody>
          <a:bodyPr>
            <a:normAutofit/>
          </a:bodyPr>
          <a:lstStyle>
            <a:lvl1pPr marL="0" indent="0" algn="l">
              <a:spcBef>
                <a:spcPts val="300"/>
              </a:spcBef>
              <a:buNone/>
              <a:defRPr sz="2000" b="1" i="1" baseline="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Ditt namn samt datum och plats</a:t>
            </a:r>
          </a:p>
        </p:txBody>
      </p:sp>
      <p:sp>
        <p:nvSpPr>
          <p:cNvPr id="14" name="Freeform 6"/>
          <p:cNvSpPr/>
          <p:nvPr userDrawn="1"/>
        </p:nvSpPr>
        <p:spPr>
          <a:xfrm>
            <a:off x="-2382" y="0"/>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7"/>
          <p:cNvSpPr/>
          <p:nvPr userDrawn="1"/>
        </p:nvSpPr>
        <p:spPr>
          <a:xfrm>
            <a:off x="-2380" y="659"/>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6">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6"/>
          <p:cNvSpPr/>
          <p:nvPr userDrawn="1"/>
        </p:nvSpPr>
        <p:spPr>
          <a:xfrm rot="10800000">
            <a:off x="1" y="1807368"/>
            <a:ext cx="3574257" cy="1794614"/>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7"/>
          <p:cNvSpPr/>
          <p:nvPr userDrawn="1"/>
        </p:nvSpPr>
        <p:spPr>
          <a:xfrm rot="10800000">
            <a:off x="4" y="1807367"/>
            <a:ext cx="9146380" cy="179461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6">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Bildobjekt 17" descr="Logo_Ladok_CMYK.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09053" y="246950"/>
            <a:ext cx="2334312" cy="65711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822960" y="365760"/>
            <a:ext cx="7520940" cy="548640"/>
          </a:xfrm>
        </p:spPr>
        <p:txBody>
          <a:bodyPr/>
          <a:lstStyle>
            <a:lvl1pPr>
              <a:defRPr sz="2800" cap="none"/>
            </a:lvl1pPr>
          </a:lstStyle>
          <a:p>
            <a:r>
              <a:rPr lang="en-US" dirty="0"/>
              <a:t>RUBRIK</a:t>
            </a:r>
          </a:p>
        </p:txBody>
      </p:sp>
      <p:sp>
        <p:nvSpPr>
          <p:cNvPr id="6" name="Content Placeholder 2"/>
          <p:cNvSpPr>
            <a:spLocks noGrp="1"/>
          </p:cNvSpPr>
          <p:nvPr>
            <p:ph idx="1"/>
          </p:nvPr>
        </p:nvSpPr>
        <p:spPr>
          <a:xfrm>
            <a:off x="822960" y="1100628"/>
            <a:ext cx="7520940" cy="4201622"/>
          </a:xfrm>
        </p:spPr>
        <p:txBody>
          <a:bodyPr>
            <a:normAutofit/>
          </a:bodyPr>
          <a:lstStyle>
            <a:lvl1pPr>
              <a:defRPr sz="2400">
                <a:latin typeface="Franklin Gothic Book"/>
                <a:cs typeface="Franklin Gothic Book"/>
              </a:defRPr>
            </a:lvl1pPr>
            <a:lvl2pPr>
              <a:defRPr sz="2000">
                <a:latin typeface="Franklin Gothic Book"/>
                <a:cs typeface="Franklin Gothic Book"/>
              </a:defRPr>
            </a:lvl2pPr>
            <a:lvl3pPr>
              <a:defRPr sz="2000">
                <a:latin typeface="Franklin Gothic Book"/>
                <a:cs typeface="Franklin Gothic Book"/>
              </a:defRPr>
            </a:lvl3pPr>
            <a:lvl4pPr>
              <a:defRPr sz="2000">
                <a:latin typeface="Franklin Gothic Book"/>
                <a:cs typeface="Franklin Gothic Book"/>
              </a:defRPr>
            </a:lvl4pPr>
            <a:lvl5pPr>
              <a:defRPr sz="2000">
                <a:latin typeface="Franklin Gothic Book"/>
                <a:cs typeface="Franklin Gothic Book"/>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15" name="Slide Number Placeholder 5"/>
          <p:cNvSpPr txBox="1">
            <a:spLocks/>
          </p:cNvSpPr>
          <p:nvPr userDrawn="1"/>
        </p:nvSpPr>
        <p:spPr>
          <a:xfrm>
            <a:off x="130276" y="390192"/>
            <a:ext cx="502920" cy="502920"/>
          </a:xfrm>
          <a:prstGeom prst="ellipse">
            <a:avLst/>
          </a:prstGeom>
          <a:solidFill>
            <a:schemeClr val="tx2"/>
          </a:solidFill>
          <a:ln w="19050">
            <a:solidFill>
              <a:srgbClr val="FFFFFF"/>
            </a:solidFill>
          </a:ln>
        </p:spPr>
        <p:txBody>
          <a:bodyPr vert="horz" lIns="9144" tIns="9144" rIns="9144" bIns="9144" rtlCol="0" anchor="ctr">
            <a:normAutofit/>
          </a:bodyPr>
          <a:lstStyle>
            <a:defPPr>
              <a:defRPr lang="en-US"/>
            </a:defPPr>
            <a:lvl1pPr marL="0" algn="ctr" defTabSz="914400" rtl="0" eaLnBrk="1" latinLnBrk="0" hangingPunct="1">
              <a:defRPr sz="165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nvGrpSpPr>
          <p:cNvPr id="19" name="Grupp 18"/>
          <p:cNvGrpSpPr/>
          <p:nvPr userDrawn="1"/>
        </p:nvGrpSpPr>
        <p:grpSpPr>
          <a:xfrm>
            <a:off x="0" y="5494741"/>
            <a:ext cx="9144000" cy="1363259"/>
            <a:chOff x="0" y="5494741"/>
            <a:chExt cx="9144000" cy="1363259"/>
          </a:xfrm>
        </p:grpSpPr>
        <p:pic>
          <p:nvPicPr>
            <p:cNvPr id="18" name="Bildobjekt 17" descr="sidfot_pp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494741"/>
              <a:ext cx="9144000" cy="1363259"/>
            </a:xfrm>
            <a:prstGeom prst="rect">
              <a:avLst/>
            </a:prstGeom>
          </p:spPr>
        </p:pic>
        <p:pic>
          <p:nvPicPr>
            <p:cNvPr id="16" name="Bildobjekt 15" descr="Logo_Ladok_CMYK.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81623" y="5873653"/>
              <a:ext cx="2334312" cy="657112"/>
            </a:xfrm>
            <a:prstGeom prst="rect">
              <a:avLst/>
            </a:prstGeom>
          </p:spPr>
        </p:pic>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Avsnittsrubrik">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855742" y="2443162"/>
            <a:ext cx="5638800" cy="1362075"/>
          </a:xfrm>
        </p:spPr>
        <p:txBody>
          <a:bodyPr anchor="t" anchorCtr="0">
            <a:normAutofit/>
          </a:bodyPr>
          <a:lstStyle>
            <a:lvl1pPr algn="ctr">
              <a:defRPr sz="4000" b="0" cap="none" baseline="0">
                <a:solidFill>
                  <a:schemeClr val="bg1"/>
                </a:solidFill>
              </a:defRPr>
            </a:lvl1pPr>
          </a:lstStyle>
          <a:p>
            <a:r>
              <a:rPr lang="sv-SE" dirty="0"/>
              <a:t>AVSNITTETS RUBRIK</a:t>
            </a:r>
          </a:p>
        </p:txBody>
      </p:sp>
      <p:sp>
        <p:nvSpPr>
          <p:cNvPr id="10" name="textruta 9"/>
          <p:cNvSpPr txBox="1"/>
          <p:nvPr userDrawn="1"/>
        </p:nvSpPr>
        <p:spPr>
          <a:xfrm>
            <a:off x="7655036" y="6245647"/>
            <a:ext cx="184666" cy="369332"/>
          </a:xfrm>
          <a:prstGeom prst="rect">
            <a:avLst/>
          </a:prstGeom>
          <a:noFill/>
        </p:spPr>
        <p:txBody>
          <a:bodyPr wrap="none" rtlCol="0">
            <a:spAutoFit/>
          </a:bodyPr>
          <a:lstStyle/>
          <a:p>
            <a:endParaRPr lang="sv-SE" dirty="0"/>
          </a:p>
        </p:txBody>
      </p:sp>
    </p:spTree>
    <p:extLst>
      <p:ext uri="{BB962C8B-B14F-4D97-AF65-F5344CB8AC3E}">
        <p14:creationId xmlns:p14="http://schemas.microsoft.com/office/powerpoint/2010/main" val="3566278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vå innehållsdelar">
    <p:spTree>
      <p:nvGrpSpPr>
        <p:cNvPr id="1" name=""/>
        <p:cNvGrpSpPr/>
        <p:nvPr/>
      </p:nvGrpSpPr>
      <p:grpSpPr>
        <a:xfrm>
          <a:off x="0" y="0"/>
          <a:ext cx="0" cy="0"/>
          <a:chOff x="0" y="0"/>
          <a:chExt cx="0" cy="0"/>
        </a:xfrm>
      </p:grpSpPr>
      <p:sp>
        <p:nvSpPr>
          <p:cNvPr id="10" name="Slide Number Placeholder 5"/>
          <p:cNvSpPr txBox="1">
            <a:spLocks/>
          </p:cNvSpPr>
          <p:nvPr userDrawn="1"/>
        </p:nvSpPr>
        <p:spPr>
          <a:xfrm>
            <a:off x="178659" y="365760"/>
            <a:ext cx="502920" cy="502920"/>
          </a:xfrm>
          <a:prstGeom prst="ellipse">
            <a:avLst/>
          </a:prstGeom>
          <a:solidFill>
            <a:schemeClr val="tx2"/>
          </a:solidFill>
          <a:ln w="19050">
            <a:solidFill>
              <a:srgbClr val="FFFFFF"/>
            </a:solidFill>
          </a:ln>
        </p:spPr>
        <p:txBody>
          <a:bodyPr vert="horz" lIns="9144" tIns="9144" rIns="9144" bIns="9144" rtlCol="0" anchor="ctr">
            <a:normAutofit/>
          </a:bodyPr>
          <a:lstStyle>
            <a:defPPr>
              <a:defRPr lang="en-US"/>
            </a:defPPr>
            <a:lvl1pPr marL="0" algn="ctr" defTabSz="914400" rtl="0" eaLnBrk="1" latinLnBrk="0" hangingPunct="1">
              <a:defRPr sz="165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754ED01-E2A0-4C1E-8E21-014B99041579}" type="slidenum">
              <a:rPr lang="en-US" smtClean="0"/>
              <a:pPr/>
              <a:t>‹#›</a:t>
            </a:fld>
            <a:endParaRPr lang="en-US" dirty="0"/>
          </a:p>
        </p:txBody>
      </p:sp>
      <p:sp>
        <p:nvSpPr>
          <p:cNvPr id="11" name="Content Placeholder 2"/>
          <p:cNvSpPr>
            <a:spLocks noGrp="1"/>
          </p:cNvSpPr>
          <p:nvPr>
            <p:ph sz="half" idx="1"/>
          </p:nvPr>
        </p:nvSpPr>
        <p:spPr>
          <a:xfrm>
            <a:off x="822960" y="1139297"/>
            <a:ext cx="3657600" cy="3614131"/>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
        <p:nvSpPr>
          <p:cNvPr id="12" name="Content Placeholder 3"/>
          <p:cNvSpPr>
            <a:spLocks noGrp="1"/>
          </p:cNvSpPr>
          <p:nvPr>
            <p:ph sz="half" idx="2"/>
          </p:nvPr>
        </p:nvSpPr>
        <p:spPr>
          <a:xfrm>
            <a:off x="4724320" y="1139296"/>
            <a:ext cx="3657600" cy="3614131"/>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
        <p:nvSpPr>
          <p:cNvPr id="13" name="Title 1"/>
          <p:cNvSpPr>
            <a:spLocks noGrp="1"/>
          </p:cNvSpPr>
          <p:nvPr>
            <p:ph type="title" hasCustomPrompt="1"/>
          </p:nvPr>
        </p:nvSpPr>
        <p:spPr>
          <a:xfrm>
            <a:off x="822960" y="365760"/>
            <a:ext cx="7520940" cy="548640"/>
          </a:xfrm>
        </p:spPr>
        <p:txBody>
          <a:bodyPr/>
          <a:lstStyle>
            <a:lvl1pPr>
              <a:defRPr sz="2800"/>
            </a:lvl1pPr>
          </a:lstStyle>
          <a:p>
            <a:r>
              <a:rPr lang="en-US" dirty="0"/>
              <a:t>RUBRIK</a:t>
            </a:r>
          </a:p>
        </p:txBody>
      </p:sp>
      <p:pic>
        <p:nvPicPr>
          <p:cNvPr id="20" name="Bildobjekt 19" descr="sidfot_pp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494741"/>
            <a:ext cx="9144000" cy="1363259"/>
          </a:xfrm>
          <a:prstGeom prst="rect">
            <a:avLst/>
          </a:prstGeom>
        </p:spPr>
      </p:pic>
      <p:pic>
        <p:nvPicPr>
          <p:cNvPr id="21" name="Bildobjekt 20" descr="Logo_Ladok_CMYK.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81623" y="5873653"/>
            <a:ext cx="2334312" cy="657112"/>
          </a:xfrm>
          <a:prstGeom prst="rect">
            <a:avLst/>
          </a:prstGeom>
        </p:spPr>
      </p:pic>
    </p:spTree>
    <p:extLst>
      <p:ext uri="{BB962C8B-B14F-4D97-AF65-F5344CB8AC3E}">
        <p14:creationId xmlns:p14="http://schemas.microsoft.com/office/powerpoint/2010/main" val="3714415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Jämförelse">
    <p:spTree>
      <p:nvGrpSpPr>
        <p:cNvPr id="1" name=""/>
        <p:cNvGrpSpPr/>
        <p:nvPr/>
      </p:nvGrpSpPr>
      <p:grpSpPr>
        <a:xfrm>
          <a:off x="0" y="0"/>
          <a:ext cx="0" cy="0"/>
          <a:chOff x="0" y="0"/>
          <a:chExt cx="0" cy="0"/>
        </a:xfrm>
      </p:grpSpPr>
      <p:sp>
        <p:nvSpPr>
          <p:cNvPr id="12" name="Slide Number Placeholder 5"/>
          <p:cNvSpPr txBox="1">
            <a:spLocks/>
          </p:cNvSpPr>
          <p:nvPr userDrawn="1"/>
        </p:nvSpPr>
        <p:spPr>
          <a:xfrm>
            <a:off x="145144" y="365760"/>
            <a:ext cx="502920" cy="502920"/>
          </a:xfrm>
          <a:prstGeom prst="ellipse">
            <a:avLst/>
          </a:prstGeom>
          <a:solidFill>
            <a:schemeClr val="tx2"/>
          </a:solidFill>
          <a:ln w="19050">
            <a:solidFill>
              <a:srgbClr val="FFFFFF"/>
            </a:solidFill>
          </a:ln>
        </p:spPr>
        <p:txBody>
          <a:bodyPr vert="horz" lIns="9144" tIns="9144" rIns="9144" bIns="9144" rtlCol="0" anchor="ctr">
            <a:normAutofit/>
          </a:bodyPr>
          <a:lstStyle>
            <a:defPPr>
              <a:defRPr lang="en-US"/>
            </a:defPPr>
            <a:lvl1pPr marL="0" algn="ctr" defTabSz="914400" rtl="0" eaLnBrk="1" latinLnBrk="0" hangingPunct="1">
              <a:defRPr sz="165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754ED01-E2A0-4C1E-8E21-014B99041579}" type="slidenum">
              <a:rPr lang="en-US" smtClean="0"/>
              <a:pPr/>
              <a:t>‹#›</a:t>
            </a:fld>
            <a:endParaRPr lang="en-US" dirty="0"/>
          </a:p>
        </p:txBody>
      </p:sp>
      <p:sp>
        <p:nvSpPr>
          <p:cNvPr id="13" name="Text Placeholder 2"/>
          <p:cNvSpPr>
            <a:spLocks noGrp="1"/>
          </p:cNvSpPr>
          <p:nvPr>
            <p:ph type="body" idx="1"/>
          </p:nvPr>
        </p:nvSpPr>
        <p:spPr>
          <a:xfrm>
            <a:off x="809888" y="1068224"/>
            <a:ext cx="3657600" cy="322729"/>
          </a:xfrm>
          <a:prstGeom prst="rect">
            <a:avLst/>
          </a:prstGeom>
          <a:solidFill>
            <a:schemeClr val="tx2"/>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14" name="Text Placeholder 4"/>
          <p:cNvSpPr>
            <a:spLocks noGrp="1"/>
          </p:cNvSpPr>
          <p:nvPr>
            <p:ph type="body" sz="quarter" idx="3"/>
          </p:nvPr>
        </p:nvSpPr>
        <p:spPr>
          <a:xfrm>
            <a:off x="4712225" y="1068224"/>
            <a:ext cx="3657600" cy="322729"/>
          </a:xfrm>
          <a:prstGeom prst="rect">
            <a:avLst/>
          </a:prstGeom>
          <a:solidFill>
            <a:schemeClr val="accent6"/>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15" name="Content Placeholder 2"/>
          <p:cNvSpPr>
            <a:spLocks noGrp="1"/>
          </p:cNvSpPr>
          <p:nvPr>
            <p:ph sz="half" idx="10"/>
          </p:nvPr>
        </p:nvSpPr>
        <p:spPr>
          <a:xfrm>
            <a:off x="822960" y="1390953"/>
            <a:ext cx="3657600" cy="3362475"/>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
        <p:nvSpPr>
          <p:cNvPr id="16" name="Content Placeholder 3"/>
          <p:cNvSpPr>
            <a:spLocks noGrp="1"/>
          </p:cNvSpPr>
          <p:nvPr>
            <p:ph sz="half" idx="2"/>
          </p:nvPr>
        </p:nvSpPr>
        <p:spPr>
          <a:xfrm>
            <a:off x="4724320" y="1390952"/>
            <a:ext cx="3657600" cy="3362475"/>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
        <p:nvSpPr>
          <p:cNvPr id="17" name="Title 1"/>
          <p:cNvSpPr>
            <a:spLocks noGrp="1"/>
          </p:cNvSpPr>
          <p:nvPr>
            <p:ph type="title" hasCustomPrompt="1"/>
          </p:nvPr>
        </p:nvSpPr>
        <p:spPr>
          <a:xfrm>
            <a:off x="822960" y="365760"/>
            <a:ext cx="7520940" cy="548640"/>
          </a:xfrm>
        </p:spPr>
        <p:txBody>
          <a:bodyPr/>
          <a:lstStyle>
            <a:lvl1pPr>
              <a:defRPr sz="2800"/>
            </a:lvl1pPr>
          </a:lstStyle>
          <a:p>
            <a:r>
              <a:rPr lang="en-US" dirty="0"/>
              <a:t>RUBRIK</a:t>
            </a:r>
          </a:p>
        </p:txBody>
      </p:sp>
      <p:pic>
        <p:nvPicPr>
          <p:cNvPr id="18" name="Bildobjekt 17" descr="sidfot_pp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494741"/>
            <a:ext cx="9144000" cy="1363259"/>
          </a:xfrm>
          <a:prstGeom prst="rect">
            <a:avLst/>
          </a:prstGeom>
        </p:spPr>
      </p:pic>
      <p:pic>
        <p:nvPicPr>
          <p:cNvPr id="19" name="Bildobjekt 18" descr="Logo_Ladok_CMYK.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81623" y="5873653"/>
            <a:ext cx="2334312" cy="657112"/>
          </a:xfrm>
          <a:prstGeom prst="rect">
            <a:avLst/>
          </a:prstGeom>
        </p:spPr>
      </p:pic>
    </p:spTree>
    <p:extLst>
      <p:ext uri="{BB962C8B-B14F-4D97-AF65-F5344CB8AC3E}">
        <p14:creationId xmlns:p14="http://schemas.microsoft.com/office/powerpoint/2010/main" val="1804165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45144" y="365760"/>
            <a:ext cx="502920" cy="502920"/>
          </a:xfrm>
          <a:prstGeom prst="ellipse">
            <a:avLst/>
          </a:prstGeom>
          <a:solidFill>
            <a:schemeClr val="tx2"/>
          </a:solidFill>
          <a:ln w="19050">
            <a:solidFill>
              <a:srgbClr val="FFFFFF"/>
            </a:solidFill>
          </a:ln>
        </p:spPr>
        <p:txBody>
          <a:bodyPr vert="horz" lIns="9144" tIns="9144" rIns="9144" bIns="9144" rtlCol="0" anchor="ctr">
            <a:normAutofit/>
          </a:bodyPr>
          <a:lstStyle>
            <a:defPPr>
              <a:defRPr lang="en-US"/>
            </a:defPPr>
            <a:lvl1pPr marL="0" algn="ctr" defTabSz="914400" rtl="0" eaLnBrk="1" latinLnBrk="0" hangingPunct="1">
              <a:defRPr sz="165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6" name="Title 1"/>
          <p:cNvSpPr>
            <a:spLocks noGrp="1"/>
          </p:cNvSpPr>
          <p:nvPr>
            <p:ph type="title" hasCustomPrompt="1"/>
          </p:nvPr>
        </p:nvSpPr>
        <p:spPr>
          <a:xfrm>
            <a:off x="822960" y="365760"/>
            <a:ext cx="7520940" cy="548640"/>
          </a:xfrm>
        </p:spPr>
        <p:txBody>
          <a:bodyPr/>
          <a:lstStyle>
            <a:lvl1pPr>
              <a:defRPr sz="2800"/>
            </a:lvl1pPr>
          </a:lstStyle>
          <a:p>
            <a:r>
              <a:rPr lang="en-US" dirty="0"/>
              <a:t>RUBRIK</a:t>
            </a:r>
          </a:p>
        </p:txBody>
      </p:sp>
      <p:pic>
        <p:nvPicPr>
          <p:cNvPr id="7" name="Bildobjekt 6" descr="Logo_Ladok_CMYK.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81623" y="5992186"/>
            <a:ext cx="2334312" cy="657112"/>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om">
    <p:spTree>
      <p:nvGrpSpPr>
        <p:cNvPr id="1" name=""/>
        <p:cNvGrpSpPr/>
        <p:nvPr/>
      </p:nvGrpSpPr>
      <p:grpSpPr>
        <a:xfrm>
          <a:off x="0" y="0"/>
          <a:ext cx="0" cy="0"/>
          <a:chOff x="0" y="0"/>
          <a:chExt cx="0" cy="0"/>
        </a:xfrm>
      </p:grpSpPr>
      <p:pic>
        <p:nvPicPr>
          <p:cNvPr id="4" name="Bildobjekt 3" descr="Logo_Ladok_CMYK.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81623" y="5992186"/>
            <a:ext cx="2334312" cy="65711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ctr" anchorCtr="0">
            <a:noAutofit/>
          </a:bodyPr>
          <a:lstStyle/>
          <a:p>
            <a:r>
              <a:rPr lang="sv-SE" dirty="0"/>
              <a:t>KLICKA HÄR FÖR ATT ÄNDRA FORMAT</a:t>
            </a:r>
          </a:p>
        </p:txBody>
      </p:sp>
      <p:sp>
        <p:nvSpPr>
          <p:cNvPr id="3" name="Text Placeholder 2"/>
          <p:cNvSpPr>
            <a:spLocks noGrp="1"/>
          </p:cNvSpPr>
          <p:nvPr>
            <p:ph type="body" idx="1"/>
          </p:nvPr>
        </p:nvSpPr>
        <p:spPr>
          <a:xfrm>
            <a:off x="498474" y="1779486"/>
            <a:ext cx="7556313" cy="4346677"/>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dirty="0"/>
          </a:p>
        </p:txBody>
      </p:sp>
      <p:sp>
        <p:nvSpPr>
          <p:cNvPr id="8" name="textruta 7"/>
          <p:cNvSpPr txBox="1"/>
          <p:nvPr/>
        </p:nvSpPr>
        <p:spPr>
          <a:xfrm>
            <a:off x="-488471" y="2491281"/>
            <a:ext cx="184666" cy="369332"/>
          </a:xfrm>
          <a:prstGeom prst="rect">
            <a:avLst/>
          </a:prstGeom>
          <a:noFill/>
        </p:spPr>
        <p:txBody>
          <a:bodyPr wrap="none" rtlCol="0">
            <a:spAutoFit/>
          </a:bodyPr>
          <a:lstStyle/>
          <a:p>
            <a:endParaRPr lang="sv-SE" dirty="0"/>
          </a:p>
        </p:txBody>
      </p:sp>
      <p:sp>
        <p:nvSpPr>
          <p:cNvPr id="9" name="Platshållare för bildnummer 8"/>
          <p:cNvSpPr>
            <a:spLocks noGrp="1"/>
          </p:cNvSpPr>
          <p:nvPr>
            <p:ph type="sldNum" sz="quarter" idx="4"/>
          </p:nvPr>
        </p:nvSpPr>
        <p:spPr>
          <a:xfrm>
            <a:off x="498474" y="6356350"/>
            <a:ext cx="2133600" cy="365125"/>
          </a:xfrm>
          <a:prstGeom prst="rect">
            <a:avLst/>
          </a:prstGeom>
        </p:spPr>
        <p:txBody>
          <a:bodyPr vert="horz" lIns="91440" tIns="45720" rIns="91440" bIns="45720" rtlCol="0" anchor="ctr"/>
          <a:lstStyle>
            <a:lvl1pPr algn="l">
              <a:defRPr sz="1200" i="1">
                <a:solidFill>
                  <a:srgbClr val="000000"/>
                </a:solidFill>
                <a:latin typeface="Times New Roman"/>
                <a:cs typeface="Times New Roman"/>
              </a:defRPr>
            </a:lvl1pPr>
          </a:lstStyle>
          <a:p>
            <a:fld id="{C3624339-6E07-2B43-A0D3-62133557D843}" type="slidenum">
              <a:rPr lang="sv-SE" smtClean="0"/>
              <a:pPr/>
              <a:t>‹#›</a:t>
            </a:fld>
            <a:endParaRPr lang="sv-SE"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80" r:id="rId3"/>
    <p:sldLayoutId id="2147483683" r:id="rId4"/>
    <p:sldLayoutId id="2147483693" r:id="rId5"/>
    <p:sldLayoutId id="2147483671" r:id="rId6"/>
    <p:sldLayoutId id="2147483672" r:id="rId7"/>
  </p:sldLayoutIdLst>
  <p:hf sldNum="0" hdr="0" ftr="0" dt="0"/>
  <p:txStyles>
    <p:titleStyle>
      <a:lvl1pPr algn="l" defTabSz="914400" rtl="0" eaLnBrk="1" latinLnBrk="0" hangingPunct="1">
        <a:spcBef>
          <a:spcPct val="0"/>
        </a:spcBef>
        <a:buNone/>
        <a:defRPr sz="2800" b="0" i="0" kern="1200" cap="none" spc="0">
          <a:solidFill>
            <a:schemeClr val="tx1"/>
          </a:solidFill>
          <a:latin typeface="Impact"/>
          <a:ea typeface="+mj-ea"/>
          <a:cs typeface="Impact"/>
        </a:defRPr>
      </a:lvl1pPr>
    </p:titleStyle>
    <p:bodyStyle>
      <a:lvl1pPr marL="228600" indent="-228600" algn="l" defTabSz="914400" rtl="0" eaLnBrk="1" latinLnBrk="0" hangingPunct="1">
        <a:spcBef>
          <a:spcPts val="2000"/>
        </a:spcBef>
        <a:buClr>
          <a:schemeClr val="accent1"/>
        </a:buClr>
        <a:buSzPct val="100000"/>
        <a:buFont typeface="Arial"/>
        <a:buChar char="•"/>
        <a:defRPr sz="2400" b="0" i="0" kern="1200">
          <a:solidFill>
            <a:srgbClr val="000000"/>
          </a:solidFill>
          <a:latin typeface="Franklin Gothic Book"/>
          <a:ea typeface="+mn-ea"/>
          <a:cs typeface="Franklin Gothic Book"/>
        </a:defRPr>
      </a:lvl1pPr>
      <a:lvl2pPr marL="457200" indent="-228600" algn="l" defTabSz="914400" rtl="0" eaLnBrk="1" latinLnBrk="0" hangingPunct="1">
        <a:spcBef>
          <a:spcPts val="600"/>
        </a:spcBef>
        <a:buClr>
          <a:schemeClr val="accent1">
            <a:lumMod val="60000"/>
            <a:lumOff val="40000"/>
          </a:schemeClr>
        </a:buClr>
        <a:buSzPct val="100000"/>
        <a:buFont typeface="Arial"/>
        <a:buChar char="•"/>
        <a:defRPr sz="2400" b="0" i="0" kern="1200">
          <a:solidFill>
            <a:srgbClr val="000000"/>
          </a:solidFill>
          <a:latin typeface="Franklin Gothic Book"/>
          <a:ea typeface="+mn-ea"/>
          <a:cs typeface="Franklin Gothic Book"/>
        </a:defRPr>
      </a:lvl2pPr>
      <a:lvl3pPr marL="685800" indent="-228600" algn="l" defTabSz="914400" rtl="0" eaLnBrk="1" latinLnBrk="0" hangingPunct="1">
        <a:spcBef>
          <a:spcPts val="600"/>
        </a:spcBef>
        <a:buClr>
          <a:schemeClr val="accent1"/>
        </a:buClr>
        <a:buSzPct val="100000"/>
        <a:buFont typeface="Arial"/>
        <a:buChar char="•"/>
        <a:defRPr sz="2400" b="0" i="0" kern="1200">
          <a:solidFill>
            <a:srgbClr val="000000"/>
          </a:solidFill>
          <a:latin typeface="Franklin Gothic Book"/>
          <a:ea typeface="+mn-ea"/>
          <a:cs typeface="Franklin Gothic Book"/>
        </a:defRPr>
      </a:lvl3pPr>
      <a:lvl4pPr marL="914400" indent="-228600" algn="l" defTabSz="914400" rtl="0" eaLnBrk="1" latinLnBrk="0" hangingPunct="1">
        <a:spcBef>
          <a:spcPts val="600"/>
        </a:spcBef>
        <a:buClr>
          <a:schemeClr val="accent1">
            <a:lumMod val="60000"/>
            <a:lumOff val="40000"/>
          </a:schemeClr>
        </a:buClr>
        <a:buSzPct val="100000"/>
        <a:buFont typeface="Arial"/>
        <a:buChar char="•"/>
        <a:defRPr sz="2400" b="0" i="0" kern="1200">
          <a:solidFill>
            <a:srgbClr val="000000"/>
          </a:solidFill>
          <a:latin typeface="Franklin Gothic Book"/>
          <a:ea typeface="+mn-ea"/>
          <a:cs typeface="Franklin Gothic Book"/>
        </a:defRPr>
      </a:lvl4pPr>
      <a:lvl5pPr marL="1143000" indent="-228600" algn="l" defTabSz="914400" rtl="0" eaLnBrk="1" latinLnBrk="0" hangingPunct="1">
        <a:spcBef>
          <a:spcPts val="600"/>
        </a:spcBef>
        <a:buClr>
          <a:schemeClr val="accent1"/>
        </a:buClr>
        <a:buSzPct val="100000"/>
        <a:buFont typeface="Arial"/>
        <a:buChar char="•"/>
        <a:defRPr sz="2400" b="0" i="0" kern="1200">
          <a:solidFill>
            <a:srgbClr val="000000"/>
          </a:solidFill>
          <a:latin typeface="Franklin Gothic Book"/>
          <a:ea typeface="+mn-ea"/>
          <a:cs typeface="Franklin Gothic Book"/>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confluence.its.umu.se/confluence/display/LDSV/Uppfoljningsdatabasen"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confluence.its.umu.se/confluence/display/LDSV/Dokumentera+studieaktivitet+respektive+studiefinansierin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sv.surveymonkey.com/r/WDWMXQX" TargetMode="External"/><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confluence.its.umu.se/confluence/display/LDSV/Dokumentera+nya+studenter"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onfluence.its.umu.se/confluence/display/LDSV/Statushantering+av+utbildningsinformatio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ladok.se/faq-vanliga-fragor-och-svar"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mailto:aktor.001@mah.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fontScale="90000"/>
          </a:bodyPr>
          <a:lstStyle/>
          <a:p>
            <a:r>
              <a:rPr lang="sv-SE" dirty="0"/>
              <a:t>Forskarnivån i nya Ladok</a:t>
            </a:r>
            <a:br>
              <a:rPr lang="sv-SE" dirty="0"/>
            </a:br>
            <a:r>
              <a:rPr lang="sv-SE" dirty="0"/>
              <a:t>2018-02-28</a:t>
            </a:r>
          </a:p>
        </p:txBody>
      </p:sp>
      <p:sp>
        <p:nvSpPr>
          <p:cNvPr id="3" name="Underrubrik 2"/>
          <p:cNvSpPr>
            <a:spLocks noGrp="1"/>
          </p:cNvSpPr>
          <p:nvPr>
            <p:ph type="subTitle" idx="1"/>
          </p:nvPr>
        </p:nvSpPr>
        <p:spPr>
          <a:xfrm>
            <a:off x="273467" y="5518763"/>
            <a:ext cx="8803857" cy="1062650"/>
          </a:xfrm>
        </p:spPr>
        <p:txBody>
          <a:bodyPr>
            <a:normAutofit/>
          </a:bodyPr>
          <a:lstStyle/>
          <a:p>
            <a:r>
              <a:rPr lang="sv-SE" b="0" i="0" dirty="0"/>
              <a:t>Karin Schelen, Katja Taavo, Catherine Zetterqvist, Anna Sandberg Telléus </a:t>
            </a:r>
          </a:p>
          <a:p>
            <a:r>
              <a:rPr lang="sv-SE" b="0" i="0" dirty="0"/>
              <a:t>Klara Nordström, Anders </a:t>
            </a:r>
            <a:r>
              <a:rPr lang="sv-SE" b="0" i="0" dirty="0" err="1"/>
              <a:t>Vestin</a:t>
            </a:r>
            <a:endParaRPr lang="sv-SE" b="0" i="0" dirty="0"/>
          </a:p>
        </p:txBody>
      </p:sp>
    </p:spTree>
    <p:extLst>
      <p:ext uri="{BB962C8B-B14F-4D97-AF65-F5344CB8AC3E}">
        <p14:creationId xmlns:p14="http://schemas.microsoft.com/office/powerpoint/2010/main" val="2905681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Fråga</a:t>
            </a:r>
          </a:p>
        </p:txBody>
      </p:sp>
      <p:sp>
        <p:nvSpPr>
          <p:cNvPr id="3" name="Content Placeholder 2"/>
          <p:cNvSpPr>
            <a:spLocks noGrp="1"/>
          </p:cNvSpPr>
          <p:nvPr>
            <p:ph idx="1"/>
          </p:nvPr>
        </p:nvSpPr>
        <p:spPr>
          <a:xfrm>
            <a:off x="822960" y="1100628"/>
            <a:ext cx="7520940" cy="1215189"/>
          </a:xfrm>
        </p:spPr>
        <p:txBody>
          <a:bodyPr>
            <a:normAutofit/>
          </a:bodyPr>
          <a:lstStyle/>
          <a:p>
            <a:r>
              <a:rPr lang="sv-SE" sz="2000" dirty="0"/>
              <a:t>Hur ska man hantera Särskilt tillstånd? </a:t>
            </a:r>
          </a:p>
          <a:p>
            <a:pPr marL="228600" lvl="1" indent="0">
              <a:buNone/>
            </a:pPr>
            <a:r>
              <a:rPr lang="sv-SE" sz="1800" dirty="0"/>
              <a:t>Ska det läggas in som en anknytning så innebär det väl att man måste lägga in en antagning också trots att antagning finns på annat lärosäte?</a:t>
            </a:r>
          </a:p>
        </p:txBody>
      </p:sp>
      <p:sp>
        <p:nvSpPr>
          <p:cNvPr id="4" name="Platshållare för innehåll 2"/>
          <p:cNvSpPr txBox="1">
            <a:spLocks/>
          </p:cNvSpPr>
          <p:nvPr/>
        </p:nvSpPr>
        <p:spPr>
          <a:xfrm>
            <a:off x="822960" y="3698265"/>
            <a:ext cx="7520940" cy="3171455"/>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accent1"/>
              </a:buClr>
              <a:buSzPct val="100000"/>
              <a:buFont typeface="Arial"/>
              <a:buChar char="•"/>
              <a:defRPr sz="2400" b="0" i="0" kern="1200">
                <a:solidFill>
                  <a:srgbClr val="000000"/>
                </a:solidFill>
                <a:latin typeface="Franklin Gothic Book"/>
                <a:ea typeface="+mn-ea"/>
                <a:cs typeface="Franklin Gothic Book"/>
              </a:defRPr>
            </a:lvl1pPr>
            <a:lvl2pPr marL="4572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2pPr>
            <a:lvl3pPr marL="6858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3pPr>
            <a:lvl4pPr marL="9144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4pPr>
            <a:lvl5pPr marL="11430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endParaRPr lang="sv-SE" sz="1600" dirty="0">
              <a:solidFill>
                <a:schemeClr val="tx1"/>
              </a:solidFill>
            </a:endParaRPr>
          </a:p>
        </p:txBody>
      </p:sp>
      <p:sp>
        <p:nvSpPr>
          <p:cNvPr id="5" name="Title 1"/>
          <p:cNvSpPr txBox="1">
            <a:spLocks/>
          </p:cNvSpPr>
          <p:nvPr/>
        </p:nvSpPr>
        <p:spPr>
          <a:xfrm>
            <a:off x="822960" y="2336604"/>
            <a:ext cx="7520940" cy="54864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sz="2800" b="0" i="0" kern="1200" cap="none" spc="0">
                <a:solidFill>
                  <a:schemeClr val="tx1"/>
                </a:solidFill>
                <a:latin typeface="Impact"/>
                <a:ea typeface="+mj-ea"/>
                <a:cs typeface="Impact"/>
              </a:defRPr>
            </a:lvl1pPr>
          </a:lstStyle>
          <a:p>
            <a:r>
              <a:rPr lang="sv-SE" dirty="0"/>
              <a:t>Svar</a:t>
            </a:r>
          </a:p>
        </p:txBody>
      </p:sp>
      <p:sp>
        <p:nvSpPr>
          <p:cNvPr id="6" name="Oval 5"/>
          <p:cNvSpPr/>
          <p:nvPr/>
        </p:nvSpPr>
        <p:spPr>
          <a:xfrm>
            <a:off x="139499" y="2336604"/>
            <a:ext cx="496295" cy="496295"/>
          </a:xfrm>
          <a:prstGeom prst="ellipse">
            <a:avLst/>
          </a:prstGeom>
          <a:solidFill>
            <a:srgbClr val="73B0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7" name="Content Placeholder 2"/>
          <p:cNvSpPr txBox="1">
            <a:spLocks/>
          </p:cNvSpPr>
          <p:nvPr/>
        </p:nvSpPr>
        <p:spPr>
          <a:xfrm>
            <a:off x="822960" y="2952165"/>
            <a:ext cx="7520940" cy="2805207"/>
          </a:xfrm>
          <a:prstGeom prst="rect">
            <a:avLst/>
          </a:prstGeom>
        </p:spPr>
        <p:txBody>
          <a:bodyPr vert="horz" lIns="91440" tIns="45720" rIns="91440" bIns="45720" rtlCol="0">
            <a:noAutofit/>
          </a:bodyPr>
          <a:lstStyle>
            <a:lvl1pPr marL="228600" indent="-228600" algn="l" defTabSz="914400" rtl="0" eaLnBrk="1" latinLnBrk="0" hangingPunct="1">
              <a:spcBef>
                <a:spcPts val="2000"/>
              </a:spcBef>
              <a:buClr>
                <a:schemeClr val="accent1"/>
              </a:buClr>
              <a:buSzPct val="100000"/>
              <a:buFont typeface="Arial"/>
              <a:buChar char="•"/>
              <a:defRPr sz="2400" b="0" i="0" kern="1200">
                <a:solidFill>
                  <a:srgbClr val="000000"/>
                </a:solidFill>
                <a:latin typeface="Franklin Gothic Book"/>
                <a:ea typeface="+mn-ea"/>
                <a:cs typeface="Franklin Gothic Book"/>
              </a:defRPr>
            </a:lvl1pPr>
            <a:lvl2pPr marL="4572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2pPr>
            <a:lvl3pPr marL="6858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3pPr>
            <a:lvl4pPr marL="9144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4pPr>
            <a:lvl5pPr marL="11430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r>
              <a:rPr lang="sv-SE" sz="2000" dirty="0"/>
              <a:t>Särskilt tillstånd innebär att doktorand har möjlighet att läsa en fristående kurs, utanför sina doktorandstudier. Från sprint 99 kan ett deltagande skapas på ett individuellt kurstillfälle som fristående kurs i Ladok, då deltagande är inlagt på det individuella tillfället kan studiebehörighet dokumenteras för kursen. Detta kräver dock att det finns kurs inrättad i Utbildningsinformation. </a:t>
            </a:r>
          </a:p>
          <a:p>
            <a:pPr marL="0" indent="0">
              <a:buNone/>
            </a:pPr>
            <a:endParaRPr lang="sv-SE" sz="2000" dirty="0"/>
          </a:p>
        </p:txBody>
      </p:sp>
    </p:spTree>
    <p:extLst>
      <p:ext uri="{BB962C8B-B14F-4D97-AF65-F5344CB8AC3E}">
        <p14:creationId xmlns:p14="http://schemas.microsoft.com/office/powerpoint/2010/main" val="1811046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Fråga</a:t>
            </a:r>
          </a:p>
        </p:txBody>
      </p:sp>
      <p:sp>
        <p:nvSpPr>
          <p:cNvPr id="3" name="Content Placeholder 2"/>
          <p:cNvSpPr>
            <a:spLocks noGrp="1"/>
          </p:cNvSpPr>
          <p:nvPr>
            <p:ph idx="1"/>
          </p:nvPr>
        </p:nvSpPr>
        <p:spPr>
          <a:xfrm>
            <a:off x="822960" y="914402"/>
            <a:ext cx="7520940" cy="1763444"/>
          </a:xfrm>
        </p:spPr>
        <p:txBody>
          <a:bodyPr>
            <a:normAutofit/>
          </a:bodyPr>
          <a:lstStyle/>
          <a:p>
            <a:r>
              <a:rPr lang="sv-SE" sz="2000" dirty="0"/>
              <a:t>Individuell studieplan: går det att göra mer här än dokumentera </a:t>
            </a:r>
            <a:r>
              <a:rPr lang="sv-SE" sz="2000" dirty="0" smtClean="0"/>
              <a:t>beslut?</a:t>
            </a:r>
          </a:p>
          <a:p>
            <a:r>
              <a:rPr lang="sv-SE" sz="2000" dirty="0" smtClean="0"/>
              <a:t>Kommer </a:t>
            </a:r>
            <a:r>
              <a:rPr lang="sv-SE" sz="2000" dirty="0"/>
              <a:t>det att finnas möjlighet att ladda upp ISP som PDF i </a:t>
            </a:r>
            <a:r>
              <a:rPr lang="sv-SE" sz="2000" dirty="0" smtClean="0"/>
              <a:t>Ladok? </a:t>
            </a:r>
            <a:endParaRPr lang="sv-SE" sz="2000" dirty="0"/>
          </a:p>
        </p:txBody>
      </p:sp>
      <p:sp>
        <p:nvSpPr>
          <p:cNvPr id="4" name="Title 1"/>
          <p:cNvSpPr txBox="1">
            <a:spLocks/>
          </p:cNvSpPr>
          <p:nvPr/>
        </p:nvSpPr>
        <p:spPr>
          <a:xfrm>
            <a:off x="800100" y="2677845"/>
            <a:ext cx="7520940" cy="54864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sz="2800" b="0" i="0" kern="1200" cap="none" spc="0">
                <a:solidFill>
                  <a:schemeClr val="tx1"/>
                </a:solidFill>
                <a:latin typeface="Impact"/>
                <a:ea typeface="+mj-ea"/>
                <a:cs typeface="Impact"/>
              </a:defRPr>
            </a:lvl1pPr>
          </a:lstStyle>
          <a:p>
            <a:r>
              <a:rPr lang="sv-SE" dirty="0"/>
              <a:t>Svar</a:t>
            </a:r>
          </a:p>
        </p:txBody>
      </p:sp>
      <p:sp>
        <p:nvSpPr>
          <p:cNvPr id="5" name="Oval 4"/>
          <p:cNvSpPr/>
          <p:nvPr/>
        </p:nvSpPr>
        <p:spPr>
          <a:xfrm>
            <a:off x="139499" y="2753461"/>
            <a:ext cx="496295" cy="496295"/>
          </a:xfrm>
          <a:prstGeom prst="ellipse">
            <a:avLst/>
          </a:prstGeom>
          <a:solidFill>
            <a:srgbClr val="73B0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6" name="Content Placeholder 2"/>
          <p:cNvSpPr txBox="1">
            <a:spLocks/>
          </p:cNvSpPr>
          <p:nvPr/>
        </p:nvSpPr>
        <p:spPr>
          <a:xfrm>
            <a:off x="800100" y="3258988"/>
            <a:ext cx="7520940" cy="2364605"/>
          </a:xfrm>
          <a:prstGeom prst="rect">
            <a:avLst/>
          </a:prstGeom>
        </p:spPr>
        <p:txBody>
          <a:bodyPr vert="horz" lIns="91440" tIns="45720" rIns="91440" bIns="45720" rtlCol="0">
            <a:noAutofit/>
          </a:bodyPr>
          <a:lstStyle>
            <a:lvl1pPr marL="228600" indent="-228600" algn="l" defTabSz="914400" rtl="0" eaLnBrk="1" latinLnBrk="0" hangingPunct="1">
              <a:spcBef>
                <a:spcPts val="2000"/>
              </a:spcBef>
              <a:buClr>
                <a:schemeClr val="accent1"/>
              </a:buClr>
              <a:buSzPct val="100000"/>
              <a:buFont typeface="Arial"/>
              <a:buChar char="•"/>
              <a:defRPr sz="2400" b="0" i="0" kern="1200">
                <a:solidFill>
                  <a:srgbClr val="000000"/>
                </a:solidFill>
                <a:latin typeface="Franklin Gothic Book"/>
                <a:ea typeface="+mn-ea"/>
                <a:cs typeface="Franklin Gothic Book"/>
              </a:defRPr>
            </a:lvl1pPr>
            <a:lvl2pPr marL="4572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2pPr>
            <a:lvl3pPr marL="6858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3pPr>
            <a:lvl4pPr marL="9144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4pPr>
            <a:lvl5pPr marL="11430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r>
              <a:rPr lang="sv-SE" sz="2000" dirty="0"/>
              <a:t>Då individuell studieplan dokumenteras kan följande fält fyllas i: fastställandedatum, fastställd av och beskrivning. </a:t>
            </a:r>
            <a:r>
              <a:rPr lang="sv-SE" sz="2000" dirty="0" smtClean="0"/>
              <a:t>I </a:t>
            </a:r>
            <a:r>
              <a:rPr lang="sv-SE" sz="2000" dirty="0"/>
              <a:t>fältet ”beskrivning” kan en lång text läggas in, lärosätet beslutar vilken information som läggs in här och hur den utformas.</a:t>
            </a:r>
          </a:p>
          <a:p>
            <a:pPr lvl="1"/>
            <a:r>
              <a:rPr lang="sv-SE" sz="1800" dirty="0"/>
              <a:t>Doktoranden kan se dokumenterad ISP i studentgränssnittet. </a:t>
            </a:r>
          </a:p>
          <a:p>
            <a:pPr lvl="1"/>
            <a:r>
              <a:rPr lang="sv-SE" sz="1800" dirty="0"/>
              <a:t>Det är idag inte möjligt att lägga in en fil som bilaga.</a:t>
            </a:r>
          </a:p>
        </p:txBody>
      </p:sp>
    </p:spTree>
    <p:extLst>
      <p:ext uri="{BB962C8B-B14F-4D97-AF65-F5344CB8AC3E}">
        <p14:creationId xmlns:p14="http://schemas.microsoft.com/office/powerpoint/2010/main" val="1306705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Fråga</a:t>
            </a:r>
          </a:p>
        </p:txBody>
      </p:sp>
      <p:sp>
        <p:nvSpPr>
          <p:cNvPr id="3" name="Content Placeholder 2"/>
          <p:cNvSpPr>
            <a:spLocks noGrp="1"/>
          </p:cNvSpPr>
          <p:nvPr>
            <p:ph idx="1"/>
          </p:nvPr>
        </p:nvSpPr>
        <p:spPr/>
        <p:txBody>
          <a:bodyPr/>
          <a:lstStyle/>
          <a:p>
            <a:r>
              <a:rPr lang="sv-SE" sz="2000" dirty="0"/>
              <a:t>Går det att förlänga studieperioden för ämnestillfället? </a:t>
            </a:r>
          </a:p>
          <a:p>
            <a:pPr marL="228600" lvl="1" indent="0">
              <a:buNone/>
            </a:pPr>
            <a:r>
              <a:rPr lang="sv-SE" sz="1800" dirty="0"/>
              <a:t>Vi behöver göra detta om doktoranden får förlängd tid p.g.a. exempelvis föräldraledighet eller institutionstjänstgöring.</a:t>
            </a:r>
          </a:p>
          <a:p>
            <a:endParaRPr lang="sv-SE" dirty="0"/>
          </a:p>
        </p:txBody>
      </p:sp>
      <p:sp>
        <p:nvSpPr>
          <p:cNvPr id="4" name="Title 1"/>
          <p:cNvSpPr txBox="1">
            <a:spLocks/>
          </p:cNvSpPr>
          <p:nvPr/>
        </p:nvSpPr>
        <p:spPr>
          <a:xfrm>
            <a:off x="822960" y="2336604"/>
            <a:ext cx="7520940" cy="54864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sz="2800" b="0" i="0" kern="1200" cap="none" spc="0">
                <a:solidFill>
                  <a:schemeClr val="tx1"/>
                </a:solidFill>
                <a:latin typeface="Impact"/>
                <a:ea typeface="+mj-ea"/>
                <a:cs typeface="Impact"/>
              </a:defRPr>
            </a:lvl1pPr>
          </a:lstStyle>
          <a:p>
            <a:r>
              <a:rPr lang="sv-SE" dirty="0"/>
              <a:t>Svar</a:t>
            </a:r>
          </a:p>
        </p:txBody>
      </p:sp>
      <p:sp>
        <p:nvSpPr>
          <p:cNvPr id="5" name="Oval 4"/>
          <p:cNvSpPr/>
          <p:nvPr/>
        </p:nvSpPr>
        <p:spPr>
          <a:xfrm>
            <a:off x="139499" y="2336604"/>
            <a:ext cx="496295" cy="496295"/>
          </a:xfrm>
          <a:prstGeom prst="ellipse">
            <a:avLst/>
          </a:prstGeom>
          <a:solidFill>
            <a:srgbClr val="73B0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6" name="Content Placeholder 2"/>
          <p:cNvSpPr txBox="1">
            <a:spLocks/>
          </p:cNvSpPr>
          <p:nvPr/>
        </p:nvSpPr>
        <p:spPr>
          <a:xfrm>
            <a:off x="822960" y="2952165"/>
            <a:ext cx="7520940" cy="2364605"/>
          </a:xfrm>
          <a:prstGeom prst="rect">
            <a:avLst/>
          </a:prstGeom>
        </p:spPr>
        <p:txBody>
          <a:bodyPr vert="horz" lIns="91440" tIns="45720" rIns="91440" bIns="45720" rtlCol="0">
            <a:noAutofit/>
          </a:bodyPr>
          <a:lstStyle>
            <a:lvl1pPr marL="228600" indent="-228600" algn="l" defTabSz="914400" rtl="0" eaLnBrk="1" latinLnBrk="0" hangingPunct="1">
              <a:spcBef>
                <a:spcPts val="2000"/>
              </a:spcBef>
              <a:buClr>
                <a:schemeClr val="accent1"/>
              </a:buClr>
              <a:buSzPct val="100000"/>
              <a:buFont typeface="Arial"/>
              <a:buChar char="•"/>
              <a:defRPr sz="2400" b="0" i="0" kern="1200">
                <a:solidFill>
                  <a:srgbClr val="000000"/>
                </a:solidFill>
                <a:latin typeface="Franklin Gothic Book"/>
                <a:ea typeface="+mn-ea"/>
                <a:cs typeface="Franklin Gothic Book"/>
              </a:defRPr>
            </a:lvl1pPr>
            <a:lvl2pPr marL="4572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2pPr>
            <a:lvl3pPr marL="6858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3pPr>
            <a:lvl4pPr marL="9144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4pPr>
            <a:lvl5pPr marL="11430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r>
              <a:rPr lang="sv-SE" sz="2000" dirty="0">
                <a:solidFill>
                  <a:schemeClr val="tx1"/>
                </a:solidFill>
              </a:rPr>
              <a:t>Det är möjligt att uppdatera befintlig studieperiod samt lägga till nya studieperioder för ett utbildningstillfälle (ämnestillfälle) som är i status komplett. Detta gör du genom att gå in i Utbildningsinformation för ämnestillfället och registervårda studieperioden. </a:t>
            </a:r>
          </a:p>
          <a:p>
            <a:pPr marL="228600" lvl="1" indent="0">
              <a:buNone/>
            </a:pPr>
            <a:r>
              <a:rPr lang="sv-SE" sz="1800" b="1" dirty="0">
                <a:solidFill>
                  <a:schemeClr val="tx1"/>
                </a:solidFill>
              </a:rPr>
              <a:t>Observera! </a:t>
            </a:r>
            <a:r>
              <a:rPr lang="sv-SE" sz="1800" dirty="0">
                <a:solidFill>
                  <a:schemeClr val="tx1"/>
                </a:solidFill>
              </a:rPr>
              <a:t>Har flera doktorander ett deltagande på samma ämnestillfälle kommer studieperioden förändras för samtliga doktorander. </a:t>
            </a:r>
          </a:p>
        </p:txBody>
      </p:sp>
    </p:spTree>
    <p:extLst>
      <p:ext uri="{BB962C8B-B14F-4D97-AF65-F5344CB8AC3E}">
        <p14:creationId xmlns:p14="http://schemas.microsoft.com/office/powerpoint/2010/main" val="858312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Fråga</a:t>
            </a:r>
          </a:p>
        </p:txBody>
      </p:sp>
      <p:sp>
        <p:nvSpPr>
          <p:cNvPr id="3" name="Content Placeholder 2"/>
          <p:cNvSpPr>
            <a:spLocks noGrp="1"/>
          </p:cNvSpPr>
          <p:nvPr>
            <p:ph idx="1"/>
          </p:nvPr>
        </p:nvSpPr>
        <p:spPr>
          <a:xfrm>
            <a:off x="635794" y="901845"/>
            <a:ext cx="8299484" cy="1881111"/>
          </a:xfrm>
        </p:spPr>
        <p:txBody>
          <a:bodyPr>
            <a:normAutofit/>
          </a:bodyPr>
          <a:lstStyle/>
          <a:p>
            <a:r>
              <a:rPr lang="sv-SE" sz="1800" dirty="0"/>
              <a:t>Hur gör vi med doktorander som disputerat </a:t>
            </a:r>
            <a:r>
              <a:rPr lang="sv-SE" sz="1800" b="1" dirty="0"/>
              <a:t>efter</a:t>
            </a:r>
            <a:r>
              <a:rPr lang="sv-SE" sz="1800" dirty="0"/>
              <a:t> produktionssättning av nya Ladok och behöver få uppgift om forskningsarbetet etc. inrapporterat inför examen? </a:t>
            </a:r>
            <a:br>
              <a:rPr lang="sv-SE" sz="1800" dirty="0"/>
            </a:br>
            <a:r>
              <a:rPr lang="sv-SE" sz="1800" dirty="0"/>
              <a:t>Ska doktorsavhandlingen rapporteras in som Forskningsarbete (med tillfälle/n) även för en sådan eller väljer man någon annan utbildningstyp i det läget?</a:t>
            </a:r>
          </a:p>
        </p:txBody>
      </p:sp>
      <p:sp>
        <p:nvSpPr>
          <p:cNvPr id="4" name="Title 1"/>
          <p:cNvSpPr txBox="1">
            <a:spLocks/>
          </p:cNvSpPr>
          <p:nvPr/>
        </p:nvSpPr>
        <p:spPr>
          <a:xfrm>
            <a:off x="822960" y="2470536"/>
            <a:ext cx="7520940" cy="54864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sz="2800" b="0" i="0" kern="1200" cap="none" spc="0">
                <a:solidFill>
                  <a:schemeClr val="tx1"/>
                </a:solidFill>
                <a:latin typeface="Impact"/>
                <a:ea typeface="+mj-ea"/>
                <a:cs typeface="Impact"/>
              </a:defRPr>
            </a:lvl1pPr>
          </a:lstStyle>
          <a:p>
            <a:r>
              <a:rPr lang="sv-SE" dirty="0"/>
              <a:t>Svar</a:t>
            </a:r>
          </a:p>
        </p:txBody>
      </p:sp>
      <p:sp>
        <p:nvSpPr>
          <p:cNvPr id="5" name="Oval 4"/>
          <p:cNvSpPr/>
          <p:nvPr/>
        </p:nvSpPr>
        <p:spPr>
          <a:xfrm>
            <a:off x="139499" y="2470536"/>
            <a:ext cx="496295" cy="496295"/>
          </a:xfrm>
          <a:prstGeom prst="ellipse">
            <a:avLst/>
          </a:prstGeom>
          <a:solidFill>
            <a:srgbClr val="73B0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6" name="Content Placeholder 2"/>
          <p:cNvSpPr txBox="1">
            <a:spLocks/>
          </p:cNvSpPr>
          <p:nvPr/>
        </p:nvSpPr>
        <p:spPr>
          <a:xfrm>
            <a:off x="387646" y="3244416"/>
            <a:ext cx="8673353" cy="2582211"/>
          </a:xfrm>
          <a:prstGeom prst="rect">
            <a:avLst/>
          </a:prstGeom>
          <a:noFill/>
        </p:spPr>
        <p:txBody>
          <a:bodyPr vert="horz" lIns="91440" tIns="45720" rIns="91440" bIns="45720" rtlCol="0">
            <a:noAutofit/>
          </a:bodyPr>
          <a:lstStyle>
            <a:lvl1pPr marL="228600" indent="-228600" algn="l" defTabSz="914400" rtl="0" eaLnBrk="1" latinLnBrk="0" hangingPunct="1">
              <a:spcBef>
                <a:spcPts val="2000"/>
              </a:spcBef>
              <a:buClr>
                <a:schemeClr val="accent1"/>
              </a:buClr>
              <a:buSzPct val="100000"/>
              <a:buFont typeface="Arial"/>
              <a:buChar char="•"/>
              <a:defRPr sz="2400" b="0" i="0" kern="1200">
                <a:solidFill>
                  <a:srgbClr val="000000"/>
                </a:solidFill>
                <a:latin typeface="Franklin Gothic Book"/>
                <a:ea typeface="+mn-ea"/>
                <a:cs typeface="Franklin Gothic Book"/>
              </a:defRPr>
            </a:lvl1pPr>
            <a:lvl2pPr marL="4572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2pPr>
            <a:lvl3pPr marL="6858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3pPr>
            <a:lvl4pPr marL="9144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4pPr>
            <a:lvl5pPr marL="11430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r>
              <a:rPr lang="sv-SE" sz="2000" dirty="0">
                <a:solidFill>
                  <a:schemeClr val="tx1"/>
                </a:solidFill>
              </a:rPr>
              <a:t>Resultat ska rapporteras in på </a:t>
            </a:r>
            <a:r>
              <a:rPr lang="sv-SE" sz="2000" b="1" dirty="0">
                <a:solidFill>
                  <a:schemeClr val="tx1"/>
                </a:solidFill>
              </a:rPr>
              <a:t>samma sätt </a:t>
            </a:r>
            <a:r>
              <a:rPr lang="sv-SE" sz="2000" dirty="0">
                <a:solidFill>
                  <a:schemeClr val="tx1"/>
                </a:solidFill>
              </a:rPr>
              <a:t>för doktorander som konverterats in från gamla Ladok som för doktorander som endast hanterats i nya Ladok. </a:t>
            </a:r>
          </a:p>
          <a:p>
            <a:pPr lvl="1"/>
            <a:r>
              <a:rPr lang="sv-SE" sz="1600" dirty="0">
                <a:solidFill>
                  <a:schemeClr val="tx1"/>
                </a:solidFill>
              </a:rPr>
              <a:t>För doktorander som konverterats in i nya Ladok </a:t>
            </a:r>
            <a:r>
              <a:rPr lang="sv-SE" sz="1600" b="1" dirty="0">
                <a:solidFill>
                  <a:schemeClr val="tx1"/>
                </a:solidFill>
              </a:rPr>
              <a:t>utan </a:t>
            </a:r>
            <a:r>
              <a:rPr lang="sv-SE" sz="1600" dirty="0">
                <a:solidFill>
                  <a:schemeClr val="tx1"/>
                </a:solidFill>
              </a:rPr>
              <a:t>ett forskningsarbete: skapa ett deltagande på ett individuellt tillfälle på forskningsarbetet för doktoranden, registrera hen och rapportera därefter in resultat.</a:t>
            </a:r>
          </a:p>
          <a:p>
            <a:pPr lvl="1"/>
            <a:r>
              <a:rPr lang="sv-SE" sz="1600" dirty="0">
                <a:solidFill>
                  <a:schemeClr val="tx1"/>
                </a:solidFill>
              </a:rPr>
              <a:t>För doktorander som konverterats in i nya Ladok </a:t>
            </a:r>
            <a:r>
              <a:rPr lang="sv-SE" sz="1600" b="1" dirty="0">
                <a:solidFill>
                  <a:schemeClr val="tx1"/>
                </a:solidFill>
              </a:rPr>
              <a:t>med </a:t>
            </a:r>
            <a:r>
              <a:rPr lang="sv-SE" sz="1600" dirty="0">
                <a:solidFill>
                  <a:schemeClr val="tx1"/>
                </a:solidFill>
              </a:rPr>
              <a:t>ett forskningsarbete från gamla Ladok: registrera doktoranden på forskningsarbetet och rapportera därefter in resultat.</a:t>
            </a:r>
          </a:p>
        </p:txBody>
      </p:sp>
    </p:spTree>
    <p:extLst>
      <p:ext uri="{BB962C8B-B14F-4D97-AF65-F5344CB8AC3E}">
        <p14:creationId xmlns:p14="http://schemas.microsoft.com/office/powerpoint/2010/main" val="2681204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Fråga</a:t>
            </a:r>
          </a:p>
        </p:txBody>
      </p:sp>
      <p:sp>
        <p:nvSpPr>
          <p:cNvPr id="3" name="Content Placeholder 2"/>
          <p:cNvSpPr>
            <a:spLocks noGrp="1"/>
          </p:cNvSpPr>
          <p:nvPr>
            <p:ph idx="1"/>
          </p:nvPr>
        </p:nvSpPr>
        <p:spPr>
          <a:xfrm>
            <a:off x="822960" y="1100628"/>
            <a:ext cx="7520940" cy="1582937"/>
          </a:xfrm>
        </p:spPr>
        <p:txBody>
          <a:bodyPr>
            <a:normAutofit/>
          </a:bodyPr>
          <a:lstStyle/>
          <a:p>
            <a:r>
              <a:rPr lang="sv-SE" sz="2000" dirty="0"/>
              <a:t>Våra doktorander antas både till ett forskarutbildningsämne och inriktning på det ämnet.</a:t>
            </a:r>
            <a:br>
              <a:rPr lang="sv-SE" sz="2000" dirty="0"/>
            </a:br>
            <a:r>
              <a:rPr lang="sv-SE" sz="2000" dirty="0"/>
              <a:t>Hur kan vi registrera inriktningen så att den också kommer med på examensbeviset?</a:t>
            </a:r>
          </a:p>
        </p:txBody>
      </p:sp>
      <p:sp>
        <p:nvSpPr>
          <p:cNvPr id="4" name="Title 1"/>
          <p:cNvSpPr txBox="1">
            <a:spLocks/>
          </p:cNvSpPr>
          <p:nvPr/>
        </p:nvSpPr>
        <p:spPr>
          <a:xfrm>
            <a:off x="822960" y="2912092"/>
            <a:ext cx="7520940" cy="54864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sz="2800" b="0" i="0" kern="1200" cap="none" spc="0">
                <a:solidFill>
                  <a:schemeClr val="tx1"/>
                </a:solidFill>
                <a:latin typeface="Impact"/>
                <a:ea typeface="+mj-ea"/>
                <a:cs typeface="Impact"/>
              </a:defRPr>
            </a:lvl1pPr>
          </a:lstStyle>
          <a:p>
            <a:r>
              <a:rPr lang="sv-SE" dirty="0"/>
              <a:t>Svar</a:t>
            </a:r>
          </a:p>
        </p:txBody>
      </p:sp>
      <p:sp>
        <p:nvSpPr>
          <p:cNvPr id="5" name="Oval 4"/>
          <p:cNvSpPr/>
          <p:nvPr/>
        </p:nvSpPr>
        <p:spPr>
          <a:xfrm>
            <a:off x="139499" y="2912092"/>
            <a:ext cx="496295" cy="496295"/>
          </a:xfrm>
          <a:prstGeom prst="ellipse">
            <a:avLst/>
          </a:prstGeom>
          <a:solidFill>
            <a:srgbClr val="73B0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6" name="Content Placeholder 2"/>
          <p:cNvSpPr txBox="1">
            <a:spLocks/>
          </p:cNvSpPr>
          <p:nvPr/>
        </p:nvSpPr>
        <p:spPr>
          <a:xfrm>
            <a:off x="822960" y="3527653"/>
            <a:ext cx="7520940" cy="827564"/>
          </a:xfrm>
          <a:prstGeom prst="rect">
            <a:avLst/>
          </a:prstGeom>
          <a:solidFill>
            <a:schemeClr val="bg1"/>
          </a:solidFill>
        </p:spPr>
        <p:txBody>
          <a:bodyPr vert="horz" lIns="91440" tIns="45720" rIns="91440" bIns="45720" rtlCol="0">
            <a:noAutofit/>
          </a:bodyPr>
          <a:lstStyle>
            <a:lvl1pPr marL="228600" indent="-228600" algn="l" defTabSz="914400" rtl="0" eaLnBrk="1" latinLnBrk="0" hangingPunct="1">
              <a:spcBef>
                <a:spcPts val="2000"/>
              </a:spcBef>
              <a:buClr>
                <a:schemeClr val="accent1"/>
              </a:buClr>
              <a:buSzPct val="100000"/>
              <a:buFont typeface="Arial"/>
              <a:buChar char="•"/>
              <a:defRPr sz="2400" b="0" i="0" kern="1200">
                <a:solidFill>
                  <a:srgbClr val="000000"/>
                </a:solidFill>
                <a:latin typeface="Franklin Gothic Book"/>
                <a:ea typeface="+mn-ea"/>
                <a:cs typeface="Franklin Gothic Book"/>
              </a:defRPr>
            </a:lvl1pPr>
            <a:lvl2pPr marL="4572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2pPr>
            <a:lvl3pPr marL="6858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3pPr>
            <a:lvl4pPr marL="9144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4pPr>
            <a:lvl5pPr marL="11430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r>
              <a:rPr lang="sv-SE" sz="2000" dirty="0">
                <a:solidFill>
                  <a:schemeClr val="tx1"/>
                </a:solidFill>
              </a:rPr>
              <a:t>Frågan berör hur examen hanteras för utbildning på forskarnivå, och kommer därmed tas upp på kommande utbildningstillfälle.</a:t>
            </a:r>
            <a:endParaRPr lang="sv-SE" sz="1600" dirty="0">
              <a:solidFill>
                <a:schemeClr val="tx1"/>
              </a:solidFill>
            </a:endParaRPr>
          </a:p>
        </p:txBody>
      </p:sp>
    </p:spTree>
    <p:extLst>
      <p:ext uri="{BB962C8B-B14F-4D97-AF65-F5344CB8AC3E}">
        <p14:creationId xmlns:p14="http://schemas.microsoft.com/office/powerpoint/2010/main" val="3395876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496339"/>
            <a:ext cx="9144000" cy="13616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 name="Title 1"/>
          <p:cNvSpPr>
            <a:spLocks noGrp="1"/>
          </p:cNvSpPr>
          <p:nvPr>
            <p:ph type="title"/>
          </p:nvPr>
        </p:nvSpPr>
        <p:spPr/>
        <p:txBody>
          <a:bodyPr/>
          <a:lstStyle/>
          <a:p>
            <a:r>
              <a:rPr lang="sv-SE" dirty="0"/>
              <a:t>Fråga</a:t>
            </a:r>
          </a:p>
        </p:txBody>
      </p:sp>
      <p:sp>
        <p:nvSpPr>
          <p:cNvPr id="3" name="Content Placeholder 2"/>
          <p:cNvSpPr>
            <a:spLocks noGrp="1"/>
          </p:cNvSpPr>
          <p:nvPr>
            <p:ph idx="1"/>
          </p:nvPr>
        </p:nvSpPr>
        <p:spPr>
          <a:xfrm>
            <a:off x="822960" y="1100628"/>
            <a:ext cx="7520940" cy="734173"/>
          </a:xfrm>
        </p:spPr>
        <p:txBody>
          <a:bodyPr>
            <a:normAutofit/>
          </a:bodyPr>
          <a:lstStyle/>
          <a:p>
            <a:r>
              <a:rPr lang="sv-SE" sz="2000" dirty="0"/>
              <a:t>Hur ska forskarutbildningsstödet utvecklas framöver? </a:t>
            </a:r>
          </a:p>
        </p:txBody>
      </p:sp>
      <p:sp>
        <p:nvSpPr>
          <p:cNvPr id="4" name="Title 1"/>
          <p:cNvSpPr txBox="1">
            <a:spLocks/>
          </p:cNvSpPr>
          <p:nvPr/>
        </p:nvSpPr>
        <p:spPr>
          <a:xfrm>
            <a:off x="822960" y="1560481"/>
            <a:ext cx="7520940" cy="54864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sz="2800" b="0" i="0" kern="1200" cap="none" spc="0">
                <a:solidFill>
                  <a:schemeClr val="tx1"/>
                </a:solidFill>
                <a:latin typeface="Impact"/>
                <a:ea typeface="+mj-ea"/>
                <a:cs typeface="Impact"/>
              </a:defRPr>
            </a:lvl1pPr>
          </a:lstStyle>
          <a:p>
            <a:r>
              <a:rPr lang="sv-SE" dirty="0"/>
              <a:t>Svar</a:t>
            </a:r>
          </a:p>
        </p:txBody>
      </p:sp>
      <p:sp>
        <p:nvSpPr>
          <p:cNvPr id="5" name="Oval 4"/>
          <p:cNvSpPr/>
          <p:nvPr/>
        </p:nvSpPr>
        <p:spPr>
          <a:xfrm>
            <a:off x="139499" y="1560481"/>
            <a:ext cx="496295" cy="496295"/>
          </a:xfrm>
          <a:prstGeom prst="ellipse">
            <a:avLst/>
          </a:prstGeom>
          <a:solidFill>
            <a:srgbClr val="73B0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6" name="Content Placeholder 2"/>
          <p:cNvSpPr txBox="1">
            <a:spLocks/>
          </p:cNvSpPr>
          <p:nvPr/>
        </p:nvSpPr>
        <p:spPr>
          <a:xfrm>
            <a:off x="822960" y="2176041"/>
            <a:ext cx="7520940" cy="4681959"/>
          </a:xfrm>
          <a:prstGeom prst="rect">
            <a:avLst/>
          </a:prstGeom>
          <a:solidFill>
            <a:schemeClr val="bg1"/>
          </a:solidFill>
        </p:spPr>
        <p:txBody>
          <a:bodyPr vert="horz" lIns="91440" tIns="45720" rIns="91440" bIns="45720" rtlCol="0">
            <a:noAutofit/>
          </a:bodyPr>
          <a:lstStyle>
            <a:lvl1pPr marL="228600" indent="-228600" algn="l" defTabSz="914400" rtl="0" eaLnBrk="1" latinLnBrk="0" hangingPunct="1">
              <a:spcBef>
                <a:spcPts val="2000"/>
              </a:spcBef>
              <a:buClr>
                <a:schemeClr val="accent1"/>
              </a:buClr>
              <a:buSzPct val="100000"/>
              <a:buFont typeface="Arial"/>
              <a:buChar char="•"/>
              <a:defRPr sz="2400" b="0" i="0" kern="1200">
                <a:solidFill>
                  <a:srgbClr val="000000"/>
                </a:solidFill>
                <a:latin typeface="Franklin Gothic Book"/>
                <a:ea typeface="+mn-ea"/>
                <a:cs typeface="Franklin Gothic Book"/>
              </a:defRPr>
            </a:lvl1pPr>
            <a:lvl2pPr marL="4572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2pPr>
            <a:lvl3pPr marL="6858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3pPr>
            <a:lvl4pPr marL="9144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4pPr>
            <a:lvl5pPr marL="11430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r>
              <a:rPr lang="sv-SE" sz="2000" dirty="0">
                <a:solidFill>
                  <a:schemeClr val="tx1"/>
                </a:solidFill>
              </a:rPr>
              <a:t>Funktionaliteter utvecklas kontinuerligt. Några områden som kommer utvecklas framöver är:</a:t>
            </a:r>
          </a:p>
          <a:p>
            <a:pPr lvl="1"/>
            <a:r>
              <a:rPr lang="sv-SE" sz="1600" dirty="0">
                <a:solidFill>
                  <a:schemeClr val="tx1"/>
                </a:solidFill>
              </a:rPr>
              <a:t>Funktionalitet för att få med titel på moduler, även om kursen inte är slutrapporterad. Ex. om en modul läggs upp för en licentiatuppsats inom ett forskningsarbete för doktorsavhandlingen, och en licentiatexamen kan utfärdas då resultat på modulen rapporterats in – även om resultat på forskningsarbetet inte rapporterats in.</a:t>
            </a:r>
          </a:p>
          <a:p>
            <a:pPr lvl="1"/>
            <a:r>
              <a:rPr lang="sv-SE" sz="1600" dirty="0">
                <a:solidFill>
                  <a:schemeClr val="tx1"/>
                </a:solidFill>
              </a:rPr>
              <a:t>Studentuppgifter: det är idag spretigt och svårt att se vilka delar som hör ihop med forskarutbildning – detta kommer ses över och förbättras. </a:t>
            </a:r>
            <a:endParaRPr lang="sv-SE" sz="1600" dirty="0" smtClean="0">
              <a:solidFill>
                <a:schemeClr val="tx1"/>
              </a:solidFill>
            </a:endParaRPr>
          </a:p>
          <a:p>
            <a:pPr lvl="1"/>
            <a:endParaRPr lang="sv-SE" sz="1600" b="1" dirty="0">
              <a:solidFill>
                <a:schemeClr val="tx1"/>
              </a:solidFill>
            </a:endParaRPr>
          </a:p>
          <a:p>
            <a:pPr lvl="1"/>
            <a:r>
              <a:rPr lang="sv-SE" sz="1600" b="1" dirty="0" smtClean="0">
                <a:solidFill>
                  <a:schemeClr val="tx1"/>
                </a:solidFill>
              </a:rPr>
              <a:t>Notera</a:t>
            </a:r>
            <a:r>
              <a:rPr lang="sv-SE" sz="1600" dirty="0">
                <a:solidFill>
                  <a:schemeClr val="tx1"/>
                </a:solidFill>
              </a:rPr>
              <a:t>: Ändringsbehov skickas i </a:t>
            </a:r>
            <a:r>
              <a:rPr lang="sv-SE" sz="1600" dirty="0" smtClean="0">
                <a:solidFill>
                  <a:schemeClr val="tx1"/>
                </a:solidFill>
              </a:rPr>
              <a:t>JIRA, </a:t>
            </a:r>
            <a:r>
              <a:rPr lang="sv-SE" sz="1600" dirty="0" err="1" smtClean="0">
                <a:solidFill>
                  <a:schemeClr val="tx1"/>
                </a:solidFill>
              </a:rPr>
              <a:t>Ladoksupport</a:t>
            </a:r>
            <a:r>
              <a:rPr lang="sv-SE" sz="1600" dirty="0" smtClean="0">
                <a:solidFill>
                  <a:schemeClr val="tx1"/>
                </a:solidFill>
              </a:rPr>
              <a:t>, </a:t>
            </a:r>
            <a:r>
              <a:rPr lang="sv-SE" sz="1600" dirty="0">
                <a:solidFill>
                  <a:schemeClr val="tx1"/>
                </a:solidFill>
              </a:rPr>
              <a:t>av person på lärosätet med användare i JIRA. Det behöver inte vara den lokala kontaktpersonen som </a:t>
            </a:r>
            <a:r>
              <a:rPr lang="sv-SE" sz="1600" dirty="0" smtClean="0">
                <a:solidFill>
                  <a:schemeClr val="tx1"/>
                </a:solidFill>
              </a:rPr>
              <a:t>rapporterar </a:t>
            </a:r>
            <a:r>
              <a:rPr lang="sv-SE" sz="1600" dirty="0">
                <a:solidFill>
                  <a:schemeClr val="tx1"/>
                </a:solidFill>
              </a:rPr>
              <a:t>in, prata dock ihop er på lärosätet innan ni rapporterar in. </a:t>
            </a:r>
            <a:r>
              <a:rPr lang="sv-SE" sz="1600" dirty="0" smtClean="0">
                <a:solidFill>
                  <a:schemeClr val="tx1"/>
                </a:solidFill>
              </a:rPr>
              <a:t>Endast </a:t>
            </a:r>
            <a:r>
              <a:rPr lang="sv-SE" sz="1600" dirty="0" err="1" smtClean="0">
                <a:solidFill>
                  <a:schemeClr val="tx1"/>
                </a:solidFill>
              </a:rPr>
              <a:t>produktionssatta</a:t>
            </a:r>
            <a:r>
              <a:rPr lang="sv-SE" sz="1600" dirty="0" smtClean="0">
                <a:solidFill>
                  <a:schemeClr val="tx1"/>
                </a:solidFill>
              </a:rPr>
              <a:t> lärosäten kan skicka in ändringsbehov.</a:t>
            </a:r>
            <a:endParaRPr lang="sv-SE" sz="1600" dirty="0">
              <a:solidFill>
                <a:schemeClr val="tx1"/>
              </a:solidFill>
            </a:endParaRPr>
          </a:p>
          <a:p>
            <a:pPr lvl="1"/>
            <a:endParaRPr lang="sv-SE" sz="1600" dirty="0">
              <a:solidFill>
                <a:schemeClr val="tx1"/>
              </a:solidFill>
            </a:endParaRPr>
          </a:p>
        </p:txBody>
      </p:sp>
    </p:spTree>
    <p:extLst>
      <p:ext uri="{BB962C8B-B14F-4D97-AF65-F5344CB8AC3E}">
        <p14:creationId xmlns:p14="http://schemas.microsoft.com/office/powerpoint/2010/main" val="3847998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sv-SE" dirty="0">
                <a:latin typeface="Franklin Gothic Heavy" panose="020B0903020102020204" pitchFamily="34" charset="0"/>
              </a:rPr>
              <a:t>Frågor som kom upp under mötet</a:t>
            </a:r>
            <a:endParaRPr lang="sv-SE" dirty="0"/>
          </a:p>
        </p:txBody>
      </p:sp>
    </p:spTree>
    <p:extLst>
      <p:ext uri="{BB962C8B-B14F-4D97-AF65-F5344CB8AC3E}">
        <p14:creationId xmlns:p14="http://schemas.microsoft.com/office/powerpoint/2010/main" val="2489151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6FD0BB22-268E-4EFB-AC21-12658D783457}"/>
              </a:ext>
            </a:extLst>
          </p:cNvPr>
          <p:cNvSpPr>
            <a:spLocks noGrp="1"/>
          </p:cNvSpPr>
          <p:nvPr>
            <p:ph type="title"/>
          </p:nvPr>
        </p:nvSpPr>
        <p:spPr/>
        <p:txBody>
          <a:bodyPr/>
          <a:lstStyle/>
          <a:p>
            <a:r>
              <a:rPr lang="sv-SE" dirty="0"/>
              <a:t>Fråga</a:t>
            </a:r>
          </a:p>
        </p:txBody>
      </p:sp>
      <p:sp>
        <p:nvSpPr>
          <p:cNvPr id="5" name="Title 1">
            <a:extLst>
              <a:ext uri="{FF2B5EF4-FFF2-40B4-BE49-F238E27FC236}">
                <a16:creationId xmlns="" xmlns:a16="http://schemas.microsoft.com/office/drawing/2014/main" id="{963C64C6-8410-4C5F-A8DF-899420A7BEA3}"/>
              </a:ext>
            </a:extLst>
          </p:cNvPr>
          <p:cNvSpPr txBox="1">
            <a:spLocks/>
          </p:cNvSpPr>
          <p:nvPr/>
        </p:nvSpPr>
        <p:spPr>
          <a:xfrm>
            <a:off x="800100" y="2106238"/>
            <a:ext cx="7520940" cy="54864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sz="2800" b="0" i="0" kern="1200" cap="none" spc="0">
                <a:solidFill>
                  <a:schemeClr val="tx1"/>
                </a:solidFill>
                <a:latin typeface="Impact"/>
                <a:ea typeface="+mj-ea"/>
                <a:cs typeface="Impact"/>
              </a:defRPr>
            </a:lvl1pPr>
          </a:lstStyle>
          <a:p>
            <a:r>
              <a:rPr lang="sv-SE" dirty="0"/>
              <a:t>Svar</a:t>
            </a:r>
          </a:p>
        </p:txBody>
      </p:sp>
      <p:sp>
        <p:nvSpPr>
          <p:cNvPr id="6" name="Platshållare för innehåll 2">
            <a:extLst>
              <a:ext uri="{FF2B5EF4-FFF2-40B4-BE49-F238E27FC236}">
                <a16:creationId xmlns="" xmlns:a16="http://schemas.microsoft.com/office/drawing/2014/main" id="{AC73E0F3-1DCD-43C1-899A-99699780FC8F}"/>
              </a:ext>
            </a:extLst>
          </p:cNvPr>
          <p:cNvSpPr txBox="1">
            <a:spLocks/>
          </p:cNvSpPr>
          <p:nvPr/>
        </p:nvSpPr>
        <p:spPr>
          <a:xfrm>
            <a:off x="800100" y="2780376"/>
            <a:ext cx="7520940" cy="734173"/>
          </a:xfrm>
          <a:prstGeom prst="rect">
            <a:avLst/>
          </a:prstGeom>
        </p:spPr>
        <p:txBody>
          <a:bodyPr vert="horz" lIns="91440" tIns="45720" rIns="91440" bIns="45720" rtlCol="0">
            <a:noAutofit/>
          </a:bodyPr>
          <a:lstStyle>
            <a:lvl1pPr marL="228600" indent="-228600" algn="l" defTabSz="914400" rtl="0" eaLnBrk="1" latinLnBrk="0" hangingPunct="1">
              <a:spcBef>
                <a:spcPts val="2000"/>
              </a:spcBef>
              <a:buClr>
                <a:schemeClr val="accent1"/>
              </a:buClr>
              <a:buSzPct val="100000"/>
              <a:buFont typeface="Arial"/>
              <a:buChar char="•"/>
              <a:defRPr sz="2400" b="0" i="0" kern="1200">
                <a:solidFill>
                  <a:srgbClr val="000000"/>
                </a:solidFill>
                <a:latin typeface="Franklin Gothic Book"/>
                <a:ea typeface="+mn-ea"/>
                <a:cs typeface="Franklin Gothic Book"/>
              </a:defRPr>
            </a:lvl1pPr>
            <a:lvl2pPr marL="4572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2pPr>
            <a:lvl3pPr marL="6858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3pPr>
            <a:lvl4pPr marL="9144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4pPr>
            <a:lvl5pPr marL="11430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r>
              <a:rPr lang="sv-SE" sz="2000" dirty="0">
                <a:solidFill>
                  <a:schemeClr val="tx1"/>
                </a:solidFill>
              </a:rPr>
              <a:t>Frågan berör hur </a:t>
            </a:r>
            <a:r>
              <a:rPr lang="sv-SE" sz="2000" dirty="0" smtClean="0">
                <a:solidFill>
                  <a:schemeClr val="tx1"/>
                </a:solidFill>
              </a:rPr>
              <a:t>examen och resultat </a:t>
            </a:r>
            <a:r>
              <a:rPr lang="sv-SE" sz="2000" dirty="0">
                <a:solidFill>
                  <a:schemeClr val="tx1"/>
                </a:solidFill>
              </a:rPr>
              <a:t>hanteras för utbildning på forskarnivå, och kommer därmed tas upp på kommande utbildningstillfälle.</a:t>
            </a:r>
          </a:p>
          <a:p>
            <a:pPr marL="0" indent="0">
              <a:buNone/>
            </a:pPr>
            <a:endParaRPr lang="sv-SE" sz="2000" dirty="0"/>
          </a:p>
        </p:txBody>
      </p:sp>
      <p:sp>
        <p:nvSpPr>
          <p:cNvPr id="7" name="Oval 4">
            <a:extLst>
              <a:ext uri="{FF2B5EF4-FFF2-40B4-BE49-F238E27FC236}">
                <a16:creationId xmlns="" xmlns:a16="http://schemas.microsoft.com/office/drawing/2014/main" id="{FFC10FCD-61CF-4E23-98AD-8FB577A6EE73}"/>
              </a:ext>
            </a:extLst>
          </p:cNvPr>
          <p:cNvSpPr/>
          <p:nvPr/>
        </p:nvSpPr>
        <p:spPr>
          <a:xfrm>
            <a:off x="139499" y="2158583"/>
            <a:ext cx="496295" cy="496295"/>
          </a:xfrm>
          <a:prstGeom prst="ellipse">
            <a:avLst/>
          </a:prstGeom>
          <a:solidFill>
            <a:srgbClr val="73B0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9" name="Platshållare för innehåll 2">
            <a:extLst>
              <a:ext uri="{FF2B5EF4-FFF2-40B4-BE49-F238E27FC236}">
                <a16:creationId xmlns="" xmlns:a16="http://schemas.microsoft.com/office/drawing/2014/main" id="{AC73E0F3-1DCD-43C1-899A-99699780FC8F}"/>
              </a:ext>
            </a:extLst>
          </p:cNvPr>
          <p:cNvSpPr txBox="1">
            <a:spLocks/>
          </p:cNvSpPr>
          <p:nvPr/>
        </p:nvSpPr>
        <p:spPr>
          <a:xfrm>
            <a:off x="800100" y="1039898"/>
            <a:ext cx="7520940" cy="734173"/>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accent1"/>
              </a:buClr>
              <a:buSzPct val="100000"/>
              <a:buFont typeface="Arial"/>
              <a:buChar char="•"/>
              <a:defRPr sz="2400" b="0" i="0" kern="1200">
                <a:solidFill>
                  <a:srgbClr val="000000"/>
                </a:solidFill>
                <a:latin typeface="Franklin Gothic Book"/>
                <a:ea typeface="+mn-ea"/>
                <a:cs typeface="Franklin Gothic Book"/>
              </a:defRPr>
            </a:lvl1pPr>
            <a:lvl2pPr marL="4572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2pPr>
            <a:lvl3pPr marL="6858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3pPr>
            <a:lvl4pPr marL="9144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4pPr>
            <a:lvl5pPr marL="11430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r>
              <a:rPr lang="sv-SE" sz="2000" dirty="0" smtClean="0"/>
              <a:t>Hur </a:t>
            </a:r>
            <a:r>
              <a:rPr lang="sv-SE" sz="2000" dirty="0"/>
              <a:t>skapas </a:t>
            </a:r>
            <a:r>
              <a:rPr lang="sv-SE" sz="2000" dirty="0" smtClean="0"/>
              <a:t>ett </a:t>
            </a:r>
            <a:r>
              <a:rPr lang="sv-SE" sz="2000" dirty="0"/>
              <a:t>forskningsarbete med både </a:t>
            </a:r>
            <a:r>
              <a:rPr lang="sv-SE" sz="2000" dirty="0" err="1"/>
              <a:t>lic</a:t>
            </a:r>
            <a:r>
              <a:rPr lang="sv-SE" sz="2000" dirty="0"/>
              <a:t>-sen och doktorsavhandling plus titlar?</a:t>
            </a:r>
          </a:p>
          <a:p>
            <a:endParaRPr lang="sv-SE" sz="2000" dirty="0"/>
          </a:p>
        </p:txBody>
      </p:sp>
    </p:spTree>
    <p:extLst>
      <p:ext uri="{BB962C8B-B14F-4D97-AF65-F5344CB8AC3E}">
        <p14:creationId xmlns:p14="http://schemas.microsoft.com/office/powerpoint/2010/main" val="3436556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6FD0BB22-268E-4EFB-AC21-12658D783457}"/>
              </a:ext>
            </a:extLst>
          </p:cNvPr>
          <p:cNvSpPr>
            <a:spLocks noGrp="1"/>
          </p:cNvSpPr>
          <p:nvPr>
            <p:ph type="title"/>
          </p:nvPr>
        </p:nvSpPr>
        <p:spPr/>
        <p:txBody>
          <a:bodyPr/>
          <a:lstStyle/>
          <a:p>
            <a:r>
              <a:rPr lang="sv-SE" dirty="0"/>
              <a:t>Fråga</a:t>
            </a:r>
          </a:p>
        </p:txBody>
      </p:sp>
      <p:sp>
        <p:nvSpPr>
          <p:cNvPr id="4" name="Content Placeholder 2">
            <a:extLst>
              <a:ext uri="{FF2B5EF4-FFF2-40B4-BE49-F238E27FC236}">
                <a16:creationId xmlns="" xmlns:a16="http://schemas.microsoft.com/office/drawing/2014/main" id="{0F0E1B84-92F2-4B06-9EFE-A39B174BCA86}"/>
              </a:ext>
            </a:extLst>
          </p:cNvPr>
          <p:cNvSpPr txBox="1">
            <a:spLocks/>
          </p:cNvSpPr>
          <p:nvPr/>
        </p:nvSpPr>
        <p:spPr>
          <a:xfrm>
            <a:off x="822960" y="1050523"/>
            <a:ext cx="8011758" cy="2454677"/>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spcBef>
                <a:spcPts val="2000"/>
              </a:spcBef>
              <a:buClr>
                <a:schemeClr val="accent1"/>
              </a:buClr>
              <a:buSzPct val="100000"/>
              <a:buFont typeface="Arial"/>
              <a:buChar char="•"/>
              <a:defRPr sz="2400" b="0" i="0" kern="1200">
                <a:solidFill>
                  <a:srgbClr val="000000"/>
                </a:solidFill>
                <a:latin typeface="Franklin Gothic Book"/>
                <a:ea typeface="+mn-ea"/>
                <a:cs typeface="Franklin Gothic Book"/>
              </a:defRPr>
            </a:lvl1pPr>
            <a:lvl2pPr marL="4572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2pPr>
            <a:lvl3pPr marL="6858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3pPr>
            <a:lvl4pPr marL="9144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4pPr>
            <a:lvl5pPr marL="11430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r>
              <a:rPr lang="sv-SE" sz="2200" dirty="0"/>
              <a:t>Finns det någon plan på massregistrering på </a:t>
            </a:r>
            <a:r>
              <a:rPr lang="sv-SE" sz="2200" dirty="0" smtClean="0"/>
              <a:t>forskarnivå?</a:t>
            </a:r>
          </a:p>
          <a:p>
            <a:pPr lvl="1"/>
            <a:r>
              <a:rPr lang="sv-SE" sz="1800" dirty="0" smtClean="0"/>
              <a:t>Kurserna </a:t>
            </a:r>
            <a:r>
              <a:rPr lang="sv-SE" sz="1800" dirty="0"/>
              <a:t>kommer inte in med regelbundenhet så vi </a:t>
            </a:r>
            <a:r>
              <a:rPr lang="sv-SE" sz="1800" dirty="0" smtClean="0"/>
              <a:t>kommer vara </a:t>
            </a:r>
            <a:r>
              <a:rPr lang="sv-SE" sz="1800" dirty="0"/>
              <a:t>tvungna att registrera på avhandlingen </a:t>
            </a:r>
            <a:r>
              <a:rPr lang="sv-SE" sz="1800" dirty="0" smtClean="0"/>
              <a:t>varje halvår - vilket </a:t>
            </a:r>
            <a:r>
              <a:rPr lang="sv-SE" sz="1800" dirty="0"/>
              <a:t>innebär mycket jobb för våra </a:t>
            </a:r>
            <a:r>
              <a:rPr lang="sv-SE" sz="1800" dirty="0" smtClean="0"/>
              <a:t>administratörer.</a:t>
            </a:r>
          </a:p>
          <a:p>
            <a:pPr lvl="1"/>
            <a:r>
              <a:rPr lang="sv-SE" sz="1800" dirty="0" smtClean="0"/>
              <a:t>I gamla Ladok </a:t>
            </a:r>
            <a:r>
              <a:rPr lang="sv-SE" sz="1800" dirty="0"/>
              <a:t>tog det ett par minuter att </a:t>
            </a:r>
            <a:r>
              <a:rPr lang="sv-SE" sz="1800" dirty="0" smtClean="0"/>
              <a:t>registrera 90 </a:t>
            </a:r>
            <a:r>
              <a:rPr lang="sv-SE" sz="1800" dirty="0"/>
              <a:t>doktorander, i dagsläget tar det många minuter per doktorand så det tar betydligt mkt mer tid att göra detta. Även om doktoranderna ska kunna registrera sig själva bör vi väl öppna upp det för doktoranderna och det tar väl en del tid i anspråk också eller går det snabbare?</a:t>
            </a:r>
          </a:p>
          <a:p>
            <a:pPr marL="228600" lvl="1" indent="0">
              <a:buNone/>
            </a:pPr>
            <a:endParaRPr lang="sv-SE" sz="1600" dirty="0"/>
          </a:p>
        </p:txBody>
      </p:sp>
      <p:sp>
        <p:nvSpPr>
          <p:cNvPr id="5" name="Title 1">
            <a:extLst>
              <a:ext uri="{FF2B5EF4-FFF2-40B4-BE49-F238E27FC236}">
                <a16:creationId xmlns="" xmlns:a16="http://schemas.microsoft.com/office/drawing/2014/main" id="{963C64C6-8410-4C5F-A8DF-899420A7BEA3}"/>
              </a:ext>
            </a:extLst>
          </p:cNvPr>
          <p:cNvSpPr txBox="1">
            <a:spLocks/>
          </p:cNvSpPr>
          <p:nvPr/>
        </p:nvSpPr>
        <p:spPr>
          <a:xfrm>
            <a:off x="800100" y="3417611"/>
            <a:ext cx="7520940" cy="54864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sz="2800" b="0" i="0" kern="1200" cap="none" spc="0">
                <a:solidFill>
                  <a:schemeClr val="tx1"/>
                </a:solidFill>
                <a:latin typeface="Impact"/>
                <a:ea typeface="+mj-ea"/>
                <a:cs typeface="Impact"/>
              </a:defRPr>
            </a:lvl1pPr>
          </a:lstStyle>
          <a:p>
            <a:r>
              <a:rPr lang="sv-SE" dirty="0"/>
              <a:t>Svar</a:t>
            </a:r>
          </a:p>
        </p:txBody>
      </p:sp>
      <p:sp>
        <p:nvSpPr>
          <p:cNvPr id="6" name="Platshållare för innehåll 2">
            <a:extLst>
              <a:ext uri="{FF2B5EF4-FFF2-40B4-BE49-F238E27FC236}">
                <a16:creationId xmlns="" xmlns:a16="http://schemas.microsoft.com/office/drawing/2014/main" id="{AC73E0F3-1DCD-43C1-899A-99699780FC8F}"/>
              </a:ext>
            </a:extLst>
          </p:cNvPr>
          <p:cNvSpPr txBox="1">
            <a:spLocks/>
          </p:cNvSpPr>
          <p:nvPr/>
        </p:nvSpPr>
        <p:spPr>
          <a:xfrm>
            <a:off x="822960" y="4142927"/>
            <a:ext cx="8034618" cy="1540887"/>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spcBef>
                <a:spcPts val="2000"/>
              </a:spcBef>
              <a:buClr>
                <a:schemeClr val="accent1"/>
              </a:buClr>
              <a:buSzPct val="100000"/>
              <a:buFont typeface="Arial"/>
              <a:buChar char="•"/>
              <a:defRPr sz="2400" b="0" i="0" kern="1200">
                <a:solidFill>
                  <a:srgbClr val="000000"/>
                </a:solidFill>
                <a:latin typeface="Franklin Gothic Book"/>
                <a:ea typeface="+mn-ea"/>
                <a:cs typeface="Franklin Gothic Book"/>
              </a:defRPr>
            </a:lvl1pPr>
            <a:lvl2pPr marL="4572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2pPr>
            <a:lvl3pPr marL="6858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3pPr>
            <a:lvl4pPr marL="9144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4pPr>
            <a:lvl5pPr marL="11430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r>
              <a:rPr lang="sv-SE" dirty="0"/>
              <a:t>Finns kurser </a:t>
            </a:r>
            <a:r>
              <a:rPr lang="sv-SE" dirty="0" smtClean="0"/>
              <a:t>på </a:t>
            </a:r>
            <a:r>
              <a:rPr lang="sv-SE" dirty="0"/>
              <a:t>forskarnivå med </a:t>
            </a:r>
            <a:r>
              <a:rPr lang="sv-SE" dirty="0" smtClean="0"/>
              <a:t>kurstillfällen </a:t>
            </a:r>
            <a:r>
              <a:rPr lang="sv-SE" dirty="0"/>
              <a:t>kan man massregistrera så länge doktoranderna är på </a:t>
            </a:r>
            <a:r>
              <a:rPr lang="sv-SE" b="1" dirty="0"/>
              <a:t>samma</a:t>
            </a:r>
            <a:r>
              <a:rPr lang="sv-SE" dirty="0"/>
              <a:t> </a:t>
            </a:r>
            <a:r>
              <a:rPr lang="sv-SE" dirty="0" smtClean="0"/>
              <a:t>kurstillfälle</a:t>
            </a:r>
            <a:r>
              <a:rPr lang="sv-SE" dirty="0"/>
              <a:t>. </a:t>
            </a:r>
            <a:r>
              <a:rPr lang="sv-SE" dirty="0" smtClean="0"/>
              <a:t>Idag finns inga </a:t>
            </a:r>
            <a:r>
              <a:rPr lang="sv-SE" dirty="0"/>
              <a:t>planer att kunna registrera på </a:t>
            </a:r>
            <a:r>
              <a:rPr lang="sv-SE" b="1" dirty="0"/>
              <a:t>olika</a:t>
            </a:r>
            <a:r>
              <a:rPr lang="sv-SE" dirty="0"/>
              <a:t> Ämnestillfällen samtidigt. </a:t>
            </a:r>
            <a:endParaRPr lang="sv-SE" dirty="0" smtClean="0"/>
          </a:p>
          <a:p>
            <a:r>
              <a:rPr lang="sv-SE" dirty="0" smtClean="0"/>
              <a:t>Läggs en registreringsperiod in i Utbildningsinformation för kurs/forskningsarbete kan doktoranderna </a:t>
            </a:r>
            <a:r>
              <a:rPr lang="sv-SE" b="1" dirty="0" smtClean="0"/>
              <a:t>registrera </a:t>
            </a:r>
            <a:r>
              <a:rPr lang="sv-SE" b="1" dirty="0"/>
              <a:t>sig själva </a:t>
            </a:r>
            <a:r>
              <a:rPr lang="sv-SE" dirty="0"/>
              <a:t>via Studentgränssnittet.</a:t>
            </a:r>
          </a:p>
          <a:p>
            <a:pPr marL="0" indent="0">
              <a:buNone/>
            </a:pPr>
            <a:endParaRPr lang="sv-SE" dirty="0"/>
          </a:p>
        </p:txBody>
      </p:sp>
      <p:sp>
        <p:nvSpPr>
          <p:cNvPr id="9" name="Oval 4">
            <a:extLst>
              <a:ext uri="{FF2B5EF4-FFF2-40B4-BE49-F238E27FC236}">
                <a16:creationId xmlns="" xmlns:a16="http://schemas.microsoft.com/office/drawing/2014/main" id="{BFCCE5A4-F58C-45BD-AFE4-0D5C271F577F}"/>
              </a:ext>
            </a:extLst>
          </p:cNvPr>
          <p:cNvSpPr/>
          <p:nvPr/>
        </p:nvSpPr>
        <p:spPr>
          <a:xfrm>
            <a:off x="139499" y="3469956"/>
            <a:ext cx="496295" cy="496295"/>
          </a:xfrm>
          <a:prstGeom prst="ellipse">
            <a:avLst/>
          </a:prstGeom>
          <a:solidFill>
            <a:srgbClr val="73B0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27815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6FD0BB22-268E-4EFB-AC21-12658D783457}"/>
              </a:ext>
            </a:extLst>
          </p:cNvPr>
          <p:cNvSpPr>
            <a:spLocks noGrp="1"/>
          </p:cNvSpPr>
          <p:nvPr>
            <p:ph type="title"/>
          </p:nvPr>
        </p:nvSpPr>
        <p:spPr/>
        <p:txBody>
          <a:bodyPr/>
          <a:lstStyle/>
          <a:p>
            <a:r>
              <a:rPr lang="sv-SE" dirty="0"/>
              <a:t>Fråga</a:t>
            </a:r>
          </a:p>
        </p:txBody>
      </p:sp>
      <p:sp>
        <p:nvSpPr>
          <p:cNvPr id="3" name="Platshållare för innehåll 2">
            <a:extLst>
              <a:ext uri="{FF2B5EF4-FFF2-40B4-BE49-F238E27FC236}">
                <a16:creationId xmlns="" xmlns:a16="http://schemas.microsoft.com/office/drawing/2014/main" id="{D60C1627-E156-4433-A59A-E62543F5AC20}"/>
              </a:ext>
            </a:extLst>
          </p:cNvPr>
          <p:cNvSpPr>
            <a:spLocks noGrp="1"/>
          </p:cNvSpPr>
          <p:nvPr>
            <p:ph idx="1"/>
          </p:nvPr>
        </p:nvSpPr>
        <p:spPr>
          <a:xfrm>
            <a:off x="822960" y="1151491"/>
            <a:ext cx="7520940" cy="734173"/>
          </a:xfrm>
        </p:spPr>
        <p:txBody>
          <a:bodyPr>
            <a:normAutofit/>
          </a:bodyPr>
          <a:lstStyle/>
          <a:p>
            <a:r>
              <a:rPr lang="sv-SE" sz="2000" dirty="0"/>
              <a:t>Vad kollar Mecenat på?</a:t>
            </a:r>
          </a:p>
        </p:txBody>
      </p:sp>
      <p:sp>
        <p:nvSpPr>
          <p:cNvPr id="5" name="Title 1">
            <a:extLst>
              <a:ext uri="{FF2B5EF4-FFF2-40B4-BE49-F238E27FC236}">
                <a16:creationId xmlns="" xmlns:a16="http://schemas.microsoft.com/office/drawing/2014/main" id="{963C64C6-8410-4C5F-A8DF-899420A7BEA3}"/>
              </a:ext>
            </a:extLst>
          </p:cNvPr>
          <p:cNvSpPr txBox="1">
            <a:spLocks/>
          </p:cNvSpPr>
          <p:nvPr/>
        </p:nvSpPr>
        <p:spPr>
          <a:xfrm>
            <a:off x="800100" y="2106238"/>
            <a:ext cx="7520940" cy="54864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sz="2800" b="0" i="0" kern="1200" cap="none" spc="0">
                <a:solidFill>
                  <a:schemeClr val="tx1"/>
                </a:solidFill>
                <a:latin typeface="Impact"/>
                <a:ea typeface="+mj-ea"/>
                <a:cs typeface="Impact"/>
              </a:defRPr>
            </a:lvl1pPr>
          </a:lstStyle>
          <a:p>
            <a:r>
              <a:rPr lang="sv-SE" dirty="0"/>
              <a:t>Svar</a:t>
            </a:r>
          </a:p>
        </p:txBody>
      </p:sp>
      <p:sp>
        <p:nvSpPr>
          <p:cNvPr id="6" name="Platshållare för innehåll 2">
            <a:extLst>
              <a:ext uri="{FF2B5EF4-FFF2-40B4-BE49-F238E27FC236}">
                <a16:creationId xmlns="" xmlns:a16="http://schemas.microsoft.com/office/drawing/2014/main" id="{AC73E0F3-1DCD-43C1-899A-99699780FC8F}"/>
              </a:ext>
            </a:extLst>
          </p:cNvPr>
          <p:cNvSpPr txBox="1">
            <a:spLocks/>
          </p:cNvSpPr>
          <p:nvPr/>
        </p:nvSpPr>
        <p:spPr>
          <a:xfrm>
            <a:off x="800100" y="2780376"/>
            <a:ext cx="7520940" cy="2369848"/>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spcBef>
                <a:spcPts val="2000"/>
              </a:spcBef>
              <a:buClr>
                <a:schemeClr val="accent1"/>
              </a:buClr>
              <a:buSzPct val="100000"/>
              <a:buFont typeface="Arial"/>
              <a:buChar char="•"/>
              <a:defRPr sz="2400" b="0" i="0" kern="1200">
                <a:solidFill>
                  <a:srgbClr val="000000"/>
                </a:solidFill>
                <a:latin typeface="Franklin Gothic Book"/>
                <a:ea typeface="+mn-ea"/>
                <a:cs typeface="Franklin Gothic Book"/>
              </a:defRPr>
            </a:lvl1pPr>
            <a:lvl2pPr marL="4572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2pPr>
            <a:lvl3pPr marL="6858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3pPr>
            <a:lvl4pPr marL="9144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4pPr>
            <a:lvl5pPr marL="11430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r>
              <a:rPr lang="sv-SE" dirty="0" smtClean="0">
                <a:solidFill>
                  <a:schemeClr val="tx1"/>
                </a:solidFill>
              </a:rPr>
              <a:t>De gör </a:t>
            </a:r>
            <a:r>
              <a:rPr lang="sv-SE" dirty="0">
                <a:solidFill>
                  <a:schemeClr val="tx1"/>
                </a:solidFill>
              </a:rPr>
              <a:t>sökning på Studieaktivitet, innevarande kalenderhalvår eller om det saknas tittar man på föregående kalenderhalvår vad som är dokumenterat i Ladok. De </a:t>
            </a:r>
            <a:r>
              <a:rPr lang="sv-SE" dirty="0" smtClean="0">
                <a:solidFill>
                  <a:schemeClr val="tx1"/>
                </a:solidFill>
              </a:rPr>
              <a:t>tittar </a:t>
            </a:r>
            <a:r>
              <a:rPr lang="sv-SE" dirty="0"/>
              <a:t>också i en särskild fil om doktoranden har registrering på kurstillfällen (forskningsarbete) där det finns poäng. </a:t>
            </a:r>
          </a:p>
          <a:p>
            <a:pPr marL="228600" lvl="1" indent="0">
              <a:buNone/>
            </a:pPr>
            <a:r>
              <a:rPr lang="sv-SE" sz="1900" dirty="0" smtClean="0"/>
              <a:t>Finns </a:t>
            </a:r>
            <a:r>
              <a:rPr lang="sv-SE" sz="1900" dirty="0"/>
              <a:t>beskrivet i Systemdokumentationen under </a:t>
            </a:r>
            <a:r>
              <a:rPr lang="sv-SE" sz="1900" dirty="0" smtClean="0"/>
              <a:t>Uppföljningsdatabasen</a:t>
            </a:r>
            <a:r>
              <a:rPr lang="sv-SE" sz="1900" dirty="0"/>
              <a:t>: </a:t>
            </a:r>
            <a:r>
              <a:rPr lang="sv-SE" sz="1900" dirty="0">
                <a:hlinkClick r:id="rId3"/>
              </a:rPr>
              <a:t>https://</a:t>
            </a:r>
            <a:r>
              <a:rPr lang="sv-SE" sz="1900" dirty="0" smtClean="0">
                <a:hlinkClick r:id="rId3"/>
              </a:rPr>
              <a:t>confluence.its.umu.se/confluence/display/LDSV/Uppfoljningsdatabasen</a:t>
            </a:r>
            <a:r>
              <a:rPr lang="sv-SE" sz="1900" dirty="0" smtClean="0"/>
              <a:t> </a:t>
            </a:r>
            <a:endParaRPr lang="sv-SE" sz="1900" dirty="0"/>
          </a:p>
        </p:txBody>
      </p:sp>
      <p:sp>
        <p:nvSpPr>
          <p:cNvPr id="7" name="Oval 4">
            <a:extLst>
              <a:ext uri="{FF2B5EF4-FFF2-40B4-BE49-F238E27FC236}">
                <a16:creationId xmlns="" xmlns:a16="http://schemas.microsoft.com/office/drawing/2014/main" id="{2DB46C74-2E6C-442E-98C0-CEFDD840039D}"/>
              </a:ext>
            </a:extLst>
          </p:cNvPr>
          <p:cNvSpPr/>
          <p:nvPr/>
        </p:nvSpPr>
        <p:spPr>
          <a:xfrm>
            <a:off x="139499" y="2158583"/>
            <a:ext cx="496295" cy="496295"/>
          </a:xfrm>
          <a:prstGeom prst="ellipse">
            <a:avLst/>
          </a:prstGeom>
          <a:solidFill>
            <a:srgbClr val="73B0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464751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Utbildningstillfälle 28/2</a:t>
            </a:r>
          </a:p>
        </p:txBody>
      </p:sp>
      <p:sp>
        <p:nvSpPr>
          <p:cNvPr id="3" name="Content Placeholder 2"/>
          <p:cNvSpPr>
            <a:spLocks noGrp="1"/>
          </p:cNvSpPr>
          <p:nvPr>
            <p:ph idx="1"/>
          </p:nvPr>
        </p:nvSpPr>
        <p:spPr>
          <a:xfrm>
            <a:off x="822960" y="1100628"/>
            <a:ext cx="7520940" cy="1123957"/>
          </a:xfrm>
        </p:spPr>
        <p:txBody>
          <a:bodyPr/>
          <a:lstStyle/>
          <a:p>
            <a:r>
              <a:rPr lang="sv-SE" sz="2000" dirty="0"/>
              <a:t>Koncept för utbildning på forskarnivå</a:t>
            </a:r>
          </a:p>
        </p:txBody>
      </p:sp>
      <p:sp>
        <p:nvSpPr>
          <p:cNvPr id="5" name="Title 1"/>
          <p:cNvSpPr txBox="1">
            <a:spLocks/>
          </p:cNvSpPr>
          <p:nvPr/>
        </p:nvSpPr>
        <p:spPr>
          <a:xfrm>
            <a:off x="822960" y="2411935"/>
            <a:ext cx="7520940" cy="54864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sz="2800" b="0" i="0" kern="1200" cap="none" spc="0">
                <a:solidFill>
                  <a:schemeClr val="tx1"/>
                </a:solidFill>
                <a:latin typeface="Impact"/>
                <a:ea typeface="+mj-ea"/>
                <a:cs typeface="Impact"/>
              </a:defRPr>
            </a:lvl1pPr>
          </a:lstStyle>
          <a:p>
            <a:r>
              <a:rPr lang="sv-SE" dirty="0"/>
              <a:t>Kommande utbildning</a:t>
            </a:r>
          </a:p>
        </p:txBody>
      </p:sp>
      <p:sp>
        <p:nvSpPr>
          <p:cNvPr id="6" name="Content Placeholder 2"/>
          <p:cNvSpPr txBox="1">
            <a:spLocks/>
          </p:cNvSpPr>
          <p:nvPr/>
        </p:nvSpPr>
        <p:spPr>
          <a:xfrm>
            <a:off x="822960" y="3146803"/>
            <a:ext cx="7520940" cy="1123957"/>
          </a:xfrm>
          <a:prstGeom prst="rect">
            <a:avLst/>
          </a:prstGeom>
        </p:spPr>
        <p:txBody>
          <a:bodyPr vert="horz" lIns="91440" tIns="45720" rIns="91440" bIns="45720" rtlCol="0">
            <a:normAutofit lnSpcReduction="10000"/>
          </a:bodyPr>
          <a:lstStyle>
            <a:lvl1pPr marL="228600" indent="-228600" algn="l" defTabSz="914400" rtl="0" eaLnBrk="1" latinLnBrk="0" hangingPunct="1">
              <a:spcBef>
                <a:spcPts val="2000"/>
              </a:spcBef>
              <a:buClr>
                <a:schemeClr val="accent1"/>
              </a:buClr>
              <a:buSzPct val="100000"/>
              <a:buFont typeface="Arial"/>
              <a:buChar char="•"/>
              <a:defRPr sz="2400" b="0" i="0" kern="1200">
                <a:solidFill>
                  <a:srgbClr val="000000"/>
                </a:solidFill>
                <a:latin typeface="Franklin Gothic Book"/>
                <a:ea typeface="+mn-ea"/>
                <a:cs typeface="Franklin Gothic Book"/>
              </a:defRPr>
            </a:lvl1pPr>
            <a:lvl2pPr marL="4572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2pPr>
            <a:lvl3pPr marL="6858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3pPr>
            <a:lvl4pPr marL="9144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4pPr>
            <a:lvl5pPr marL="11430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pPr lvl="1"/>
            <a:r>
              <a:rPr lang="sv-SE" dirty="0"/>
              <a:t>Examen</a:t>
            </a:r>
          </a:p>
          <a:p>
            <a:pPr lvl="1"/>
            <a:r>
              <a:rPr lang="sv-SE" dirty="0"/>
              <a:t>Resultatrapportering</a:t>
            </a:r>
          </a:p>
          <a:p>
            <a:pPr lvl="1"/>
            <a:r>
              <a:rPr lang="sv-SE" dirty="0"/>
              <a:t>Uppföljning</a:t>
            </a:r>
          </a:p>
          <a:p>
            <a:pPr marL="0" indent="0">
              <a:buFont typeface="Arial"/>
              <a:buNone/>
            </a:pPr>
            <a:endParaRPr lang="sv-SE" dirty="0"/>
          </a:p>
        </p:txBody>
      </p:sp>
      <p:sp>
        <p:nvSpPr>
          <p:cNvPr id="8" name="Oval 7"/>
          <p:cNvSpPr/>
          <p:nvPr/>
        </p:nvSpPr>
        <p:spPr>
          <a:xfrm>
            <a:off x="139499" y="2438107"/>
            <a:ext cx="496295" cy="496295"/>
          </a:xfrm>
          <a:prstGeom prst="ellipse">
            <a:avLst/>
          </a:prstGeom>
          <a:solidFill>
            <a:srgbClr val="73B0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065895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6FD0BB22-268E-4EFB-AC21-12658D783457}"/>
              </a:ext>
            </a:extLst>
          </p:cNvPr>
          <p:cNvSpPr>
            <a:spLocks noGrp="1"/>
          </p:cNvSpPr>
          <p:nvPr>
            <p:ph type="title"/>
          </p:nvPr>
        </p:nvSpPr>
        <p:spPr/>
        <p:txBody>
          <a:bodyPr/>
          <a:lstStyle/>
          <a:p>
            <a:r>
              <a:rPr lang="sv-SE" dirty="0"/>
              <a:t>Fråga</a:t>
            </a:r>
          </a:p>
        </p:txBody>
      </p:sp>
      <p:sp>
        <p:nvSpPr>
          <p:cNvPr id="3" name="Platshållare för innehåll 2">
            <a:extLst>
              <a:ext uri="{FF2B5EF4-FFF2-40B4-BE49-F238E27FC236}">
                <a16:creationId xmlns="" xmlns:a16="http://schemas.microsoft.com/office/drawing/2014/main" id="{D60C1627-E156-4433-A59A-E62543F5AC20}"/>
              </a:ext>
            </a:extLst>
          </p:cNvPr>
          <p:cNvSpPr>
            <a:spLocks noGrp="1"/>
          </p:cNvSpPr>
          <p:nvPr>
            <p:ph idx="1"/>
          </p:nvPr>
        </p:nvSpPr>
        <p:spPr>
          <a:xfrm>
            <a:off x="822960" y="1114136"/>
            <a:ext cx="7520940" cy="1243572"/>
          </a:xfrm>
        </p:spPr>
        <p:txBody>
          <a:bodyPr>
            <a:normAutofit/>
          </a:bodyPr>
          <a:lstStyle/>
          <a:p>
            <a:r>
              <a:rPr lang="sv-SE" sz="2000" dirty="0"/>
              <a:t>Individuellt tillfälle för </a:t>
            </a:r>
            <a:r>
              <a:rPr lang="sv-SE" sz="2000" dirty="0" smtClean="0"/>
              <a:t>forskningsarbete: Kan en studieperiod i Utbildningsinformation tas bort –om ingen </a:t>
            </a:r>
            <a:r>
              <a:rPr lang="sv-SE" sz="2000" dirty="0"/>
              <a:t>registrering </a:t>
            </a:r>
            <a:r>
              <a:rPr lang="sv-SE" sz="2000" dirty="0" smtClean="0"/>
              <a:t>gjorts på </a:t>
            </a:r>
            <a:r>
              <a:rPr lang="sv-SE" sz="2000" dirty="0"/>
              <a:t>den perioden?</a:t>
            </a:r>
          </a:p>
          <a:p>
            <a:endParaRPr lang="sv-SE" sz="2000" b="1" i="1" dirty="0"/>
          </a:p>
        </p:txBody>
      </p:sp>
      <p:sp>
        <p:nvSpPr>
          <p:cNvPr id="5" name="Title 1">
            <a:extLst>
              <a:ext uri="{FF2B5EF4-FFF2-40B4-BE49-F238E27FC236}">
                <a16:creationId xmlns="" xmlns:a16="http://schemas.microsoft.com/office/drawing/2014/main" id="{963C64C6-8410-4C5F-A8DF-899420A7BEA3}"/>
              </a:ext>
            </a:extLst>
          </p:cNvPr>
          <p:cNvSpPr txBox="1">
            <a:spLocks/>
          </p:cNvSpPr>
          <p:nvPr/>
        </p:nvSpPr>
        <p:spPr>
          <a:xfrm>
            <a:off x="1034378" y="2504817"/>
            <a:ext cx="7520940" cy="54864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sz="2800" b="0" i="0" kern="1200" cap="none" spc="0">
                <a:solidFill>
                  <a:schemeClr val="tx1"/>
                </a:solidFill>
                <a:latin typeface="Impact"/>
                <a:ea typeface="+mj-ea"/>
                <a:cs typeface="Impact"/>
              </a:defRPr>
            </a:lvl1pPr>
          </a:lstStyle>
          <a:p>
            <a:r>
              <a:rPr lang="sv-SE" dirty="0"/>
              <a:t>Svar</a:t>
            </a:r>
          </a:p>
        </p:txBody>
      </p:sp>
      <p:sp>
        <p:nvSpPr>
          <p:cNvPr id="7" name="Oval 4">
            <a:extLst>
              <a:ext uri="{FF2B5EF4-FFF2-40B4-BE49-F238E27FC236}">
                <a16:creationId xmlns="" xmlns:a16="http://schemas.microsoft.com/office/drawing/2014/main" id="{E1351FBB-6EDA-4FF6-8241-8448CD866515}"/>
              </a:ext>
            </a:extLst>
          </p:cNvPr>
          <p:cNvSpPr/>
          <p:nvPr/>
        </p:nvSpPr>
        <p:spPr>
          <a:xfrm>
            <a:off x="234900" y="2598182"/>
            <a:ext cx="496295" cy="496295"/>
          </a:xfrm>
          <a:prstGeom prst="ellipse">
            <a:avLst/>
          </a:prstGeom>
          <a:solidFill>
            <a:srgbClr val="73B0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8" name="Platshållare för innehåll 2">
            <a:extLst>
              <a:ext uri="{FF2B5EF4-FFF2-40B4-BE49-F238E27FC236}">
                <a16:creationId xmlns="" xmlns:a16="http://schemas.microsoft.com/office/drawing/2014/main" id="{D60C1627-E156-4433-A59A-E62543F5AC20}"/>
              </a:ext>
            </a:extLst>
          </p:cNvPr>
          <p:cNvSpPr txBox="1">
            <a:spLocks/>
          </p:cNvSpPr>
          <p:nvPr/>
        </p:nvSpPr>
        <p:spPr>
          <a:xfrm>
            <a:off x="822960" y="3200565"/>
            <a:ext cx="7520940" cy="1528263"/>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accent1"/>
              </a:buClr>
              <a:buSzPct val="100000"/>
              <a:buFont typeface="Arial"/>
              <a:buChar char="•"/>
              <a:defRPr sz="2400" b="0" i="0" kern="1200">
                <a:solidFill>
                  <a:srgbClr val="000000"/>
                </a:solidFill>
                <a:latin typeface="Franklin Gothic Book"/>
                <a:ea typeface="+mn-ea"/>
                <a:cs typeface="Franklin Gothic Book"/>
              </a:defRPr>
            </a:lvl1pPr>
            <a:lvl2pPr marL="4572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2pPr>
            <a:lvl3pPr marL="6858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3pPr>
            <a:lvl4pPr marL="9144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4pPr>
            <a:lvl5pPr marL="11430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r>
              <a:rPr lang="sv-SE" sz="2000" dirty="0" smtClean="0"/>
              <a:t>En studieperiod kan inte tas bort i Utbildningsinformation, dock kan ni genom registervård ändra datum för studieperioden så det stämmer överens med doktorandens deltagande. </a:t>
            </a:r>
          </a:p>
          <a:p>
            <a:endParaRPr lang="sv-SE" sz="2000" b="1" i="1" dirty="0"/>
          </a:p>
        </p:txBody>
      </p:sp>
    </p:spTree>
    <p:extLst>
      <p:ext uri="{BB962C8B-B14F-4D97-AF65-F5344CB8AC3E}">
        <p14:creationId xmlns:p14="http://schemas.microsoft.com/office/powerpoint/2010/main" val="893406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6FD0BB22-268E-4EFB-AC21-12658D783457}"/>
              </a:ext>
            </a:extLst>
          </p:cNvPr>
          <p:cNvSpPr>
            <a:spLocks noGrp="1"/>
          </p:cNvSpPr>
          <p:nvPr>
            <p:ph type="title"/>
          </p:nvPr>
        </p:nvSpPr>
        <p:spPr/>
        <p:txBody>
          <a:bodyPr/>
          <a:lstStyle/>
          <a:p>
            <a:r>
              <a:rPr lang="sv-SE" dirty="0"/>
              <a:t>Fråga</a:t>
            </a:r>
          </a:p>
        </p:txBody>
      </p:sp>
      <p:sp>
        <p:nvSpPr>
          <p:cNvPr id="3" name="Platshållare för innehåll 2">
            <a:extLst>
              <a:ext uri="{FF2B5EF4-FFF2-40B4-BE49-F238E27FC236}">
                <a16:creationId xmlns="" xmlns:a16="http://schemas.microsoft.com/office/drawing/2014/main" id="{D60C1627-E156-4433-A59A-E62543F5AC20}"/>
              </a:ext>
            </a:extLst>
          </p:cNvPr>
          <p:cNvSpPr>
            <a:spLocks noGrp="1"/>
          </p:cNvSpPr>
          <p:nvPr>
            <p:ph idx="1"/>
          </p:nvPr>
        </p:nvSpPr>
        <p:spPr>
          <a:xfrm>
            <a:off x="822960" y="1114136"/>
            <a:ext cx="7520940" cy="978824"/>
          </a:xfrm>
        </p:spPr>
        <p:txBody>
          <a:bodyPr>
            <a:normAutofit/>
          </a:bodyPr>
          <a:lstStyle/>
          <a:p>
            <a:r>
              <a:rPr lang="sv-SE" sz="2000" dirty="0"/>
              <a:t>Studenten blir inte klar i tid under ämnestillfällets studieperiod. Går det </a:t>
            </a:r>
            <a:r>
              <a:rPr lang="sv-SE" sz="2000" dirty="0" smtClean="0"/>
              <a:t>fortsatt att </a:t>
            </a:r>
            <a:r>
              <a:rPr lang="sv-SE" sz="2000" dirty="0"/>
              <a:t>dokumentera Studieaktivitet och -finansiering?</a:t>
            </a:r>
            <a:endParaRPr lang="sv-SE" sz="2000" b="1" i="1" dirty="0"/>
          </a:p>
        </p:txBody>
      </p:sp>
      <p:sp>
        <p:nvSpPr>
          <p:cNvPr id="5" name="Title 1">
            <a:extLst>
              <a:ext uri="{FF2B5EF4-FFF2-40B4-BE49-F238E27FC236}">
                <a16:creationId xmlns="" xmlns:a16="http://schemas.microsoft.com/office/drawing/2014/main" id="{963C64C6-8410-4C5F-A8DF-899420A7BEA3}"/>
              </a:ext>
            </a:extLst>
          </p:cNvPr>
          <p:cNvSpPr txBox="1">
            <a:spLocks/>
          </p:cNvSpPr>
          <p:nvPr/>
        </p:nvSpPr>
        <p:spPr>
          <a:xfrm>
            <a:off x="822960" y="1943904"/>
            <a:ext cx="7520940" cy="54864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sz="2800" b="0" i="0" kern="1200" cap="none" spc="0">
                <a:solidFill>
                  <a:schemeClr val="tx1"/>
                </a:solidFill>
                <a:latin typeface="Impact"/>
                <a:ea typeface="+mj-ea"/>
                <a:cs typeface="Impact"/>
              </a:defRPr>
            </a:lvl1pPr>
          </a:lstStyle>
          <a:p>
            <a:r>
              <a:rPr lang="sv-SE" dirty="0"/>
              <a:t>Svar</a:t>
            </a:r>
          </a:p>
        </p:txBody>
      </p:sp>
      <p:sp>
        <p:nvSpPr>
          <p:cNvPr id="7" name="Oval 4">
            <a:extLst>
              <a:ext uri="{FF2B5EF4-FFF2-40B4-BE49-F238E27FC236}">
                <a16:creationId xmlns="" xmlns:a16="http://schemas.microsoft.com/office/drawing/2014/main" id="{A46F7407-9F3D-427F-8729-5A23351149CF}"/>
              </a:ext>
            </a:extLst>
          </p:cNvPr>
          <p:cNvSpPr/>
          <p:nvPr/>
        </p:nvSpPr>
        <p:spPr>
          <a:xfrm>
            <a:off x="139499" y="1996249"/>
            <a:ext cx="496295" cy="496295"/>
          </a:xfrm>
          <a:prstGeom prst="ellipse">
            <a:avLst/>
          </a:prstGeom>
          <a:solidFill>
            <a:srgbClr val="73B0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8" name="Platshållare för innehåll 2">
            <a:extLst>
              <a:ext uri="{FF2B5EF4-FFF2-40B4-BE49-F238E27FC236}">
                <a16:creationId xmlns="" xmlns:a16="http://schemas.microsoft.com/office/drawing/2014/main" id="{D60C1627-E156-4433-A59A-E62543F5AC20}"/>
              </a:ext>
            </a:extLst>
          </p:cNvPr>
          <p:cNvSpPr txBox="1">
            <a:spLocks/>
          </p:cNvSpPr>
          <p:nvPr/>
        </p:nvSpPr>
        <p:spPr>
          <a:xfrm>
            <a:off x="822959" y="2616368"/>
            <a:ext cx="7887408" cy="3105702"/>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accent1"/>
              </a:buClr>
              <a:buSzPct val="100000"/>
              <a:buFont typeface="Arial"/>
              <a:buChar char="•"/>
              <a:defRPr sz="2400" b="0" i="0" kern="1200">
                <a:solidFill>
                  <a:srgbClr val="000000"/>
                </a:solidFill>
                <a:latin typeface="Franklin Gothic Book"/>
                <a:ea typeface="+mn-ea"/>
                <a:cs typeface="Franklin Gothic Book"/>
              </a:defRPr>
            </a:lvl1pPr>
            <a:lvl2pPr marL="4572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2pPr>
            <a:lvl3pPr marL="6858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3pPr>
            <a:lvl4pPr marL="9144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4pPr>
            <a:lvl5pPr marL="11430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r>
              <a:rPr lang="sv-SE" sz="2000" dirty="0" smtClean="0"/>
              <a:t>Förutsättning för att kunna dokumentera studieaktivitet- och finansiering finns </a:t>
            </a:r>
            <a:r>
              <a:rPr lang="sv-SE" sz="2000" dirty="0"/>
              <a:t>i systemdokumentationen: </a:t>
            </a:r>
            <a:r>
              <a:rPr lang="sv-SE" sz="1600" dirty="0">
                <a:hlinkClick r:id="rId3"/>
              </a:rPr>
              <a:t>https://</a:t>
            </a:r>
            <a:r>
              <a:rPr lang="sv-SE" sz="1600" dirty="0" smtClean="0">
                <a:hlinkClick r:id="rId3"/>
              </a:rPr>
              <a:t>confluence.its.umu.se/confluence/display/LDSV/Dokumentera+studieaktivitet+respektive+studiefinansiering</a:t>
            </a:r>
            <a:endParaRPr lang="sv-SE" sz="1600" dirty="0" smtClean="0"/>
          </a:p>
          <a:p>
            <a:pPr lvl="1"/>
            <a:r>
              <a:rPr lang="sv-SE" sz="1600" dirty="0" smtClean="0"/>
              <a:t>En förutsättning för att dokumentera </a:t>
            </a:r>
            <a:r>
              <a:rPr lang="sv-SE" sz="1600" dirty="0"/>
              <a:t>Studieaktivitet och –finansiering </a:t>
            </a:r>
            <a:r>
              <a:rPr lang="sv-SE" sz="1600" dirty="0" smtClean="0"/>
              <a:t> är att slutdatum </a:t>
            </a:r>
            <a:r>
              <a:rPr lang="sv-SE" sz="1600" dirty="0"/>
              <a:t>(dvs. slutdatum för sista studieperioden) är </a:t>
            </a:r>
            <a:r>
              <a:rPr lang="sv-SE" sz="1600" b="1" dirty="0"/>
              <a:t>efter </a:t>
            </a:r>
            <a:r>
              <a:rPr lang="sv-SE" sz="1600" dirty="0"/>
              <a:t>startdatum för kalenderhalvåret som Studieaktivitet och –finansiering avser. </a:t>
            </a:r>
          </a:p>
          <a:p>
            <a:pPr lvl="1"/>
            <a:r>
              <a:rPr lang="sv-SE" sz="1600" dirty="0" smtClean="0"/>
              <a:t>Studieperioden för ett ämnestillfälle kan alltså behöva förlängas i Utbildningsinformation för att kunna dokumentera </a:t>
            </a:r>
            <a:r>
              <a:rPr lang="sv-SE" sz="1600" dirty="0"/>
              <a:t>Studieaktivitet och –finansiering för en doktorand som förlängt sina </a:t>
            </a:r>
            <a:r>
              <a:rPr lang="sv-SE" sz="1600" dirty="0" smtClean="0"/>
              <a:t>studier.</a:t>
            </a:r>
            <a:endParaRPr lang="sv-SE" sz="2000" dirty="0"/>
          </a:p>
        </p:txBody>
      </p:sp>
    </p:spTree>
    <p:extLst>
      <p:ext uri="{BB962C8B-B14F-4D97-AF65-F5344CB8AC3E}">
        <p14:creationId xmlns:p14="http://schemas.microsoft.com/office/powerpoint/2010/main" val="3070241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6FD0BB22-268E-4EFB-AC21-12658D783457}"/>
              </a:ext>
            </a:extLst>
          </p:cNvPr>
          <p:cNvSpPr>
            <a:spLocks noGrp="1"/>
          </p:cNvSpPr>
          <p:nvPr>
            <p:ph type="title"/>
          </p:nvPr>
        </p:nvSpPr>
        <p:spPr/>
        <p:txBody>
          <a:bodyPr/>
          <a:lstStyle/>
          <a:p>
            <a:r>
              <a:rPr lang="sv-SE" dirty="0"/>
              <a:t>Fråga</a:t>
            </a:r>
          </a:p>
        </p:txBody>
      </p:sp>
      <p:sp>
        <p:nvSpPr>
          <p:cNvPr id="3" name="Platshållare för innehåll 2">
            <a:extLst>
              <a:ext uri="{FF2B5EF4-FFF2-40B4-BE49-F238E27FC236}">
                <a16:creationId xmlns="" xmlns:a16="http://schemas.microsoft.com/office/drawing/2014/main" id="{D60C1627-E156-4433-A59A-E62543F5AC20}"/>
              </a:ext>
            </a:extLst>
          </p:cNvPr>
          <p:cNvSpPr>
            <a:spLocks noGrp="1"/>
          </p:cNvSpPr>
          <p:nvPr>
            <p:ph idx="1"/>
          </p:nvPr>
        </p:nvSpPr>
        <p:spPr>
          <a:xfrm>
            <a:off x="822960" y="1114136"/>
            <a:ext cx="7520940" cy="1700184"/>
          </a:xfrm>
        </p:spPr>
        <p:txBody>
          <a:bodyPr>
            <a:normAutofit/>
          </a:bodyPr>
          <a:lstStyle/>
          <a:p>
            <a:r>
              <a:rPr lang="sv-SE" sz="2000" dirty="0" smtClean="0"/>
              <a:t>Behörigheter: </a:t>
            </a:r>
            <a:r>
              <a:rPr lang="sv-SE" sz="2000" dirty="0"/>
              <a:t>K</a:t>
            </a:r>
            <a:r>
              <a:rPr lang="sv-SE" sz="2000" dirty="0" smtClean="0"/>
              <a:t>ommer </a:t>
            </a:r>
            <a:r>
              <a:rPr lang="sv-SE" sz="2000" dirty="0"/>
              <a:t>det mer finfördelning på </a:t>
            </a:r>
            <a:r>
              <a:rPr lang="sv-SE" sz="2000" dirty="0" smtClean="0"/>
              <a:t>detta?</a:t>
            </a:r>
          </a:p>
          <a:p>
            <a:pPr marL="228600" lvl="1" indent="0">
              <a:buNone/>
            </a:pPr>
            <a:r>
              <a:rPr lang="sv-SE" sz="1800" dirty="0" smtClean="0"/>
              <a:t>Vi skulle vilja </a:t>
            </a:r>
            <a:r>
              <a:rPr lang="sv-SE" sz="1800" dirty="0"/>
              <a:t>att </a:t>
            </a:r>
            <a:r>
              <a:rPr lang="sv-SE" sz="1800" dirty="0" smtClean="0"/>
              <a:t>vi bara </a:t>
            </a:r>
            <a:r>
              <a:rPr lang="sv-SE" sz="1800" dirty="0"/>
              <a:t>kan tilldela behörighet till ämnestillfälle då vi lägger in ämnet centralt i Utbildningsinformation.</a:t>
            </a:r>
          </a:p>
        </p:txBody>
      </p:sp>
      <p:sp>
        <p:nvSpPr>
          <p:cNvPr id="4" name="Content Placeholder 2">
            <a:extLst>
              <a:ext uri="{FF2B5EF4-FFF2-40B4-BE49-F238E27FC236}">
                <a16:creationId xmlns="" xmlns:a16="http://schemas.microsoft.com/office/drawing/2014/main" id="{0F0E1B84-92F2-4B06-9EFE-A39B174BCA86}"/>
              </a:ext>
            </a:extLst>
          </p:cNvPr>
          <p:cNvSpPr txBox="1">
            <a:spLocks/>
          </p:cNvSpPr>
          <p:nvPr/>
        </p:nvSpPr>
        <p:spPr>
          <a:xfrm>
            <a:off x="822960" y="3846716"/>
            <a:ext cx="7520940" cy="734173"/>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accent1"/>
              </a:buClr>
              <a:buSzPct val="100000"/>
              <a:buFont typeface="Arial"/>
              <a:buChar char="•"/>
              <a:defRPr sz="2400" b="0" i="0" kern="1200">
                <a:solidFill>
                  <a:srgbClr val="000000"/>
                </a:solidFill>
                <a:latin typeface="Franklin Gothic Book"/>
                <a:ea typeface="+mn-ea"/>
                <a:cs typeface="Franklin Gothic Book"/>
              </a:defRPr>
            </a:lvl1pPr>
            <a:lvl2pPr marL="4572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2pPr>
            <a:lvl3pPr marL="6858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3pPr>
            <a:lvl4pPr marL="9144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4pPr>
            <a:lvl5pPr marL="11430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endParaRPr lang="sv-SE" sz="2000" dirty="0"/>
          </a:p>
        </p:txBody>
      </p:sp>
      <p:sp>
        <p:nvSpPr>
          <p:cNvPr id="5" name="Title 1">
            <a:extLst>
              <a:ext uri="{FF2B5EF4-FFF2-40B4-BE49-F238E27FC236}">
                <a16:creationId xmlns="" xmlns:a16="http://schemas.microsoft.com/office/drawing/2014/main" id="{963C64C6-8410-4C5F-A8DF-899420A7BEA3}"/>
              </a:ext>
            </a:extLst>
          </p:cNvPr>
          <p:cNvSpPr txBox="1">
            <a:spLocks/>
          </p:cNvSpPr>
          <p:nvPr/>
        </p:nvSpPr>
        <p:spPr>
          <a:xfrm>
            <a:off x="822960" y="3014056"/>
            <a:ext cx="7520940" cy="54864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sz="2800" b="0" i="0" kern="1200" cap="none" spc="0">
                <a:solidFill>
                  <a:schemeClr val="tx1"/>
                </a:solidFill>
                <a:latin typeface="Impact"/>
                <a:ea typeface="+mj-ea"/>
                <a:cs typeface="Impact"/>
              </a:defRPr>
            </a:lvl1pPr>
          </a:lstStyle>
          <a:p>
            <a:r>
              <a:rPr lang="sv-SE" dirty="0"/>
              <a:t>Svar</a:t>
            </a:r>
          </a:p>
        </p:txBody>
      </p:sp>
      <p:sp>
        <p:nvSpPr>
          <p:cNvPr id="6" name="Platshållare för innehåll 2">
            <a:extLst>
              <a:ext uri="{FF2B5EF4-FFF2-40B4-BE49-F238E27FC236}">
                <a16:creationId xmlns="" xmlns:a16="http://schemas.microsoft.com/office/drawing/2014/main" id="{AC73E0F3-1DCD-43C1-899A-99699780FC8F}"/>
              </a:ext>
            </a:extLst>
          </p:cNvPr>
          <p:cNvSpPr txBox="1">
            <a:spLocks/>
          </p:cNvSpPr>
          <p:nvPr/>
        </p:nvSpPr>
        <p:spPr>
          <a:xfrm>
            <a:off x="657859" y="3688194"/>
            <a:ext cx="7912399" cy="734173"/>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accent1"/>
              </a:buClr>
              <a:buSzPct val="100000"/>
              <a:buFont typeface="Arial"/>
              <a:buChar char="•"/>
              <a:defRPr sz="2400" b="0" i="0" kern="1200">
                <a:solidFill>
                  <a:srgbClr val="000000"/>
                </a:solidFill>
                <a:latin typeface="Franklin Gothic Book"/>
                <a:ea typeface="+mn-ea"/>
                <a:cs typeface="Franklin Gothic Book"/>
              </a:defRPr>
            </a:lvl1pPr>
            <a:lvl2pPr marL="4572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2pPr>
            <a:lvl3pPr marL="6858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3pPr>
            <a:lvl4pPr marL="9144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4pPr>
            <a:lvl5pPr marL="11430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r>
              <a:rPr lang="sv-SE" sz="2000" dirty="0" smtClean="0"/>
              <a:t>Detta </a:t>
            </a:r>
            <a:r>
              <a:rPr lang="sv-SE" sz="2000" dirty="0"/>
              <a:t>är ett nytt </a:t>
            </a:r>
            <a:r>
              <a:rPr lang="sv-SE" sz="2000" dirty="0" smtClean="0"/>
              <a:t>önskemål, produktägarna tar med sig önskemålet. </a:t>
            </a:r>
            <a:endParaRPr lang="sv-SE" sz="2000" dirty="0"/>
          </a:p>
        </p:txBody>
      </p:sp>
      <p:sp>
        <p:nvSpPr>
          <p:cNvPr id="7" name="Oval 4">
            <a:extLst>
              <a:ext uri="{FF2B5EF4-FFF2-40B4-BE49-F238E27FC236}">
                <a16:creationId xmlns="" xmlns:a16="http://schemas.microsoft.com/office/drawing/2014/main" id="{2A0A588A-2ADE-4BC0-9551-2CB791679F6B}"/>
              </a:ext>
            </a:extLst>
          </p:cNvPr>
          <p:cNvSpPr/>
          <p:nvPr/>
        </p:nvSpPr>
        <p:spPr>
          <a:xfrm>
            <a:off x="139499" y="3040228"/>
            <a:ext cx="496295" cy="496295"/>
          </a:xfrm>
          <a:prstGeom prst="ellipse">
            <a:avLst/>
          </a:prstGeom>
          <a:solidFill>
            <a:srgbClr val="73B0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538837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6FD0BB22-268E-4EFB-AC21-12658D783457}"/>
              </a:ext>
            </a:extLst>
          </p:cNvPr>
          <p:cNvSpPr>
            <a:spLocks noGrp="1"/>
          </p:cNvSpPr>
          <p:nvPr>
            <p:ph type="title"/>
          </p:nvPr>
        </p:nvSpPr>
        <p:spPr/>
        <p:txBody>
          <a:bodyPr/>
          <a:lstStyle/>
          <a:p>
            <a:r>
              <a:rPr lang="sv-SE" dirty="0"/>
              <a:t>Fråga</a:t>
            </a:r>
          </a:p>
        </p:txBody>
      </p:sp>
      <p:sp>
        <p:nvSpPr>
          <p:cNvPr id="3" name="Platshållare för innehåll 2">
            <a:extLst>
              <a:ext uri="{FF2B5EF4-FFF2-40B4-BE49-F238E27FC236}">
                <a16:creationId xmlns="" xmlns:a16="http://schemas.microsoft.com/office/drawing/2014/main" id="{D60C1627-E156-4433-A59A-E62543F5AC20}"/>
              </a:ext>
            </a:extLst>
          </p:cNvPr>
          <p:cNvSpPr>
            <a:spLocks noGrp="1"/>
          </p:cNvSpPr>
          <p:nvPr>
            <p:ph idx="1"/>
          </p:nvPr>
        </p:nvSpPr>
        <p:spPr>
          <a:xfrm>
            <a:off x="822960" y="1114136"/>
            <a:ext cx="7254240" cy="1761039"/>
          </a:xfrm>
        </p:spPr>
        <p:txBody>
          <a:bodyPr>
            <a:normAutofit/>
          </a:bodyPr>
          <a:lstStyle/>
          <a:p>
            <a:r>
              <a:rPr lang="sv-SE" sz="2000" dirty="0"/>
              <a:t>Kommer </a:t>
            </a:r>
            <a:r>
              <a:rPr lang="sv-SE" sz="2000" dirty="0" smtClean="0"/>
              <a:t>funktionalitet för att i studentöversikten </a:t>
            </a:r>
            <a:r>
              <a:rPr lang="sv-SE" sz="2000" dirty="0"/>
              <a:t>kunna se </a:t>
            </a:r>
            <a:r>
              <a:rPr lang="sv-SE" sz="2000" dirty="0" smtClean="0"/>
              <a:t>vilket datum doktoranden var antagen </a:t>
            </a:r>
            <a:r>
              <a:rPr lang="sv-SE" sz="2000" dirty="0"/>
              <a:t>till sina forskarstudier</a:t>
            </a:r>
            <a:r>
              <a:rPr lang="sv-SE" sz="2000" dirty="0" smtClean="0"/>
              <a:t>?</a:t>
            </a:r>
            <a:endParaRPr lang="sv-SE" sz="2000" dirty="0"/>
          </a:p>
          <a:p>
            <a:r>
              <a:rPr lang="sv-SE" sz="2000" dirty="0"/>
              <a:t>Likaså </a:t>
            </a:r>
            <a:r>
              <a:rPr lang="sv-SE" sz="2000" dirty="0" smtClean="0"/>
              <a:t>studieaktiviteten; </a:t>
            </a:r>
            <a:r>
              <a:rPr lang="sv-SE" sz="2000" dirty="0"/>
              <a:t>att kunna få en </a:t>
            </a:r>
            <a:r>
              <a:rPr lang="sv-SE" sz="2000" dirty="0" smtClean="0"/>
              <a:t>summering</a:t>
            </a:r>
            <a:r>
              <a:rPr lang="sv-SE" sz="2000" dirty="0"/>
              <a:t> </a:t>
            </a:r>
            <a:r>
              <a:rPr lang="sv-SE" sz="2000" dirty="0" smtClean="0"/>
              <a:t>stället </a:t>
            </a:r>
            <a:r>
              <a:rPr lang="sv-SE" sz="2000" dirty="0"/>
              <a:t>för att behöva räkna för </a:t>
            </a:r>
            <a:r>
              <a:rPr lang="sv-SE" sz="2000" dirty="0" smtClean="0"/>
              <a:t>hand?</a:t>
            </a:r>
            <a:endParaRPr lang="sv-SE" sz="2000" dirty="0"/>
          </a:p>
        </p:txBody>
      </p:sp>
      <p:sp>
        <p:nvSpPr>
          <p:cNvPr id="5" name="Title 1">
            <a:extLst>
              <a:ext uri="{FF2B5EF4-FFF2-40B4-BE49-F238E27FC236}">
                <a16:creationId xmlns="" xmlns:a16="http://schemas.microsoft.com/office/drawing/2014/main" id="{963C64C6-8410-4C5F-A8DF-899420A7BEA3}"/>
              </a:ext>
            </a:extLst>
          </p:cNvPr>
          <p:cNvSpPr txBox="1">
            <a:spLocks/>
          </p:cNvSpPr>
          <p:nvPr/>
        </p:nvSpPr>
        <p:spPr>
          <a:xfrm>
            <a:off x="657860" y="3144117"/>
            <a:ext cx="7520940" cy="54864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sz="2800" b="0" i="0" kern="1200" cap="none" spc="0">
                <a:solidFill>
                  <a:schemeClr val="tx1"/>
                </a:solidFill>
                <a:latin typeface="Impact"/>
                <a:ea typeface="+mj-ea"/>
                <a:cs typeface="Impact"/>
              </a:defRPr>
            </a:lvl1pPr>
          </a:lstStyle>
          <a:p>
            <a:r>
              <a:rPr lang="sv-SE" dirty="0"/>
              <a:t>Svar</a:t>
            </a:r>
          </a:p>
        </p:txBody>
      </p:sp>
      <p:sp>
        <p:nvSpPr>
          <p:cNvPr id="6" name="Platshållare för innehåll 2">
            <a:extLst>
              <a:ext uri="{FF2B5EF4-FFF2-40B4-BE49-F238E27FC236}">
                <a16:creationId xmlns="" xmlns:a16="http://schemas.microsoft.com/office/drawing/2014/main" id="{AC73E0F3-1DCD-43C1-899A-99699780FC8F}"/>
              </a:ext>
            </a:extLst>
          </p:cNvPr>
          <p:cNvSpPr txBox="1">
            <a:spLocks/>
          </p:cNvSpPr>
          <p:nvPr/>
        </p:nvSpPr>
        <p:spPr>
          <a:xfrm>
            <a:off x="657859" y="3818255"/>
            <a:ext cx="7797983" cy="1380378"/>
          </a:xfrm>
          <a:prstGeom prst="rect">
            <a:avLst/>
          </a:prstGeom>
        </p:spPr>
        <p:txBody>
          <a:bodyPr vert="horz" lIns="91440" tIns="45720" rIns="91440" bIns="45720" rtlCol="0">
            <a:normAutofit fontScale="92500"/>
          </a:bodyPr>
          <a:lstStyle>
            <a:lvl1pPr marL="228600" indent="-228600" algn="l" defTabSz="914400" rtl="0" eaLnBrk="1" latinLnBrk="0" hangingPunct="1">
              <a:spcBef>
                <a:spcPts val="2000"/>
              </a:spcBef>
              <a:buClr>
                <a:schemeClr val="accent1"/>
              </a:buClr>
              <a:buSzPct val="100000"/>
              <a:buFont typeface="Arial"/>
              <a:buChar char="•"/>
              <a:defRPr sz="2400" b="0" i="0" kern="1200">
                <a:solidFill>
                  <a:srgbClr val="000000"/>
                </a:solidFill>
                <a:latin typeface="Franklin Gothic Book"/>
                <a:ea typeface="+mn-ea"/>
                <a:cs typeface="Franklin Gothic Book"/>
              </a:defRPr>
            </a:lvl1pPr>
            <a:lvl2pPr marL="4572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2pPr>
            <a:lvl3pPr marL="6858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3pPr>
            <a:lvl4pPr marL="9144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4pPr>
            <a:lvl5pPr marL="11430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r>
              <a:rPr lang="sv-SE" sz="2000" dirty="0"/>
              <a:t>Arbete pågår att förbättra visning, mer uppgifter, mer tillgängligt. Ej klart exakt hur det kommer att se ut.</a:t>
            </a:r>
          </a:p>
          <a:p>
            <a:r>
              <a:rPr lang="sv-SE" sz="2000" dirty="0" smtClean="0"/>
              <a:t>Summering av studieaktivitet </a:t>
            </a:r>
            <a:r>
              <a:rPr lang="sv-SE" sz="2000" dirty="0"/>
              <a:t>läggs till som önskemål av </a:t>
            </a:r>
            <a:r>
              <a:rPr lang="sv-SE" sz="2000" dirty="0" smtClean="0"/>
              <a:t>produktägarna.</a:t>
            </a:r>
            <a:endParaRPr lang="sv-SE" sz="2000" dirty="0"/>
          </a:p>
          <a:p>
            <a:pPr>
              <a:buFontTx/>
              <a:buChar char="-"/>
            </a:pPr>
            <a:endParaRPr lang="sv-SE" sz="2000" dirty="0"/>
          </a:p>
        </p:txBody>
      </p:sp>
      <p:sp>
        <p:nvSpPr>
          <p:cNvPr id="7" name="Oval 4">
            <a:extLst>
              <a:ext uri="{FF2B5EF4-FFF2-40B4-BE49-F238E27FC236}">
                <a16:creationId xmlns="" xmlns:a16="http://schemas.microsoft.com/office/drawing/2014/main" id="{0798090B-0195-42D5-9B9A-783604325402}"/>
              </a:ext>
            </a:extLst>
          </p:cNvPr>
          <p:cNvSpPr/>
          <p:nvPr/>
        </p:nvSpPr>
        <p:spPr>
          <a:xfrm>
            <a:off x="79015" y="3268366"/>
            <a:ext cx="496295" cy="496295"/>
          </a:xfrm>
          <a:prstGeom prst="ellipse">
            <a:avLst/>
          </a:prstGeom>
          <a:solidFill>
            <a:srgbClr val="73B0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007143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6FD0BB22-268E-4EFB-AC21-12658D783457}"/>
              </a:ext>
            </a:extLst>
          </p:cNvPr>
          <p:cNvSpPr>
            <a:spLocks noGrp="1"/>
          </p:cNvSpPr>
          <p:nvPr>
            <p:ph type="title"/>
          </p:nvPr>
        </p:nvSpPr>
        <p:spPr/>
        <p:txBody>
          <a:bodyPr/>
          <a:lstStyle/>
          <a:p>
            <a:r>
              <a:rPr lang="sv-SE" dirty="0"/>
              <a:t>Fråga</a:t>
            </a:r>
          </a:p>
        </p:txBody>
      </p:sp>
      <p:sp>
        <p:nvSpPr>
          <p:cNvPr id="3" name="Platshållare för innehåll 2">
            <a:extLst>
              <a:ext uri="{FF2B5EF4-FFF2-40B4-BE49-F238E27FC236}">
                <a16:creationId xmlns="" xmlns:a16="http://schemas.microsoft.com/office/drawing/2014/main" id="{D60C1627-E156-4433-A59A-E62543F5AC20}"/>
              </a:ext>
            </a:extLst>
          </p:cNvPr>
          <p:cNvSpPr>
            <a:spLocks noGrp="1"/>
          </p:cNvSpPr>
          <p:nvPr>
            <p:ph idx="1"/>
          </p:nvPr>
        </p:nvSpPr>
        <p:spPr>
          <a:xfrm>
            <a:off x="822960" y="1114136"/>
            <a:ext cx="7520940" cy="1148297"/>
          </a:xfrm>
        </p:spPr>
        <p:txBody>
          <a:bodyPr>
            <a:normAutofit/>
          </a:bodyPr>
          <a:lstStyle/>
          <a:p>
            <a:r>
              <a:rPr lang="sv-SE" sz="2000" dirty="0"/>
              <a:t>Kommer funktionalitet </a:t>
            </a:r>
            <a:r>
              <a:rPr lang="sv-SE" sz="2000" dirty="0" smtClean="0"/>
              <a:t>för att kunna </a:t>
            </a:r>
            <a:r>
              <a:rPr lang="sv-SE" sz="2000" dirty="0"/>
              <a:t>begränsa sökningen efter en doktorand så man bara får upp doktorander</a:t>
            </a:r>
            <a:r>
              <a:rPr lang="sv-SE" sz="2000" dirty="0" smtClean="0"/>
              <a:t>? </a:t>
            </a:r>
          </a:p>
          <a:p>
            <a:pPr marL="228600" lvl="1" indent="0">
              <a:buNone/>
            </a:pPr>
            <a:r>
              <a:rPr lang="sv-SE" sz="1800" dirty="0" smtClean="0"/>
              <a:t>Frågan gäller vid </a:t>
            </a:r>
            <a:r>
              <a:rPr lang="sv-SE" sz="1800" dirty="0"/>
              <a:t>sökning </a:t>
            </a:r>
            <a:r>
              <a:rPr lang="sv-SE" sz="1800" dirty="0" smtClean="0"/>
              <a:t>på student via startsidan.</a:t>
            </a:r>
            <a:endParaRPr lang="sv-SE" sz="1800" b="1" i="1" dirty="0"/>
          </a:p>
        </p:txBody>
      </p:sp>
      <p:sp>
        <p:nvSpPr>
          <p:cNvPr id="5" name="Title 1">
            <a:extLst>
              <a:ext uri="{FF2B5EF4-FFF2-40B4-BE49-F238E27FC236}">
                <a16:creationId xmlns="" xmlns:a16="http://schemas.microsoft.com/office/drawing/2014/main" id="{963C64C6-8410-4C5F-A8DF-899420A7BEA3}"/>
              </a:ext>
            </a:extLst>
          </p:cNvPr>
          <p:cNvSpPr txBox="1">
            <a:spLocks/>
          </p:cNvSpPr>
          <p:nvPr/>
        </p:nvSpPr>
        <p:spPr>
          <a:xfrm>
            <a:off x="813533" y="2710409"/>
            <a:ext cx="7520940" cy="54864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sz="2800" b="0" i="0" kern="1200" cap="none" spc="0">
                <a:solidFill>
                  <a:schemeClr val="tx1"/>
                </a:solidFill>
                <a:latin typeface="Impact"/>
                <a:ea typeface="+mj-ea"/>
                <a:cs typeface="Impact"/>
              </a:defRPr>
            </a:lvl1pPr>
          </a:lstStyle>
          <a:p>
            <a:r>
              <a:rPr lang="sv-SE" dirty="0"/>
              <a:t>Svar</a:t>
            </a:r>
          </a:p>
        </p:txBody>
      </p:sp>
      <p:sp>
        <p:nvSpPr>
          <p:cNvPr id="6" name="Platshållare för innehåll 2">
            <a:extLst>
              <a:ext uri="{FF2B5EF4-FFF2-40B4-BE49-F238E27FC236}">
                <a16:creationId xmlns="" xmlns:a16="http://schemas.microsoft.com/office/drawing/2014/main" id="{AC73E0F3-1DCD-43C1-899A-99699780FC8F}"/>
              </a:ext>
            </a:extLst>
          </p:cNvPr>
          <p:cNvSpPr txBox="1">
            <a:spLocks/>
          </p:cNvSpPr>
          <p:nvPr/>
        </p:nvSpPr>
        <p:spPr>
          <a:xfrm>
            <a:off x="657860" y="3441148"/>
            <a:ext cx="7520940" cy="1234588"/>
          </a:xfrm>
          <a:prstGeom prst="rect">
            <a:avLst/>
          </a:prstGeom>
        </p:spPr>
        <p:txBody>
          <a:bodyPr vert="horz" lIns="91440" tIns="45720" rIns="91440" bIns="45720" rtlCol="0">
            <a:noAutofit/>
          </a:bodyPr>
          <a:lstStyle>
            <a:lvl1pPr marL="228600" indent="-228600" algn="l" defTabSz="914400" rtl="0" eaLnBrk="1" latinLnBrk="0" hangingPunct="1">
              <a:spcBef>
                <a:spcPts val="2000"/>
              </a:spcBef>
              <a:buClr>
                <a:schemeClr val="accent1"/>
              </a:buClr>
              <a:buSzPct val="100000"/>
              <a:buFont typeface="Arial"/>
              <a:buChar char="•"/>
              <a:defRPr sz="2400" b="0" i="0" kern="1200">
                <a:solidFill>
                  <a:srgbClr val="000000"/>
                </a:solidFill>
                <a:latin typeface="Franklin Gothic Book"/>
                <a:ea typeface="+mn-ea"/>
                <a:cs typeface="Franklin Gothic Book"/>
              </a:defRPr>
            </a:lvl1pPr>
            <a:lvl2pPr marL="4572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2pPr>
            <a:lvl3pPr marL="6858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3pPr>
            <a:lvl4pPr marL="9144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4pPr>
            <a:lvl5pPr marL="11430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r>
              <a:rPr lang="sv-SE" sz="2000" dirty="0" smtClean="0"/>
              <a:t>Det är möjligt att under ”Kurspaketering” söka fram ämne på forskarnivå (sök på benämning eller utbildningskod), och därigenom få fram deltagarlistan </a:t>
            </a:r>
            <a:r>
              <a:rPr lang="sv-SE" sz="2000" dirty="0"/>
              <a:t>för ämne på </a:t>
            </a:r>
            <a:r>
              <a:rPr lang="sv-SE" sz="2000" dirty="0" smtClean="0"/>
              <a:t>forskarnivå – dvs. doktorander antagna till ett visst ämne på forskarnivå.</a:t>
            </a:r>
          </a:p>
        </p:txBody>
      </p:sp>
      <p:sp>
        <p:nvSpPr>
          <p:cNvPr id="7" name="Oval 4">
            <a:extLst>
              <a:ext uri="{FF2B5EF4-FFF2-40B4-BE49-F238E27FC236}">
                <a16:creationId xmlns="" xmlns:a16="http://schemas.microsoft.com/office/drawing/2014/main" id="{C40E28E1-E2BD-4A5B-83F6-C79B7799A506}"/>
              </a:ext>
            </a:extLst>
          </p:cNvPr>
          <p:cNvSpPr/>
          <p:nvPr/>
        </p:nvSpPr>
        <p:spPr>
          <a:xfrm>
            <a:off x="161565" y="2740178"/>
            <a:ext cx="496295" cy="496295"/>
          </a:xfrm>
          <a:prstGeom prst="ellipse">
            <a:avLst/>
          </a:prstGeom>
          <a:solidFill>
            <a:srgbClr val="73B0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119323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6FD0BB22-268E-4EFB-AC21-12658D783457}"/>
              </a:ext>
            </a:extLst>
          </p:cNvPr>
          <p:cNvSpPr>
            <a:spLocks noGrp="1"/>
          </p:cNvSpPr>
          <p:nvPr>
            <p:ph type="title"/>
          </p:nvPr>
        </p:nvSpPr>
        <p:spPr/>
        <p:txBody>
          <a:bodyPr/>
          <a:lstStyle/>
          <a:p>
            <a:r>
              <a:rPr lang="sv-SE" dirty="0"/>
              <a:t>Fråga</a:t>
            </a:r>
          </a:p>
        </p:txBody>
      </p:sp>
      <p:sp>
        <p:nvSpPr>
          <p:cNvPr id="3" name="Platshållare för innehåll 2">
            <a:extLst>
              <a:ext uri="{FF2B5EF4-FFF2-40B4-BE49-F238E27FC236}">
                <a16:creationId xmlns="" xmlns:a16="http://schemas.microsoft.com/office/drawing/2014/main" id="{D60C1627-E156-4433-A59A-E62543F5AC20}"/>
              </a:ext>
            </a:extLst>
          </p:cNvPr>
          <p:cNvSpPr>
            <a:spLocks noGrp="1"/>
          </p:cNvSpPr>
          <p:nvPr>
            <p:ph idx="1"/>
          </p:nvPr>
        </p:nvSpPr>
        <p:spPr>
          <a:xfrm>
            <a:off x="822960" y="1114136"/>
            <a:ext cx="7520940" cy="1468808"/>
          </a:xfrm>
        </p:spPr>
        <p:txBody>
          <a:bodyPr>
            <a:normAutofit/>
          </a:bodyPr>
          <a:lstStyle/>
          <a:p>
            <a:r>
              <a:rPr lang="sv-SE" sz="2000" dirty="0"/>
              <a:t>Skulle gärna kunna söka ut mina doktorander, dvs de som tillhör min </a:t>
            </a:r>
            <a:r>
              <a:rPr lang="sv-SE" sz="2000" dirty="0" smtClean="0"/>
              <a:t>fakultet.</a:t>
            </a:r>
          </a:p>
          <a:p>
            <a:pPr marL="228600" lvl="1" indent="0">
              <a:buNone/>
            </a:pPr>
            <a:r>
              <a:rPr lang="sv-SE" sz="1600" dirty="0" smtClean="0"/>
              <a:t>Det </a:t>
            </a:r>
            <a:r>
              <a:rPr lang="sv-SE" sz="1600" dirty="0"/>
              <a:t>kan finnas olika </a:t>
            </a:r>
            <a:r>
              <a:rPr lang="sv-SE" sz="1600" dirty="0" smtClean="0"/>
              <a:t>anledningar för behovet, </a:t>
            </a:r>
            <a:r>
              <a:rPr lang="sv-SE" sz="1600" dirty="0" err="1"/>
              <a:t>bl</a:t>
            </a:r>
            <a:r>
              <a:rPr lang="sv-SE" sz="1600" dirty="0"/>
              <a:t> a </a:t>
            </a:r>
            <a:r>
              <a:rPr lang="sv-SE" sz="1600" dirty="0" smtClean="0"/>
              <a:t>för att se vilka </a:t>
            </a:r>
            <a:r>
              <a:rPr lang="sv-SE" sz="1600" dirty="0"/>
              <a:t>som är aktiva just nu</a:t>
            </a:r>
            <a:r>
              <a:rPr lang="sv-SE" sz="1600" dirty="0" smtClean="0"/>
              <a:t>.</a:t>
            </a:r>
            <a:endParaRPr lang="sv-SE" sz="1600" dirty="0"/>
          </a:p>
        </p:txBody>
      </p:sp>
      <p:sp>
        <p:nvSpPr>
          <p:cNvPr id="5" name="Title 1">
            <a:extLst>
              <a:ext uri="{FF2B5EF4-FFF2-40B4-BE49-F238E27FC236}">
                <a16:creationId xmlns="" xmlns:a16="http://schemas.microsoft.com/office/drawing/2014/main" id="{963C64C6-8410-4C5F-A8DF-899420A7BEA3}"/>
              </a:ext>
            </a:extLst>
          </p:cNvPr>
          <p:cNvSpPr txBox="1">
            <a:spLocks/>
          </p:cNvSpPr>
          <p:nvPr/>
        </p:nvSpPr>
        <p:spPr>
          <a:xfrm>
            <a:off x="822960" y="2888651"/>
            <a:ext cx="7520940" cy="54864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sz="2800" b="0" i="0" kern="1200" cap="none" spc="0">
                <a:solidFill>
                  <a:schemeClr val="tx1"/>
                </a:solidFill>
                <a:latin typeface="Impact"/>
                <a:ea typeface="+mj-ea"/>
                <a:cs typeface="Impact"/>
              </a:defRPr>
            </a:lvl1pPr>
          </a:lstStyle>
          <a:p>
            <a:r>
              <a:rPr lang="sv-SE" dirty="0"/>
              <a:t>Svar</a:t>
            </a:r>
          </a:p>
        </p:txBody>
      </p:sp>
      <p:sp>
        <p:nvSpPr>
          <p:cNvPr id="7" name="Oval 4">
            <a:extLst>
              <a:ext uri="{FF2B5EF4-FFF2-40B4-BE49-F238E27FC236}">
                <a16:creationId xmlns="" xmlns:a16="http://schemas.microsoft.com/office/drawing/2014/main" id="{66E4C473-81A0-47EC-9D05-653F94EF0EA1}"/>
              </a:ext>
            </a:extLst>
          </p:cNvPr>
          <p:cNvSpPr/>
          <p:nvPr/>
        </p:nvSpPr>
        <p:spPr>
          <a:xfrm>
            <a:off x="139499" y="2907505"/>
            <a:ext cx="496295" cy="496295"/>
          </a:xfrm>
          <a:prstGeom prst="ellipse">
            <a:avLst/>
          </a:prstGeom>
          <a:solidFill>
            <a:srgbClr val="73B0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8" name="Platshållare för innehåll 2">
            <a:extLst>
              <a:ext uri="{FF2B5EF4-FFF2-40B4-BE49-F238E27FC236}">
                <a16:creationId xmlns="" xmlns:a16="http://schemas.microsoft.com/office/drawing/2014/main" id="{D60C1627-E156-4433-A59A-E62543F5AC20}"/>
              </a:ext>
            </a:extLst>
          </p:cNvPr>
          <p:cNvSpPr txBox="1">
            <a:spLocks/>
          </p:cNvSpPr>
          <p:nvPr/>
        </p:nvSpPr>
        <p:spPr>
          <a:xfrm>
            <a:off x="822960" y="3450483"/>
            <a:ext cx="7520940" cy="1677698"/>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accent1"/>
              </a:buClr>
              <a:buSzPct val="100000"/>
              <a:buFont typeface="Arial"/>
              <a:buChar char="•"/>
              <a:defRPr sz="2400" b="0" i="0" kern="1200">
                <a:solidFill>
                  <a:srgbClr val="000000"/>
                </a:solidFill>
                <a:latin typeface="Franklin Gothic Book"/>
                <a:ea typeface="+mn-ea"/>
                <a:cs typeface="Franklin Gothic Book"/>
              </a:defRPr>
            </a:lvl1pPr>
            <a:lvl2pPr marL="4572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2pPr>
            <a:lvl3pPr marL="6858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3pPr>
            <a:lvl4pPr marL="9144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4pPr>
            <a:lvl5pPr marL="11430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endParaRPr lang="sv-SE" sz="2000" dirty="0" smtClean="0"/>
          </a:p>
        </p:txBody>
      </p:sp>
      <p:sp>
        <p:nvSpPr>
          <p:cNvPr id="9" name="Platshållare för innehåll 2">
            <a:extLst>
              <a:ext uri="{FF2B5EF4-FFF2-40B4-BE49-F238E27FC236}">
                <a16:creationId xmlns="" xmlns:a16="http://schemas.microsoft.com/office/drawing/2014/main" id="{D60C1627-E156-4433-A59A-E62543F5AC20}"/>
              </a:ext>
            </a:extLst>
          </p:cNvPr>
          <p:cNvSpPr txBox="1">
            <a:spLocks/>
          </p:cNvSpPr>
          <p:nvPr/>
        </p:nvSpPr>
        <p:spPr>
          <a:xfrm>
            <a:off x="822960" y="3554928"/>
            <a:ext cx="7520940" cy="1468808"/>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spcBef>
                <a:spcPts val="2000"/>
              </a:spcBef>
              <a:buClr>
                <a:schemeClr val="accent1"/>
              </a:buClr>
              <a:buSzPct val="100000"/>
              <a:buFont typeface="Arial"/>
              <a:buChar char="•"/>
              <a:defRPr sz="2400" b="0" i="0" kern="1200">
                <a:solidFill>
                  <a:srgbClr val="000000"/>
                </a:solidFill>
                <a:latin typeface="Franklin Gothic Book"/>
                <a:ea typeface="+mn-ea"/>
                <a:cs typeface="Franklin Gothic Book"/>
              </a:defRPr>
            </a:lvl1pPr>
            <a:lvl2pPr marL="4572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2pPr>
            <a:lvl3pPr marL="6858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3pPr>
            <a:lvl4pPr marL="9144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4pPr>
            <a:lvl5pPr marL="11430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r>
              <a:rPr lang="sv-SE" sz="2000" dirty="0" smtClean="0"/>
              <a:t>Olika möjligheter finns för detta idag – ex. att göra grupper för att samla de doktorander som tillhör en viss fakultet.</a:t>
            </a:r>
          </a:p>
          <a:p>
            <a:r>
              <a:rPr lang="sv-SE" sz="2000" dirty="0" smtClean="0"/>
              <a:t>Funktionalitet kan behöva förändras för att kunna ex. under ”Kurspaketering” söka ut deltagare inom en viss organisation, alternativt att funktionalitet för Utdata → Sök population behöver utvecklas för detta behov. </a:t>
            </a:r>
          </a:p>
        </p:txBody>
      </p:sp>
    </p:spTree>
    <p:extLst>
      <p:ext uri="{BB962C8B-B14F-4D97-AF65-F5344CB8AC3E}">
        <p14:creationId xmlns:p14="http://schemas.microsoft.com/office/powerpoint/2010/main" val="1613793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6FD0BB22-268E-4EFB-AC21-12658D783457}"/>
              </a:ext>
            </a:extLst>
          </p:cNvPr>
          <p:cNvSpPr>
            <a:spLocks noGrp="1"/>
          </p:cNvSpPr>
          <p:nvPr>
            <p:ph type="title"/>
          </p:nvPr>
        </p:nvSpPr>
        <p:spPr/>
        <p:txBody>
          <a:bodyPr/>
          <a:lstStyle/>
          <a:p>
            <a:r>
              <a:rPr lang="sv-SE" dirty="0"/>
              <a:t>Fråga</a:t>
            </a:r>
          </a:p>
        </p:txBody>
      </p:sp>
      <p:sp>
        <p:nvSpPr>
          <p:cNvPr id="3" name="Platshållare för innehåll 2">
            <a:extLst>
              <a:ext uri="{FF2B5EF4-FFF2-40B4-BE49-F238E27FC236}">
                <a16:creationId xmlns="" xmlns:a16="http://schemas.microsoft.com/office/drawing/2014/main" id="{D60C1627-E156-4433-A59A-E62543F5AC20}"/>
              </a:ext>
            </a:extLst>
          </p:cNvPr>
          <p:cNvSpPr>
            <a:spLocks noGrp="1"/>
          </p:cNvSpPr>
          <p:nvPr>
            <p:ph idx="1"/>
          </p:nvPr>
        </p:nvSpPr>
        <p:spPr>
          <a:xfrm>
            <a:off x="822960" y="1114136"/>
            <a:ext cx="7520940" cy="705237"/>
          </a:xfrm>
        </p:spPr>
        <p:txBody>
          <a:bodyPr>
            <a:normAutofit/>
          </a:bodyPr>
          <a:lstStyle/>
          <a:p>
            <a:r>
              <a:rPr lang="sv-SE" sz="2000" dirty="0"/>
              <a:t>Kommer något motsvarande rapporten UT90?</a:t>
            </a:r>
            <a:endParaRPr lang="sv-SE" sz="2000" b="1" i="1" dirty="0"/>
          </a:p>
        </p:txBody>
      </p:sp>
      <p:sp>
        <p:nvSpPr>
          <p:cNvPr id="4" name="Content Placeholder 2">
            <a:extLst>
              <a:ext uri="{FF2B5EF4-FFF2-40B4-BE49-F238E27FC236}">
                <a16:creationId xmlns="" xmlns:a16="http://schemas.microsoft.com/office/drawing/2014/main" id="{0F0E1B84-92F2-4B06-9EFE-A39B174BCA86}"/>
              </a:ext>
            </a:extLst>
          </p:cNvPr>
          <p:cNvSpPr txBox="1">
            <a:spLocks/>
          </p:cNvSpPr>
          <p:nvPr/>
        </p:nvSpPr>
        <p:spPr>
          <a:xfrm>
            <a:off x="822960" y="3628736"/>
            <a:ext cx="7520940" cy="734173"/>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accent1"/>
              </a:buClr>
              <a:buSzPct val="100000"/>
              <a:buFont typeface="Arial"/>
              <a:buChar char="•"/>
              <a:defRPr sz="2400" b="0" i="0" kern="1200">
                <a:solidFill>
                  <a:srgbClr val="000000"/>
                </a:solidFill>
                <a:latin typeface="Franklin Gothic Book"/>
                <a:ea typeface="+mn-ea"/>
                <a:cs typeface="Franklin Gothic Book"/>
              </a:defRPr>
            </a:lvl1pPr>
            <a:lvl2pPr marL="4572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2pPr>
            <a:lvl3pPr marL="6858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3pPr>
            <a:lvl4pPr marL="9144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4pPr>
            <a:lvl5pPr marL="11430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r>
              <a:rPr lang="sv-SE" sz="2000" dirty="0"/>
              <a:t>Finns som </a:t>
            </a:r>
            <a:r>
              <a:rPr lang="sv-SE" sz="2000" dirty="0" smtClean="0"/>
              <a:t>önskemål men är ej prioriterat ännu. Ej </a:t>
            </a:r>
            <a:r>
              <a:rPr lang="sv-SE" sz="2000" dirty="0"/>
              <a:t>klart hur </a:t>
            </a:r>
            <a:r>
              <a:rPr lang="sv-SE" sz="2000" dirty="0" smtClean="0"/>
              <a:t>funktionaliteten kommer </a:t>
            </a:r>
            <a:r>
              <a:rPr lang="sv-SE" sz="2000" dirty="0"/>
              <a:t>att se </a:t>
            </a:r>
            <a:r>
              <a:rPr lang="sv-SE" sz="2000" dirty="0" smtClean="0"/>
              <a:t>ut eller när det kommer.</a:t>
            </a:r>
            <a:endParaRPr lang="sv-SE" sz="2000" dirty="0"/>
          </a:p>
        </p:txBody>
      </p:sp>
      <p:sp>
        <p:nvSpPr>
          <p:cNvPr id="5" name="Title 1">
            <a:extLst>
              <a:ext uri="{FF2B5EF4-FFF2-40B4-BE49-F238E27FC236}">
                <a16:creationId xmlns="" xmlns:a16="http://schemas.microsoft.com/office/drawing/2014/main" id="{963C64C6-8410-4C5F-A8DF-899420A7BEA3}"/>
              </a:ext>
            </a:extLst>
          </p:cNvPr>
          <p:cNvSpPr txBox="1">
            <a:spLocks/>
          </p:cNvSpPr>
          <p:nvPr/>
        </p:nvSpPr>
        <p:spPr>
          <a:xfrm>
            <a:off x="752128" y="2869797"/>
            <a:ext cx="7520940" cy="54864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sz="2800" b="0" i="0" kern="1200" cap="none" spc="0">
                <a:solidFill>
                  <a:schemeClr val="tx1"/>
                </a:solidFill>
                <a:latin typeface="Impact"/>
                <a:ea typeface="+mj-ea"/>
                <a:cs typeface="Impact"/>
              </a:defRPr>
            </a:lvl1pPr>
          </a:lstStyle>
          <a:p>
            <a:r>
              <a:rPr lang="sv-SE" dirty="0"/>
              <a:t>Svar</a:t>
            </a:r>
          </a:p>
        </p:txBody>
      </p:sp>
      <p:sp>
        <p:nvSpPr>
          <p:cNvPr id="7" name="Oval 4">
            <a:extLst>
              <a:ext uri="{FF2B5EF4-FFF2-40B4-BE49-F238E27FC236}">
                <a16:creationId xmlns="" xmlns:a16="http://schemas.microsoft.com/office/drawing/2014/main" id="{94BE39D9-D427-4F38-B263-F02E1125F847}"/>
              </a:ext>
            </a:extLst>
          </p:cNvPr>
          <p:cNvSpPr/>
          <p:nvPr/>
        </p:nvSpPr>
        <p:spPr>
          <a:xfrm>
            <a:off x="139499" y="2895969"/>
            <a:ext cx="496295" cy="496295"/>
          </a:xfrm>
          <a:prstGeom prst="ellipse">
            <a:avLst/>
          </a:prstGeom>
          <a:solidFill>
            <a:srgbClr val="73B0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692669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sv-SE" dirty="0"/>
              <a:t>Tack!</a:t>
            </a:r>
          </a:p>
        </p:txBody>
      </p:sp>
      <p:sp>
        <p:nvSpPr>
          <p:cNvPr id="5" name="Content Placeholder 2"/>
          <p:cNvSpPr txBox="1">
            <a:spLocks/>
          </p:cNvSpPr>
          <p:nvPr/>
        </p:nvSpPr>
        <p:spPr>
          <a:xfrm>
            <a:off x="822960" y="1100628"/>
            <a:ext cx="7520940" cy="4201622"/>
          </a:xfrm>
          <a:prstGeom prst="rect">
            <a:avLst/>
          </a:prstGeom>
        </p:spPr>
        <p:txBody>
          <a:bodyPr/>
          <a:lstStyle>
            <a:lvl1pPr marL="228600" indent="-228600" algn="l" defTabSz="914400" rtl="0" eaLnBrk="1" latinLnBrk="0" hangingPunct="1">
              <a:spcBef>
                <a:spcPts val="2000"/>
              </a:spcBef>
              <a:buClr>
                <a:schemeClr val="accent1"/>
              </a:buClr>
              <a:buSzPct val="100000"/>
              <a:buFont typeface="Arial"/>
              <a:buChar char="•"/>
              <a:defRPr sz="2400" b="0" i="0" kern="1200">
                <a:solidFill>
                  <a:srgbClr val="000000"/>
                </a:solidFill>
                <a:latin typeface="Franklin Gothic Book"/>
                <a:ea typeface="+mn-ea"/>
                <a:cs typeface="Franklin Gothic Book"/>
              </a:defRPr>
            </a:lvl1pPr>
            <a:lvl2pPr marL="457200" indent="-228600" algn="l" defTabSz="914400" rtl="0" eaLnBrk="1" latinLnBrk="0" hangingPunct="1">
              <a:spcBef>
                <a:spcPts val="600"/>
              </a:spcBef>
              <a:buClr>
                <a:schemeClr val="accent1">
                  <a:lumMod val="60000"/>
                  <a:lumOff val="40000"/>
                </a:schemeClr>
              </a:buClr>
              <a:buSzPct val="100000"/>
              <a:buFont typeface="Arial"/>
              <a:buChar char="•"/>
              <a:defRPr sz="2400" b="0" i="0" kern="1200">
                <a:solidFill>
                  <a:srgbClr val="000000"/>
                </a:solidFill>
                <a:latin typeface="Franklin Gothic Book"/>
                <a:ea typeface="+mn-ea"/>
                <a:cs typeface="Franklin Gothic Book"/>
              </a:defRPr>
            </a:lvl2pPr>
            <a:lvl3pPr marL="685800" indent="-228600" algn="l" defTabSz="914400" rtl="0" eaLnBrk="1" latinLnBrk="0" hangingPunct="1">
              <a:spcBef>
                <a:spcPts val="600"/>
              </a:spcBef>
              <a:buClr>
                <a:schemeClr val="accent1"/>
              </a:buClr>
              <a:buSzPct val="100000"/>
              <a:buFont typeface="Arial"/>
              <a:buChar char="•"/>
              <a:defRPr sz="2400" b="0" i="0" kern="1200">
                <a:solidFill>
                  <a:srgbClr val="000000"/>
                </a:solidFill>
                <a:latin typeface="Franklin Gothic Book"/>
                <a:ea typeface="+mn-ea"/>
                <a:cs typeface="Franklin Gothic Book"/>
              </a:defRPr>
            </a:lvl3pPr>
            <a:lvl4pPr marL="914400" indent="-228600" algn="l" defTabSz="914400" rtl="0" eaLnBrk="1" latinLnBrk="0" hangingPunct="1">
              <a:spcBef>
                <a:spcPts val="600"/>
              </a:spcBef>
              <a:buClr>
                <a:schemeClr val="accent1">
                  <a:lumMod val="60000"/>
                  <a:lumOff val="40000"/>
                </a:schemeClr>
              </a:buClr>
              <a:buSzPct val="100000"/>
              <a:buFont typeface="Arial"/>
              <a:buChar char="•"/>
              <a:defRPr sz="2400" b="0" i="0" kern="1200">
                <a:solidFill>
                  <a:srgbClr val="000000"/>
                </a:solidFill>
                <a:latin typeface="Franklin Gothic Book"/>
                <a:ea typeface="+mn-ea"/>
                <a:cs typeface="Franklin Gothic Book"/>
              </a:defRPr>
            </a:lvl4pPr>
            <a:lvl5pPr marL="1143000" indent="-228600" algn="l" defTabSz="914400" rtl="0" eaLnBrk="1" latinLnBrk="0" hangingPunct="1">
              <a:spcBef>
                <a:spcPts val="600"/>
              </a:spcBef>
              <a:buClr>
                <a:schemeClr val="accent1"/>
              </a:buClr>
              <a:buSzPct val="100000"/>
              <a:buFont typeface="Arial"/>
              <a:buChar char="•"/>
              <a:defRPr sz="2400" b="0" i="0" kern="1200">
                <a:solidFill>
                  <a:srgbClr val="000000"/>
                </a:solidFill>
                <a:latin typeface="Franklin Gothic Book"/>
                <a:ea typeface="+mn-ea"/>
                <a:cs typeface="Franklin Gothic Book"/>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pPr marL="0" indent="0">
              <a:buNone/>
            </a:pPr>
            <a:r>
              <a:rPr lang="sv-SE" dirty="0"/>
              <a:t>Länk till frågeformulär:</a:t>
            </a:r>
          </a:p>
          <a:p>
            <a:pPr marL="0" indent="0">
              <a:buNone/>
            </a:pPr>
            <a:r>
              <a:rPr lang="sv-SE" dirty="0">
                <a:hlinkClick r:id="rId3"/>
              </a:rPr>
              <a:t>https://sv.surveymonkey.com/r/WDWMXQX</a:t>
            </a:r>
            <a:r>
              <a:rPr lang="sv-SE" dirty="0"/>
              <a:t> </a:t>
            </a:r>
          </a:p>
        </p:txBody>
      </p:sp>
    </p:spTree>
    <p:extLst>
      <p:ext uri="{BB962C8B-B14F-4D97-AF65-F5344CB8AC3E}">
        <p14:creationId xmlns:p14="http://schemas.microsoft.com/office/powerpoint/2010/main" val="875404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Utbildningsmaterial</a:t>
            </a:r>
          </a:p>
        </p:txBody>
      </p:sp>
      <p:sp>
        <p:nvSpPr>
          <p:cNvPr id="3" name="Platshållare för innehåll 2"/>
          <p:cNvSpPr>
            <a:spLocks noGrp="1"/>
          </p:cNvSpPr>
          <p:nvPr>
            <p:ph idx="1"/>
          </p:nvPr>
        </p:nvSpPr>
        <p:spPr>
          <a:xfrm>
            <a:off x="822960" y="923207"/>
            <a:ext cx="7905404" cy="2912886"/>
          </a:xfrm>
        </p:spPr>
        <p:txBody>
          <a:bodyPr>
            <a:normAutofit fontScale="85000" lnSpcReduction="20000"/>
          </a:bodyPr>
          <a:lstStyle/>
          <a:p>
            <a:r>
              <a:rPr lang="sv-SE" dirty="0"/>
              <a:t>Material på ladok.se</a:t>
            </a:r>
          </a:p>
          <a:p>
            <a:pPr lvl="1"/>
            <a:r>
              <a:rPr lang="sv-SE" dirty="0"/>
              <a:t>Ny Lathund: koncept för utbildning på forskarnivå</a:t>
            </a:r>
          </a:p>
          <a:p>
            <a:pPr lvl="1"/>
            <a:r>
              <a:rPr lang="sv-SE" dirty="0"/>
              <a:t>Nya filmer:</a:t>
            </a:r>
          </a:p>
          <a:p>
            <a:pPr lvl="2"/>
            <a:r>
              <a:rPr lang="sv-SE" sz="1700" dirty="0"/>
              <a:t>Fall 1. Läser mot doktorsexamen </a:t>
            </a:r>
          </a:p>
          <a:p>
            <a:pPr lvl="2"/>
            <a:r>
              <a:rPr lang="sv-SE" sz="1700" dirty="0"/>
              <a:t>Fall 2. Läser mot licentiatexamen </a:t>
            </a:r>
          </a:p>
          <a:p>
            <a:pPr lvl="2"/>
            <a:r>
              <a:rPr lang="sv-SE" sz="1700" dirty="0"/>
              <a:t>Fall 3. Läser mot doktorsexamen, har tidigare läst mot licentiatexamen vid det egna lärosätet inom </a:t>
            </a:r>
            <a:r>
              <a:rPr lang="sv-SE" sz="1700" i="1" dirty="0"/>
              <a:t>samma</a:t>
            </a:r>
            <a:r>
              <a:rPr lang="sv-SE" sz="1700" dirty="0"/>
              <a:t> ämne </a:t>
            </a:r>
          </a:p>
          <a:p>
            <a:pPr lvl="2"/>
            <a:r>
              <a:rPr lang="sv-SE" sz="1700" dirty="0"/>
              <a:t>Fall 4. Läser mot doktorsexamen, har tidigare licentiatexamen vid det egna lärosätet inom </a:t>
            </a:r>
            <a:r>
              <a:rPr lang="sv-SE" sz="1700" i="1" dirty="0"/>
              <a:t>annat</a:t>
            </a:r>
            <a:r>
              <a:rPr lang="sv-SE" sz="1700" dirty="0"/>
              <a:t> ämne </a:t>
            </a:r>
          </a:p>
          <a:p>
            <a:pPr lvl="2"/>
            <a:r>
              <a:rPr lang="sv-SE" sz="1700" dirty="0"/>
              <a:t>Fall 5. Licentiatexamen/-utbildning från </a:t>
            </a:r>
            <a:r>
              <a:rPr lang="sv-SE" sz="1700" i="1" dirty="0"/>
              <a:t>annat lärosäte</a:t>
            </a:r>
            <a:r>
              <a:rPr lang="sv-SE" sz="1700" dirty="0"/>
              <a:t>, doktoranden ska fortsätta mot doktorsexamen</a:t>
            </a:r>
          </a:p>
          <a:p>
            <a:pPr lvl="2"/>
            <a:r>
              <a:rPr lang="sv-SE" sz="1700" dirty="0"/>
              <a:t>Grundläggande begrepp och koncept </a:t>
            </a:r>
            <a:r>
              <a:rPr lang="sv-SE" sz="1700" dirty="0">
                <a:solidFill>
                  <a:srgbClr val="FF0000"/>
                </a:solidFill>
              </a:rPr>
              <a:t>– publicerades </a:t>
            </a:r>
            <a:r>
              <a:rPr lang="sv-SE" sz="1700" dirty="0" smtClean="0">
                <a:solidFill>
                  <a:srgbClr val="FF0000"/>
                </a:solidFill>
              </a:rPr>
              <a:t>idag 28/2</a:t>
            </a:r>
            <a:endParaRPr lang="sv-SE" sz="1700" dirty="0">
              <a:solidFill>
                <a:srgbClr val="FF0000"/>
              </a:solidFill>
            </a:endParaRPr>
          </a:p>
        </p:txBody>
      </p:sp>
      <p:sp>
        <p:nvSpPr>
          <p:cNvPr id="8" name="Title 1"/>
          <p:cNvSpPr txBox="1">
            <a:spLocks/>
          </p:cNvSpPr>
          <p:nvPr/>
        </p:nvSpPr>
        <p:spPr>
          <a:xfrm>
            <a:off x="822960" y="4124326"/>
            <a:ext cx="7520940" cy="54864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sz="2800" b="0" i="0" kern="1200" cap="none" spc="0">
                <a:solidFill>
                  <a:schemeClr val="tx1"/>
                </a:solidFill>
                <a:latin typeface="Impact"/>
                <a:ea typeface="+mj-ea"/>
                <a:cs typeface="Impact"/>
              </a:defRPr>
            </a:lvl1pPr>
          </a:lstStyle>
          <a:p>
            <a:r>
              <a:rPr lang="sv-SE" dirty="0"/>
              <a:t>Agenda för mötet</a:t>
            </a:r>
          </a:p>
        </p:txBody>
      </p:sp>
      <p:sp>
        <p:nvSpPr>
          <p:cNvPr id="9" name="Content Placeholder 2"/>
          <p:cNvSpPr txBox="1">
            <a:spLocks/>
          </p:cNvSpPr>
          <p:nvPr/>
        </p:nvSpPr>
        <p:spPr>
          <a:xfrm>
            <a:off x="822960" y="4672966"/>
            <a:ext cx="7520940" cy="849527"/>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accent1"/>
              </a:buClr>
              <a:buSzPct val="100000"/>
              <a:buFont typeface="Arial"/>
              <a:buChar char="•"/>
              <a:defRPr sz="2400" b="0" i="0" kern="1200">
                <a:solidFill>
                  <a:srgbClr val="000000"/>
                </a:solidFill>
                <a:latin typeface="Franklin Gothic Book"/>
                <a:ea typeface="+mn-ea"/>
                <a:cs typeface="Franklin Gothic Book"/>
              </a:defRPr>
            </a:lvl1pPr>
            <a:lvl2pPr marL="4572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2pPr>
            <a:lvl3pPr marL="6858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3pPr>
            <a:lvl4pPr marL="9144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4pPr>
            <a:lvl5pPr marL="11430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pPr marL="685800" lvl="1" indent="-457200">
              <a:buFont typeface="+mj-lt"/>
              <a:buAutoNum type="arabicPeriod"/>
            </a:pPr>
            <a:r>
              <a:rPr lang="sv-SE" dirty="0"/>
              <a:t>Inkomna frågor</a:t>
            </a:r>
          </a:p>
          <a:p>
            <a:pPr marL="685800" lvl="1" indent="-457200">
              <a:buFont typeface="+mj-lt"/>
              <a:buAutoNum type="arabicPeriod"/>
            </a:pPr>
            <a:r>
              <a:rPr lang="sv-SE" dirty="0"/>
              <a:t>Fler frågor och diskussion </a:t>
            </a:r>
          </a:p>
          <a:p>
            <a:endParaRPr lang="sv-SE" dirty="0"/>
          </a:p>
        </p:txBody>
      </p:sp>
      <p:sp>
        <p:nvSpPr>
          <p:cNvPr id="10" name="Oval 9"/>
          <p:cNvSpPr/>
          <p:nvPr/>
        </p:nvSpPr>
        <p:spPr>
          <a:xfrm>
            <a:off x="139499" y="4124326"/>
            <a:ext cx="496295" cy="496295"/>
          </a:xfrm>
          <a:prstGeom prst="ellipse">
            <a:avLst/>
          </a:prstGeom>
          <a:solidFill>
            <a:srgbClr val="73B0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846669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Fråga utbildningsmaterial</a:t>
            </a:r>
          </a:p>
        </p:txBody>
      </p:sp>
      <p:sp>
        <p:nvSpPr>
          <p:cNvPr id="3" name="Platshållare för innehåll 2"/>
          <p:cNvSpPr>
            <a:spLocks noGrp="1"/>
          </p:cNvSpPr>
          <p:nvPr>
            <p:ph idx="1"/>
          </p:nvPr>
        </p:nvSpPr>
        <p:spPr>
          <a:xfrm>
            <a:off x="822960" y="999889"/>
            <a:ext cx="7520940" cy="1809024"/>
          </a:xfrm>
        </p:spPr>
        <p:txBody>
          <a:bodyPr>
            <a:normAutofit/>
          </a:bodyPr>
          <a:lstStyle/>
          <a:p>
            <a:r>
              <a:rPr lang="sv-SE" sz="2000" dirty="0"/>
              <a:t>Vem är den tänkta mottagaren för filmerna?</a:t>
            </a:r>
          </a:p>
          <a:p>
            <a:pPr marL="228600" lvl="1" indent="0">
              <a:buNone/>
            </a:pPr>
            <a:r>
              <a:rPr lang="sv-SE" sz="1800" dirty="0"/>
              <a:t>Jag tänker mig om man sitter på supporten för nya Ladok och någon lagt in forskaruppgifter felaktigt. Kan vi ändra åt dem? </a:t>
            </a:r>
          </a:p>
          <a:p>
            <a:pPr marL="228600" lvl="1" indent="0">
              <a:buNone/>
            </a:pPr>
            <a:r>
              <a:rPr lang="sv-SE" sz="1800" dirty="0"/>
              <a:t>Finns det något en systemadministratör behöver kunna som inte en slutanvändare kan göra?</a:t>
            </a:r>
          </a:p>
        </p:txBody>
      </p:sp>
      <p:sp>
        <p:nvSpPr>
          <p:cNvPr id="4" name="Platshållare för innehåll 2"/>
          <p:cNvSpPr txBox="1">
            <a:spLocks/>
          </p:cNvSpPr>
          <p:nvPr/>
        </p:nvSpPr>
        <p:spPr>
          <a:xfrm>
            <a:off x="822960" y="3491397"/>
            <a:ext cx="7520940" cy="1937040"/>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spcBef>
                <a:spcPts val="2000"/>
              </a:spcBef>
              <a:buClr>
                <a:schemeClr val="accent1"/>
              </a:buClr>
              <a:buSzPct val="100000"/>
              <a:buFont typeface="Arial"/>
              <a:buChar char="•"/>
              <a:defRPr sz="2400" b="0" i="0" kern="1200">
                <a:solidFill>
                  <a:srgbClr val="000000"/>
                </a:solidFill>
                <a:latin typeface="Franklin Gothic Book"/>
                <a:ea typeface="+mn-ea"/>
                <a:cs typeface="Franklin Gothic Book"/>
              </a:defRPr>
            </a:lvl1pPr>
            <a:lvl2pPr marL="4572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2pPr>
            <a:lvl3pPr marL="6858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3pPr>
            <a:lvl4pPr marL="9144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4pPr>
            <a:lvl5pPr marL="11430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r>
              <a:rPr lang="sv-SE" sz="2200" dirty="0">
                <a:solidFill>
                  <a:schemeClr val="tx1"/>
                </a:solidFill>
              </a:rPr>
              <a:t>Målgrupp för lathundar och filmer är centrala användare på lärosätena, t.ex. </a:t>
            </a:r>
            <a:r>
              <a:rPr lang="sv-SE" sz="2200" dirty="0" err="1">
                <a:solidFill>
                  <a:schemeClr val="tx1"/>
                </a:solidFill>
              </a:rPr>
              <a:t>ladokansvarig</a:t>
            </a:r>
            <a:r>
              <a:rPr lang="sv-SE" sz="2200" dirty="0">
                <a:solidFill>
                  <a:schemeClr val="tx1"/>
                </a:solidFill>
              </a:rPr>
              <a:t> eller Ladok-support på lärosätet.</a:t>
            </a:r>
          </a:p>
          <a:p>
            <a:pPr marL="228600" lvl="1" indent="0">
              <a:buNone/>
            </a:pPr>
            <a:r>
              <a:rPr lang="sv-SE" sz="1800" dirty="0">
                <a:solidFill>
                  <a:schemeClr val="tx1"/>
                </a:solidFill>
              </a:rPr>
              <a:t>Om ni väljer att sprida materialet till slutanvändare kan det anpassas för att passa den egna verksamheten (ex. lathunden finns tillgänglig i </a:t>
            </a:r>
            <a:r>
              <a:rPr lang="sv-SE" sz="1800" dirty="0" err="1">
                <a:solidFill>
                  <a:schemeClr val="tx1"/>
                </a:solidFill>
              </a:rPr>
              <a:t>power</a:t>
            </a:r>
            <a:r>
              <a:rPr lang="sv-SE" sz="1800" dirty="0">
                <a:solidFill>
                  <a:schemeClr val="tx1"/>
                </a:solidFill>
              </a:rPr>
              <a:t> </a:t>
            </a:r>
            <a:r>
              <a:rPr lang="sv-SE" sz="1800" dirty="0" err="1">
                <a:solidFill>
                  <a:schemeClr val="tx1"/>
                </a:solidFill>
              </a:rPr>
              <a:t>point</a:t>
            </a:r>
            <a:r>
              <a:rPr lang="sv-SE" sz="1800" dirty="0">
                <a:solidFill>
                  <a:schemeClr val="tx1"/>
                </a:solidFill>
              </a:rPr>
              <a:t> -format för att kunna redigeras vid behov).</a:t>
            </a:r>
          </a:p>
          <a:p>
            <a:pPr marL="228600" lvl="1" indent="0">
              <a:buNone/>
            </a:pPr>
            <a:r>
              <a:rPr lang="sv-SE" sz="1800" dirty="0">
                <a:solidFill>
                  <a:schemeClr val="tx1"/>
                </a:solidFill>
              </a:rPr>
              <a:t>Lärosätet beslutar även kring vilka delar som hanteras av slutanvändare vs. Systemadministratörer, och därmed vilket material som är passande.</a:t>
            </a:r>
          </a:p>
        </p:txBody>
      </p:sp>
      <p:sp>
        <p:nvSpPr>
          <p:cNvPr id="5" name="Title 1"/>
          <p:cNvSpPr txBox="1">
            <a:spLocks/>
          </p:cNvSpPr>
          <p:nvPr/>
        </p:nvSpPr>
        <p:spPr>
          <a:xfrm>
            <a:off x="822960" y="2808913"/>
            <a:ext cx="7520940" cy="54864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sz="2800" b="0" i="0" kern="1200" cap="none" spc="0">
                <a:solidFill>
                  <a:schemeClr val="tx1"/>
                </a:solidFill>
                <a:latin typeface="Impact"/>
                <a:ea typeface="+mj-ea"/>
                <a:cs typeface="Impact"/>
              </a:defRPr>
            </a:lvl1pPr>
          </a:lstStyle>
          <a:p>
            <a:r>
              <a:rPr lang="sv-SE" dirty="0"/>
              <a:t>Svar</a:t>
            </a:r>
          </a:p>
        </p:txBody>
      </p:sp>
      <p:sp>
        <p:nvSpPr>
          <p:cNvPr id="6" name="Oval 5"/>
          <p:cNvSpPr/>
          <p:nvPr/>
        </p:nvSpPr>
        <p:spPr>
          <a:xfrm>
            <a:off x="139499" y="2808913"/>
            <a:ext cx="496295" cy="496295"/>
          </a:xfrm>
          <a:prstGeom prst="ellipse">
            <a:avLst/>
          </a:prstGeom>
          <a:solidFill>
            <a:srgbClr val="73B0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096750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Fråga utbildningsmaterial</a:t>
            </a:r>
          </a:p>
        </p:txBody>
      </p:sp>
      <p:sp>
        <p:nvSpPr>
          <p:cNvPr id="3" name="Platshållare för innehåll 2"/>
          <p:cNvSpPr>
            <a:spLocks noGrp="1"/>
          </p:cNvSpPr>
          <p:nvPr>
            <p:ph idx="1"/>
          </p:nvPr>
        </p:nvSpPr>
        <p:spPr>
          <a:xfrm>
            <a:off x="822960" y="1100628"/>
            <a:ext cx="7520940" cy="1416298"/>
          </a:xfrm>
        </p:spPr>
        <p:txBody>
          <a:bodyPr>
            <a:normAutofit/>
          </a:bodyPr>
          <a:lstStyle/>
          <a:p>
            <a:r>
              <a:rPr lang="sv-SE" sz="2000" dirty="0"/>
              <a:t>E-</a:t>
            </a:r>
            <a:r>
              <a:rPr lang="sv-SE" sz="2000" dirty="0" err="1"/>
              <a:t>learning</a:t>
            </a:r>
            <a:r>
              <a:rPr lang="sv-SE" sz="2000" dirty="0"/>
              <a:t>: Vill ha små delar med möjlighet att ladda ner varje delkurs för sig. Antingen som SCORM så att man kan ladda upp till sin </a:t>
            </a:r>
            <a:r>
              <a:rPr lang="sv-SE" sz="2000" dirty="0" err="1"/>
              <a:t>lärplattform</a:t>
            </a:r>
            <a:r>
              <a:rPr lang="sv-SE" sz="2000" dirty="0"/>
              <a:t>, eller länk till varje separat del, så man kan välja vilken del man vill använda lokalt. 	</a:t>
            </a:r>
          </a:p>
        </p:txBody>
      </p:sp>
      <p:sp>
        <p:nvSpPr>
          <p:cNvPr id="5" name="Rectangle 1"/>
          <p:cNvSpPr>
            <a:spLocks noChangeArrowheads="1"/>
          </p:cNvSpPr>
          <p:nvPr/>
        </p:nvSpPr>
        <p:spPr bwMode="auto">
          <a:xfrm>
            <a:off x="-3432081" y="497465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800" b="0" i="0" u="none" strike="noStrike" cap="none" normalizeH="0" baseline="0">
                <a:ln>
                  <a:noFill/>
                </a:ln>
                <a:solidFill>
                  <a:schemeClr val="tx1"/>
                </a:solidFill>
                <a:effectLst/>
                <a:latin typeface="Arial" panose="020B0604020202020204" pitchFamily="34" charset="0"/>
              </a:rPr>
              <a:t/>
            </a:r>
            <a:br>
              <a:rPr kumimoji="0" lang="sv-SE" altLang="sv-SE" sz="1800" b="0" i="0" u="none" strike="noStrike" cap="none" normalizeH="0" baseline="0">
                <a:ln>
                  <a:noFill/>
                </a:ln>
                <a:solidFill>
                  <a:schemeClr val="tx1"/>
                </a:solidFill>
                <a:effectLst/>
                <a:latin typeface="Arial" panose="020B0604020202020204" pitchFamily="34" charset="0"/>
              </a:rPr>
            </a:b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6" name="Platshållare för innehåll 2"/>
          <p:cNvSpPr txBox="1">
            <a:spLocks/>
          </p:cNvSpPr>
          <p:nvPr/>
        </p:nvSpPr>
        <p:spPr>
          <a:xfrm>
            <a:off x="822960" y="3491397"/>
            <a:ext cx="7520940" cy="1937040"/>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accent1"/>
              </a:buClr>
              <a:buSzPct val="100000"/>
              <a:buFont typeface="Arial"/>
              <a:buChar char="•"/>
              <a:defRPr sz="2400" b="0" i="0" kern="1200">
                <a:solidFill>
                  <a:srgbClr val="000000"/>
                </a:solidFill>
                <a:latin typeface="Franklin Gothic Book"/>
                <a:ea typeface="+mn-ea"/>
                <a:cs typeface="Franklin Gothic Book"/>
              </a:defRPr>
            </a:lvl1pPr>
            <a:lvl2pPr marL="4572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2pPr>
            <a:lvl3pPr marL="6858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3pPr>
            <a:lvl4pPr marL="9144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4pPr>
            <a:lvl5pPr marL="11430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r>
              <a:rPr lang="sv-SE" sz="2000" dirty="0">
                <a:solidFill>
                  <a:schemeClr val="tx1"/>
                </a:solidFill>
              </a:rPr>
              <a:t>De e-</a:t>
            </a:r>
            <a:r>
              <a:rPr lang="sv-SE" sz="2000" dirty="0" err="1">
                <a:solidFill>
                  <a:schemeClr val="tx1"/>
                </a:solidFill>
              </a:rPr>
              <a:t>learnings</a:t>
            </a:r>
            <a:r>
              <a:rPr lang="sv-SE" sz="2000" dirty="0">
                <a:solidFill>
                  <a:schemeClr val="tx1"/>
                </a:solidFill>
              </a:rPr>
              <a:t> som är publicerade idag kan vi endast länka till eller lägga upp i SCORM-format för hela kursen. Vi tar med oss kommentaren inför kommande e-</a:t>
            </a:r>
            <a:r>
              <a:rPr lang="sv-SE" sz="2000" dirty="0" err="1">
                <a:solidFill>
                  <a:schemeClr val="tx1"/>
                </a:solidFill>
              </a:rPr>
              <a:t>learnings</a:t>
            </a:r>
            <a:r>
              <a:rPr lang="sv-SE" sz="2000" dirty="0">
                <a:solidFill>
                  <a:schemeClr val="tx1"/>
                </a:solidFill>
              </a:rPr>
              <a:t> så de är kortare delar.</a:t>
            </a:r>
          </a:p>
          <a:p>
            <a:pPr marL="228600" lvl="1" indent="0">
              <a:buNone/>
            </a:pPr>
            <a:r>
              <a:rPr lang="sv-SE" sz="1800" dirty="0">
                <a:solidFill>
                  <a:schemeClr val="tx1"/>
                </a:solidFill>
              </a:rPr>
              <a:t>Tips! De filmer som finns i dagens e-</a:t>
            </a:r>
            <a:r>
              <a:rPr lang="sv-SE" sz="1800" dirty="0" err="1">
                <a:solidFill>
                  <a:schemeClr val="tx1"/>
                </a:solidFill>
              </a:rPr>
              <a:t>learning</a:t>
            </a:r>
            <a:r>
              <a:rPr lang="sv-SE" sz="1800" dirty="0">
                <a:solidFill>
                  <a:schemeClr val="tx1"/>
                </a:solidFill>
              </a:rPr>
              <a:t> kan ni ladda ner genom att högerklicka på filmen och välja ”spara video som…”, och sedan kan ni sprida filmen till berörda användare. </a:t>
            </a:r>
          </a:p>
        </p:txBody>
      </p:sp>
      <p:sp>
        <p:nvSpPr>
          <p:cNvPr id="7" name="Title 1"/>
          <p:cNvSpPr txBox="1">
            <a:spLocks/>
          </p:cNvSpPr>
          <p:nvPr/>
        </p:nvSpPr>
        <p:spPr>
          <a:xfrm>
            <a:off x="822960" y="2875835"/>
            <a:ext cx="7520940" cy="54864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sz="2800" b="0" i="0" kern="1200" cap="none" spc="0">
                <a:solidFill>
                  <a:schemeClr val="tx1"/>
                </a:solidFill>
                <a:latin typeface="Impact"/>
                <a:ea typeface="+mj-ea"/>
                <a:cs typeface="Impact"/>
              </a:defRPr>
            </a:lvl1pPr>
          </a:lstStyle>
          <a:p>
            <a:r>
              <a:rPr lang="sv-SE" dirty="0"/>
              <a:t>Svar</a:t>
            </a:r>
          </a:p>
        </p:txBody>
      </p:sp>
      <p:sp>
        <p:nvSpPr>
          <p:cNvPr id="8" name="Oval 7"/>
          <p:cNvSpPr/>
          <p:nvPr/>
        </p:nvSpPr>
        <p:spPr>
          <a:xfrm>
            <a:off x="139499" y="2875835"/>
            <a:ext cx="496295" cy="496295"/>
          </a:xfrm>
          <a:prstGeom prst="ellipse">
            <a:avLst/>
          </a:prstGeom>
          <a:solidFill>
            <a:srgbClr val="73B0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646406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Fråga</a:t>
            </a:r>
          </a:p>
        </p:txBody>
      </p:sp>
      <p:sp>
        <p:nvSpPr>
          <p:cNvPr id="3" name="Content Placeholder 2"/>
          <p:cNvSpPr>
            <a:spLocks noGrp="1"/>
          </p:cNvSpPr>
          <p:nvPr>
            <p:ph idx="1"/>
          </p:nvPr>
        </p:nvSpPr>
        <p:spPr/>
        <p:txBody>
          <a:bodyPr/>
          <a:lstStyle/>
          <a:p>
            <a:r>
              <a:rPr lang="sv-SE" dirty="0"/>
              <a:t>Hur etableras forskarstuderande i Ladok?</a:t>
            </a:r>
          </a:p>
          <a:p>
            <a:endParaRPr lang="sv-SE" dirty="0"/>
          </a:p>
          <a:p>
            <a:endParaRPr lang="sv-SE" dirty="0"/>
          </a:p>
        </p:txBody>
      </p:sp>
      <p:sp>
        <p:nvSpPr>
          <p:cNvPr id="4" name="Platshållare för innehåll 2"/>
          <p:cNvSpPr txBox="1">
            <a:spLocks/>
          </p:cNvSpPr>
          <p:nvPr/>
        </p:nvSpPr>
        <p:spPr>
          <a:xfrm>
            <a:off x="822960" y="2729397"/>
            <a:ext cx="7520940" cy="1937040"/>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accent1"/>
              </a:buClr>
              <a:buSzPct val="100000"/>
              <a:buFont typeface="Arial"/>
              <a:buChar char="•"/>
              <a:defRPr sz="2400" b="0" i="0" kern="1200">
                <a:solidFill>
                  <a:srgbClr val="000000"/>
                </a:solidFill>
                <a:latin typeface="Franklin Gothic Book"/>
                <a:ea typeface="+mn-ea"/>
                <a:cs typeface="Franklin Gothic Book"/>
              </a:defRPr>
            </a:lvl1pPr>
            <a:lvl2pPr marL="4572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2pPr>
            <a:lvl3pPr marL="6858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3pPr>
            <a:lvl4pPr marL="9144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4pPr>
            <a:lvl5pPr marL="11430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r>
              <a:rPr lang="sv-SE" sz="2000" dirty="0">
                <a:solidFill>
                  <a:schemeClr val="tx1"/>
                </a:solidFill>
              </a:rPr>
              <a:t>Personer etableras i Ladok på samma sätt, oavsett om de är forskarstuderande eller studenter på grund och avancerad nivå. </a:t>
            </a:r>
          </a:p>
          <a:p>
            <a:pPr marL="228600" lvl="1" indent="0">
              <a:buNone/>
            </a:pPr>
            <a:r>
              <a:rPr lang="sv-SE" sz="1600" dirty="0">
                <a:solidFill>
                  <a:schemeClr val="tx1"/>
                </a:solidFill>
              </a:rPr>
              <a:t>I systemdokumentationen finns beskrivet hur du manuellt etablerar en person i Ladok: </a:t>
            </a:r>
            <a:r>
              <a:rPr lang="sv-SE" sz="1600" u="sng" dirty="0">
                <a:solidFill>
                  <a:schemeClr val="tx1"/>
                </a:solidFill>
                <a:hlinkClick r:id="rId3"/>
              </a:rPr>
              <a:t>https://confluence.its.umu.se/confluence/display/LDSV/Dokumentera+nya+studenter</a:t>
            </a:r>
            <a:r>
              <a:rPr lang="sv-SE" sz="1600" dirty="0">
                <a:solidFill>
                  <a:schemeClr val="tx1"/>
                </a:solidFill>
              </a:rPr>
              <a:t> </a:t>
            </a:r>
          </a:p>
        </p:txBody>
      </p:sp>
      <p:sp>
        <p:nvSpPr>
          <p:cNvPr id="5" name="Title 1"/>
          <p:cNvSpPr txBox="1">
            <a:spLocks/>
          </p:cNvSpPr>
          <p:nvPr/>
        </p:nvSpPr>
        <p:spPr>
          <a:xfrm>
            <a:off x="822960" y="2113835"/>
            <a:ext cx="7520940" cy="54864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sz="2800" b="0" i="0" kern="1200" cap="none" spc="0">
                <a:solidFill>
                  <a:schemeClr val="tx1"/>
                </a:solidFill>
                <a:latin typeface="Impact"/>
                <a:ea typeface="+mj-ea"/>
                <a:cs typeface="Impact"/>
              </a:defRPr>
            </a:lvl1pPr>
          </a:lstStyle>
          <a:p>
            <a:r>
              <a:rPr lang="sv-SE" dirty="0"/>
              <a:t>Svar</a:t>
            </a:r>
          </a:p>
        </p:txBody>
      </p:sp>
      <p:sp>
        <p:nvSpPr>
          <p:cNvPr id="6" name="Oval 5"/>
          <p:cNvSpPr/>
          <p:nvPr/>
        </p:nvSpPr>
        <p:spPr>
          <a:xfrm>
            <a:off x="139499" y="2113835"/>
            <a:ext cx="496295" cy="496295"/>
          </a:xfrm>
          <a:prstGeom prst="ellipse">
            <a:avLst/>
          </a:prstGeom>
          <a:solidFill>
            <a:srgbClr val="73B0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324097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Fråga</a:t>
            </a:r>
          </a:p>
        </p:txBody>
      </p:sp>
      <p:sp>
        <p:nvSpPr>
          <p:cNvPr id="3" name="Platshållare för innehåll 2"/>
          <p:cNvSpPr>
            <a:spLocks noGrp="1"/>
          </p:cNvSpPr>
          <p:nvPr>
            <p:ph idx="1"/>
          </p:nvPr>
        </p:nvSpPr>
        <p:spPr/>
        <p:txBody>
          <a:bodyPr>
            <a:normAutofit/>
          </a:bodyPr>
          <a:lstStyle/>
          <a:p>
            <a:r>
              <a:rPr lang="sv-SE" dirty="0"/>
              <a:t>Hur ska status på utbildningar hanteras?	</a:t>
            </a:r>
          </a:p>
          <a:p>
            <a:pPr marL="228600" lvl="1" indent="0">
              <a:buNone/>
            </a:pPr>
            <a:r>
              <a:rPr lang="sv-SE" dirty="0"/>
              <a:t>Varför behöver ex. forskningsarbete sättas i status komplett?	</a:t>
            </a:r>
          </a:p>
        </p:txBody>
      </p:sp>
      <p:sp>
        <p:nvSpPr>
          <p:cNvPr id="4" name="Platshållare för innehåll 2"/>
          <p:cNvSpPr txBox="1">
            <a:spLocks/>
          </p:cNvSpPr>
          <p:nvPr/>
        </p:nvSpPr>
        <p:spPr>
          <a:xfrm>
            <a:off x="822960" y="2983396"/>
            <a:ext cx="7520940" cy="2318853"/>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accent1"/>
              </a:buClr>
              <a:buSzPct val="100000"/>
              <a:buFont typeface="Arial"/>
              <a:buChar char="•"/>
              <a:defRPr sz="2400" b="0" i="0" kern="1200">
                <a:solidFill>
                  <a:srgbClr val="000000"/>
                </a:solidFill>
                <a:latin typeface="Franklin Gothic Book"/>
                <a:ea typeface="+mn-ea"/>
                <a:cs typeface="Franklin Gothic Book"/>
              </a:defRPr>
            </a:lvl1pPr>
            <a:lvl2pPr marL="4572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2pPr>
            <a:lvl3pPr marL="6858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3pPr>
            <a:lvl4pPr marL="9144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4pPr>
            <a:lvl5pPr marL="11430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r>
              <a:rPr lang="sv-SE" sz="2000" dirty="0">
                <a:solidFill>
                  <a:schemeClr val="tx1"/>
                </a:solidFill>
              </a:rPr>
              <a:t>Förutsättning i systemet för att lägga in ett förväntat deltagande på en utbildning för en doktorand är att utbildning och utbildningstillfälle är i status komplett.</a:t>
            </a:r>
          </a:p>
          <a:p>
            <a:pPr marL="228600" lvl="1" indent="0">
              <a:buNone/>
            </a:pPr>
            <a:r>
              <a:rPr lang="sv-SE" sz="1800" dirty="0">
                <a:solidFill>
                  <a:schemeClr val="tx1"/>
                </a:solidFill>
              </a:rPr>
              <a:t>Mer detaljerad information om statushantering på utbildningar/utbildningstillfällen finns i </a:t>
            </a:r>
            <a:r>
              <a:rPr lang="sv-SE" sz="1800" dirty="0" err="1">
                <a:solidFill>
                  <a:schemeClr val="tx1"/>
                </a:solidFill>
              </a:rPr>
              <a:t>systemdokumentetationen</a:t>
            </a:r>
            <a:r>
              <a:rPr lang="sv-SE" sz="1800" dirty="0">
                <a:solidFill>
                  <a:schemeClr val="tx1"/>
                </a:solidFill>
              </a:rPr>
              <a:t>: </a:t>
            </a:r>
            <a:r>
              <a:rPr lang="sv-SE" sz="1800" dirty="0">
                <a:solidFill>
                  <a:schemeClr val="tx1"/>
                </a:solidFill>
                <a:hlinkClick r:id="rId3"/>
              </a:rPr>
              <a:t>https://confluence.its.umu.se/confluence/display/LDSV/Statushantering+av+utbildningsinformation</a:t>
            </a:r>
            <a:r>
              <a:rPr lang="sv-SE" sz="1800" dirty="0">
                <a:solidFill>
                  <a:schemeClr val="tx1"/>
                </a:solidFill>
              </a:rPr>
              <a:t> </a:t>
            </a:r>
          </a:p>
        </p:txBody>
      </p:sp>
      <p:sp>
        <p:nvSpPr>
          <p:cNvPr id="5" name="Title 1"/>
          <p:cNvSpPr txBox="1">
            <a:spLocks/>
          </p:cNvSpPr>
          <p:nvPr/>
        </p:nvSpPr>
        <p:spPr>
          <a:xfrm>
            <a:off x="822960" y="2367835"/>
            <a:ext cx="7520940" cy="54864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sz="2800" b="0" i="0" kern="1200" cap="none" spc="0">
                <a:solidFill>
                  <a:schemeClr val="tx1"/>
                </a:solidFill>
                <a:latin typeface="Impact"/>
                <a:ea typeface="+mj-ea"/>
                <a:cs typeface="Impact"/>
              </a:defRPr>
            </a:lvl1pPr>
          </a:lstStyle>
          <a:p>
            <a:r>
              <a:rPr lang="sv-SE" dirty="0"/>
              <a:t>Svar</a:t>
            </a:r>
          </a:p>
        </p:txBody>
      </p:sp>
      <p:sp>
        <p:nvSpPr>
          <p:cNvPr id="6" name="Oval 5"/>
          <p:cNvSpPr/>
          <p:nvPr/>
        </p:nvSpPr>
        <p:spPr>
          <a:xfrm>
            <a:off x="139499" y="2367835"/>
            <a:ext cx="496295" cy="496295"/>
          </a:xfrm>
          <a:prstGeom prst="ellipse">
            <a:avLst/>
          </a:prstGeom>
          <a:solidFill>
            <a:srgbClr val="73B0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98298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Fråga</a:t>
            </a:r>
          </a:p>
        </p:txBody>
      </p:sp>
      <p:sp>
        <p:nvSpPr>
          <p:cNvPr id="4" name="Content Placeholder 3"/>
          <p:cNvSpPr>
            <a:spLocks noGrp="1"/>
          </p:cNvSpPr>
          <p:nvPr>
            <p:ph idx="1"/>
          </p:nvPr>
        </p:nvSpPr>
        <p:spPr/>
        <p:txBody>
          <a:bodyPr/>
          <a:lstStyle/>
          <a:p>
            <a:r>
              <a:rPr lang="sv-SE" dirty="0"/>
              <a:t>Vi saknar biträdande handledare som begrepp i nya Ladok.  </a:t>
            </a:r>
          </a:p>
          <a:p>
            <a:pPr marL="228600" lvl="1" indent="0">
              <a:buNone/>
            </a:pPr>
            <a:r>
              <a:rPr lang="sv-SE" dirty="0"/>
              <a:t>Ni menar nog att man ska använda handledare och huvudhandledare, men det kan orsaka begreppsförvirring i onödan om inte biträdande handledare är med, vilket är ett vedertaget begrepp.</a:t>
            </a:r>
          </a:p>
        </p:txBody>
      </p:sp>
      <p:sp>
        <p:nvSpPr>
          <p:cNvPr id="5" name="Platshållare för innehåll 2"/>
          <p:cNvSpPr txBox="1">
            <a:spLocks/>
          </p:cNvSpPr>
          <p:nvPr/>
        </p:nvSpPr>
        <p:spPr>
          <a:xfrm>
            <a:off x="822960" y="3987692"/>
            <a:ext cx="7520940" cy="1937040"/>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accent1"/>
              </a:buClr>
              <a:buSzPct val="100000"/>
              <a:buFont typeface="Arial"/>
              <a:buChar char="•"/>
              <a:defRPr sz="2400" b="0" i="0" kern="1200">
                <a:solidFill>
                  <a:srgbClr val="000000"/>
                </a:solidFill>
                <a:latin typeface="Franklin Gothic Book"/>
                <a:ea typeface="+mn-ea"/>
                <a:cs typeface="Franklin Gothic Book"/>
              </a:defRPr>
            </a:lvl1pPr>
            <a:lvl2pPr marL="4572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2pPr>
            <a:lvl3pPr marL="6858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3pPr>
            <a:lvl4pPr marL="9144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4pPr>
            <a:lvl5pPr marL="11430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pPr fontAlgn="t"/>
            <a:r>
              <a:rPr lang="sv-SE" sz="2000" dirty="0"/>
              <a:t>Finns inget krav i högskoleförordningen att biträdande handledare ska anges. Tidigare användes biträdande handledare och handledare, och i nya Ladok används huvudhandledare och handledare.</a:t>
            </a:r>
          </a:p>
        </p:txBody>
      </p:sp>
      <p:sp>
        <p:nvSpPr>
          <p:cNvPr id="6" name="Title 1"/>
          <p:cNvSpPr txBox="1">
            <a:spLocks/>
          </p:cNvSpPr>
          <p:nvPr/>
        </p:nvSpPr>
        <p:spPr>
          <a:xfrm>
            <a:off x="822960" y="3372130"/>
            <a:ext cx="7520940" cy="54864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sz="2800" b="0" i="0" kern="1200" cap="none" spc="0">
                <a:solidFill>
                  <a:schemeClr val="tx1"/>
                </a:solidFill>
                <a:latin typeface="Impact"/>
                <a:ea typeface="+mj-ea"/>
                <a:cs typeface="Impact"/>
              </a:defRPr>
            </a:lvl1pPr>
          </a:lstStyle>
          <a:p>
            <a:r>
              <a:rPr lang="sv-SE" dirty="0"/>
              <a:t>Svar</a:t>
            </a:r>
          </a:p>
        </p:txBody>
      </p:sp>
      <p:sp>
        <p:nvSpPr>
          <p:cNvPr id="7" name="Oval 6"/>
          <p:cNvSpPr/>
          <p:nvPr/>
        </p:nvSpPr>
        <p:spPr>
          <a:xfrm>
            <a:off x="139499" y="3372130"/>
            <a:ext cx="496295" cy="496295"/>
          </a:xfrm>
          <a:prstGeom prst="ellipse">
            <a:avLst/>
          </a:prstGeom>
          <a:solidFill>
            <a:srgbClr val="73B0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140783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2960" y="381526"/>
            <a:ext cx="7520940" cy="548640"/>
          </a:xfrm>
        </p:spPr>
        <p:txBody>
          <a:bodyPr/>
          <a:lstStyle/>
          <a:p>
            <a:r>
              <a:rPr lang="sv-SE" dirty="0"/>
              <a:t>Fråga</a:t>
            </a:r>
          </a:p>
        </p:txBody>
      </p:sp>
      <p:sp>
        <p:nvSpPr>
          <p:cNvPr id="3" name="Platshållare för innehåll 2"/>
          <p:cNvSpPr>
            <a:spLocks noGrp="1"/>
          </p:cNvSpPr>
          <p:nvPr>
            <p:ph idx="1"/>
          </p:nvPr>
        </p:nvSpPr>
        <p:spPr/>
        <p:txBody>
          <a:bodyPr>
            <a:normAutofit/>
          </a:bodyPr>
          <a:lstStyle/>
          <a:p>
            <a:r>
              <a:rPr lang="sv-SE" sz="2000" dirty="0"/>
              <a:t>Hur är  det tänkt att man ska kunna lägga in aktörer som är externa d.v.s. finns utanför lärosätet?</a:t>
            </a:r>
          </a:p>
          <a:p>
            <a:endParaRPr lang="sv-SE" sz="2000" dirty="0"/>
          </a:p>
        </p:txBody>
      </p:sp>
      <p:sp>
        <p:nvSpPr>
          <p:cNvPr id="5" name="Rectangle 1"/>
          <p:cNvSpPr>
            <a:spLocks noChangeArrowheads="1"/>
          </p:cNvSpPr>
          <p:nvPr/>
        </p:nvSpPr>
        <p:spPr bwMode="auto">
          <a:xfrm>
            <a:off x="498475" y="336210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800" b="0" i="0" u="none" strike="noStrike" cap="none" normalizeH="0" baseline="0">
                <a:ln>
                  <a:noFill/>
                </a:ln>
                <a:solidFill>
                  <a:schemeClr val="tx1"/>
                </a:solidFill>
                <a:effectLst/>
                <a:latin typeface="Arial" panose="020B0604020202020204" pitchFamily="34" charset="0"/>
              </a:rPr>
              <a:t/>
            </a:r>
            <a:br>
              <a:rPr kumimoji="0" lang="sv-SE" altLang="sv-SE" sz="1800" b="0" i="0" u="none" strike="noStrike" cap="none" normalizeH="0" baseline="0">
                <a:ln>
                  <a:noFill/>
                </a:ln>
                <a:solidFill>
                  <a:schemeClr val="tx1"/>
                </a:solidFill>
                <a:effectLst/>
                <a:latin typeface="Arial" panose="020B0604020202020204" pitchFamily="34" charset="0"/>
              </a:rPr>
            </a:b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6" name="Platshållare för innehåll 2"/>
          <p:cNvSpPr txBox="1">
            <a:spLocks/>
          </p:cNvSpPr>
          <p:nvPr/>
        </p:nvSpPr>
        <p:spPr>
          <a:xfrm>
            <a:off x="822960" y="2513728"/>
            <a:ext cx="7520940" cy="3171455"/>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spcBef>
                <a:spcPts val="2000"/>
              </a:spcBef>
              <a:buClr>
                <a:schemeClr val="accent1"/>
              </a:buClr>
              <a:buSzPct val="100000"/>
              <a:buFont typeface="Arial"/>
              <a:buChar char="•"/>
              <a:defRPr sz="2400" b="0" i="0" kern="1200">
                <a:solidFill>
                  <a:srgbClr val="000000"/>
                </a:solidFill>
                <a:latin typeface="Franklin Gothic Book"/>
                <a:ea typeface="+mn-ea"/>
                <a:cs typeface="Franklin Gothic Book"/>
              </a:defRPr>
            </a:lvl1pPr>
            <a:lvl2pPr marL="4572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2pPr>
            <a:lvl3pPr marL="6858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3pPr>
            <a:lvl4pPr marL="914400" indent="-228600" algn="l" defTabSz="914400" rtl="0" eaLnBrk="1" latinLnBrk="0" hangingPunct="1">
              <a:spcBef>
                <a:spcPts val="600"/>
              </a:spcBef>
              <a:buClr>
                <a:schemeClr val="accent1">
                  <a:lumMod val="60000"/>
                  <a:lumOff val="40000"/>
                </a:schemeClr>
              </a:buClr>
              <a:buSzPct val="100000"/>
              <a:buFont typeface="Arial"/>
              <a:buChar char="•"/>
              <a:defRPr sz="2000" b="0" i="0" kern="1200">
                <a:solidFill>
                  <a:srgbClr val="000000"/>
                </a:solidFill>
                <a:latin typeface="Franklin Gothic Book"/>
                <a:ea typeface="+mn-ea"/>
                <a:cs typeface="Franklin Gothic Book"/>
              </a:defRPr>
            </a:lvl4pPr>
            <a:lvl5pPr marL="1143000" indent="-228600" algn="l" defTabSz="914400" rtl="0" eaLnBrk="1" latinLnBrk="0" hangingPunct="1">
              <a:spcBef>
                <a:spcPts val="600"/>
              </a:spcBef>
              <a:buClr>
                <a:schemeClr val="accent1"/>
              </a:buClr>
              <a:buSzPct val="100000"/>
              <a:buFont typeface="Arial"/>
              <a:buChar char="•"/>
              <a:defRPr sz="2000" b="0" i="0" kern="1200">
                <a:solidFill>
                  <a:srgbClr val="000000"/>
                </a:solidFill>
                <a:latin typeface="Franklin Gothic Book"/>
                <a:ea typeface="+mn-ea"/>
                <a:cs typeface="Franklin Gothic Book"/>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r>
              <a:rPr lang="sv-SE" sz="2000" dirty="0"/>
              <a:t>Svar finns på </a:t>
            </a:r>
            <a:r>
              <a:rPr lang="sv-SE" sz="2000" dirty="0">
                <a:hlinkClick r:id="rId3"/>
              </a:rPr>
              <a:t>https://ladok.se/faq-vanliga-fragor-och-svar</a:t>
            </a:r>
            <a:r>
              <a:rPr lang="sv-SE" sz="2000" dirty="0"/>
              <a:t>: </a:t>
            </a:r>
          </a:p>
          <a:p>
            <a:pPr marL="228600" lvl="1" indent="0">
              <a:buNone/>
            </a:pPr>
            <a:r>
              <a:rPr lang="sv-SE" sz="1600" dirty="0">
                <a:solidFill>
                  <a:schemeClr val="tx1"/>
                </a:solidFill>
              </a:rPr>
              <a:t>Det är möjligt att </a:t>
            </a:r>
            <a:r>
              <a:rPr lang="sv-SE" sz="1600" dirty="0"/>
              <a:t>definiera ett användarkonto utan att det finns stöd för inloggning, för att tex lägga in en aktör. </a:t>
            </a:r>
          </a:p>
          <a:p>
            <a:pPr marL="228600" lvl="1" indent="0">
              <a:buNone/>
            </a:pPr>
            <a:r>
              <a:rPr lang="sv-SE" sz="1600" dirty="0">
                <a:solidFill>
                  <a:schemeClr val="tx1"/>
                </a:solidFill>
              </a:rPr>
              <a:t>Vår starka rekommendation är att man undviker detta då det inte går att byta användarnamn i ett senare skede när det visar sig att personen behöver åtkomst till Ladok. Konsekvensen blir då två konton för samma person vilket är olyckligt och förvirrande. Är det trots allt en önskad åtgärd så kan en användare läggas in i Ladok utan stöd för inloggning. I dessa fall rekommenderar vi att användarnamnet tydligt signalerar ändamålet och avsaknad av inloggningsmöjlighet. Tex endastladok.xxx@</a:t>
            </a:r>
            <a:r>
              <a:rPr lang="sv-SE" sz="1600" dirty="0">
                <a:solidFill>
                  <a:schemeClr val="tx1"/>
                </a:solidFill>
                <a:hlinkClick r:id="rId4"/>
              </a:rPr>
              <a:t>”</a:t>
            </a:r>
            <a:r>
              <a:rPr lang="sv-SE" sz="1600" dirty="0" err="1">
                <a:solidFill>
                  <a:schemeClr val="tx1"/>
                </a:solidFill>
              </a:rPr>
              <a:t>lärosätets_domänadress</a:t>
            </a:r>
            <a:r>
              <a:rPr lang="sv-SE" sz="1600" dirty="0">
                <a:solidFill>
                  <a:schemeClr val="tx1"/>
                </a:solidFill>
              </a:rPr>
              <a:t>” </a:t>
            </a:r>
            <a:r>
              <a:rPr lang="sv-SE" sz="1600" dirty="0"/>
              <a:t>eller aktor.”001″@</a:t>
            </a:r>
            <a:r>
              <a:rPr lang="sv-SE" sz="1600" dirty="0" err="1"/>
              <a:t>lärosätets_domänadress</a:t>
            </a:r>
            <a:r>
              <a:rPr lang="sv-SE" sz="1600" dirty="0"/>
              <a:t>”. </a:t>
            </a:r>
            <a:endParaRPr lang="sv-SE" sz="1600" dirty="0">
              <a:solidFill>
                <a:schemeClr val="tx1"/>
              </a:solidFill>
            </a:endParaRPr>
          </a:p>
          <a:p>
            <a:pPr marL="228600" lvl="1" indent="0">
              <a:buNone/>
            </a:pPr>
            <a:r>
              <a:rPr lang="sv-SE" sz="1600" dirty="0">
                <a:solidFill>
                  <a:schemeClr val="tx1"/>
                </a:solidFill>
              </a:rPr>
              <a:t>Användarnamnet får </a:t>
            </a:r>
            <a:r>
              <a:rPr lang="sv-SE" sz="1600" b="1" dirty="0">
                <a:solidFill>
                  <a:schemeClr val="tx1"/>
                </a:solidFill>
              </a:rPr>
              <a:t>inte</a:t>
            </a:r>
            <a:r>
              <a:rPr lang="sv-SE" sz="1600" dirty="0">
                <a:solidFill>
                  <a:schemeClr val="tx1"/>
                </a:solidFill>
              </a:rPr>
              <a:t> riskera att kollidera med ett som senare skapas som användarkonto på lärosätet för annan person.</a:t>
            </a:r>
          </a:p>
        </p:txBody>
      </p:sp>
      <p:sp>
        <p:nvSpPr>
          <p:cNvPr id="7" name="Title 1"/>
          <p:cNvSpPr txBox="1">
            <a:spLocks/>
          </p:cNvSpPr>
          <p:nvPr/>
        </p:nvSpPr>
        <p:spPr>
          <a:xfrm>
            <a:off x="822960" y="1898167"/>
            <a:ext cx="7520940" cy="54864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sz="2800" b="0" i="0" kern="1200" cap="none" spc="0">
                <a:solidFill>
                  <a:schemeClr val="tx1"/>
                </a:solidFill>
                <a:latin typeface="Impact"/>
                <a:ea typeface="+mj-ea"/>
                <a:cs typeface="Impact"/>
              </a:defRPr>
            </a:lvl1pPr>
          </a:lstStyle>
          <a:p>
            <a:r>
              <a:rPr lang="sv-SE" dirty="0"/>
              <a:t>Svar</a:t>
            </a:r>
          </a:p>
        </p:txBody>
      </p:sp>
      <p:sp>
        <p:nvSpPr>
          <p:cNvPr id="8" name="Oval 7"/>
          <p:cNvSpPr/>
          <p:nvPr/>
        </p:nvSpPr>
        <p:spPr>
          <a:xfrm>
            <a:off x="139499" y="1898167"/>
            <a:ext cx="496295" cy="496295"/>
          </a:xfrm>
          <a:prstGeom prst="ellipse">
            <a:avLst/>
          </a:prstGeom>
          <a:solidFill>
            <a:srgbClr val="73B0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624833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theme/theme1.xml><?xml version="1.0" encoding="utf-8"?>
<a:theme xmlns:a="http://schemas.openxmlformats.org/drawingml/2006/main" name="Mall_Ladok">
  <a:themeElements>
    <a:clrScheme name="Anpassad 4">
      <a:dk1>
        <a:srgbClr val="000000"/>
      </a:dk1>
      <a:lt1>
        <a:sysClr val="window" lastClr="FFFFFF"/>
      </a:lt1>
      <a:dk2>
        <a:srgbClr val="73B026"/>
      </a:dk2>
      <a:lt2>
        <a:srgbClr val="A483D5"/>
      </a:lt2>
      <a:accent1>
        <a:srgbClr val="73B026"/>
      </a:accent1>
      <a:accent2>
        <a:srgbClr val="5316AC"/>
      </a:accent2>
      <a:accent3>
        <a:srgbClr val="216B15"/>
      </a:accent3>
      <a:accent4>
        <a:srgbClr val="AA1871"/>
      </a:accent4>
      <a:accent5>
        <a:srgbClr val="2770AC"/>
      </a:accent5>
      <a:accent6>
        <a:srgbClr val="B6D887"/>
      </a:accent6>
      <a:hlink>
        <a:srgbClr val="5316AC"/>
      </a:hlink>
      <a:folHlink>
        <a:srgbClr val="935B96"/>
      </a:folHlink>
    </a:clrScheme>
    <a:fontScheme name="Rutnät">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Förmån">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Ladok_version1</Template>
  <TotalTime>3604</TotalTime>
  <Words>1936</Words>
  <Application>Microsoft Office PowerPoint</Application>
  <PresentationFormat>On-screen Show (4:3)</PresentationFormat>
  <Paragraphs>179</Paragraphs>
  <Slides>27</Slides>
  <Notes>24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Arial</vt:lpstr>
      <vt:lpstr>Calibri</vt:lpstr>
      <vt:lpstr>Franklin Gothic Book</vt:lpstr>
      <vt:lpstr>Franklin Gothic Heavy</vt:lpstr>
      <vt:lpstr>Franklin Gothic Medium</vt:lpstr>
      <vt:lpstr>Impact</vt:lpstr>
      <vt:lpstr>Times New Roman</vt:lpstr>
      <vt:lpstr>Wingdings</vt:lpstr>
      <vt:lpstr>Mall_Ladok</vt:lpstr>
      <vt:lpstr>Forskarnivån i nya Ladok 2018-02-28</vt:lpstr>
      <vt:lpstr>Utbildningstillfälle 28/2</vt:lpstr>
      <vt:lpstr>Utbildningsmaterial</vt:lpstr>
      <vt:lpstr>Fråga utbildningsmaterial</vt:lpstr>
      <vt:lpstr>Fråga utbildningsmaterial</vt:lpstr>
      <vt:lpstr>Fråga</vt:lpstr>
      <vt:lpstr>Fråga</vt:lpstr>
      <vt:lpstr>Fråga</vt:lpstr>
      <vt:lpstr>Fråga</vt:lpstr>
      <vt:lpstr>Fråga</vt:lpstr>
      <vt:lpstr>Fråga</vt:lpstr>
      <vt:lpstr>Fråga</vt:lpstr>
      <vt:lpstr>Fråga</vt:lpstr>
      <vt:lpstr>Fråga</vt:lpstr>
      <vt:lpstr>Fråga</vt:lpstr>
      <vt:lpstr>Frågor som kom upp under mötet</vt:lpstr>
      <vt:lpstr>Fråga</vt:lpstr>
      <vt:lpstr>Fråga</vt:lpstr>
      <vt:lpstr>Fråga</vt:lpstr>
      <vt:lpstr>Fråga</vt:lpstr>
      <vt:lpstr>Fråga</vt:lpstr>
      <vt:lpstr>Fråga</vt:lpstr>
      <vt:lpstr>Fråga</vt:lpstr>
      <vt:lpstr>Fråga</vt:lpstr>
      <vt:lpstr>Fråga</vt:lpstr>
      <vt:lpstr>Fråga</vt:lpstr>
      <vt:lpstr>Tack!</vt:lpstr>
    </vt:vector>
  </TitlesOfParts>
  <Company>Örebro universitet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Forskarnivån i nya Ladok NUAK 2015-09-22</dc:title>
  <dc:creator>Matz-Ola Cajdert</dc:creator>
  <cp:lastModifiedBy>Klara Nordström</cp:lastModifiedBy>
  <cp:revision>187</cp:revision>
  <cp:lastPrinted>2018-02-28T09:13:58Z</cp:lastPrinted>
  <dcterms:created xsi:type="dcterms:W3CDTF">2015-09-10T08:22:03Z</dcterms:created>
  <dcterms:modified xsi:type="dcterms:W3CDTF">2018-03-02T09:36:05Z</dcterms:modified>
</cp:coreProperties>
</file>