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6" r:id="rId3"/>
    <p:sldId id="311" r:id="rId4"/>
    <p:sldId id="312" r:id="rId5"/>
    <p:sldId id="272" r:id="rId6"/>
    <p:sldId id="298" r:id="rId7"/>
    <p:sldId id="299" r:id="rId8"/>
    <p:sldId id="300" r:id="rId9"/>
    <p:sldId id="301" r:id="rId10"/>
    <p:sldId id="302" r:id="rId11"/>
    <p:sldId id="304" r:id="rId12"/>
    <p:sldId id="305" r:id="rId13"/>
    <p:sldId id="306" r:id="rId14"/>
    <p:sldId id="307" r:id="rId15"/>
    <p:sldId id="308" r:id="rId16"/>
    <p:sldId id="310" r:id="rId17"/>
    <p:sldId id="297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2" r:id="rId26"/>
    <p:sldId id="320" r:id="rId27"/>
    <p:sldId id="321" r:id="rId28"/>
  </p:sldIdLst>
  <p:sldSz cx="9144000" cy="6858000" type="screen4x3"/>
  <p:notesSz cx="6794500" cy="99314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CE355A2-7284-4A82-9818-F61EF1A2253E}">
          <p14:sldIdLst>
            <p14:sldId id="256"/>
          </p14:sldIdLst>
        </p14:section>
        <p14:section name="Untitled Section" id="{4ABC384A-AE59-419D-A044-4CFD0CBF43EC}">
          <p14:sldIdLst>
            <p14:sldId id="286"/>
            <p14:sldId id="311"/>
            <p14:sldId id="312"/>
            <p14:sldId id="272"/>
            <p14:sldId id="298"/>
            <p14:sldId id="299"/>
            <p14:sldId id="300"/>
            <p14:sldId id="301"/>
            <p14:sldId id="302"/>
            <p14:sldId id="304"/>
            <p14:sldId id="305"/>
            <p14:sldId id="306"/>
            <p14:sldId id="307"/>
            <p14:sldId id="308"/>
            <p14:sldId id="310"/>
            <p14:sldId id="297"/>
            <p14:sldId id="313"/>
            <p14:sldId id="314"/>
            <p14:sldId id="315"/>
            <p14:sldId id="316"/>
            <p14:sldId id="317"/>
            <p14:sldId id="318"/>
            <p14:sldId id="319"/>
            <p14:sldId id="322"/>
            <p14:sldId id="320"/>
            <p14:sldId id="3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5" autoAdjust="0"/>
    <p:restoredTop sz="85339" autoAdjust="0"/>
  </p:normalViewPr>
  <p:slideViewPr>
    <p:cSldViewPr snapToGrid="0" snapToObjects="1">
      <p:cViewPr varScale="1">
        <p:scale>
          <a:sx n="113" d="100"/>
          <a:sy n="113" d="100"/>
        </p:scale>
        <p:origin x="15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1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2018-03-28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2018-03-28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441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4525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93502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0299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34962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sv-SE" sz="1200" dirty="0" smtClean="0">
              <a:solidFill>
                <a:schemeClr val="tx1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15119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2914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4338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60314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8045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8454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93275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88589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13159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3074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3674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9374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6894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63505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1350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2332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0509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4724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sz="1200" b="1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433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i="1" dirty="0" smtClean="0"/>
              <a:t>*Dock är det i realiteten sällan fler än ett par studenter som kan delta vid samma tillfälle för ett utbytesåtagande eftersom de värden som anges för tillfället sällan är samma för flertalet studenter.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8675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5323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116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0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1" y="1807368"/>
            <a:ext cx="3574257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7367"/>
            <a:ext cx="9146380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53" y="246950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1"/>
            <a:ext cx="9144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AVSNITTETS RUBRIK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78659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20" name="Bildobjekt 19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21" name="Bildobjekt 20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809888" y="1068224"/>
            <a:ext cx="36576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2225" y="1068224"/>
            <a:ext cx="36576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18" name="Bildobjekt 17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19" name="Bildobjekt 18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79486"/>
            <a:ext cx="7556313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488471" y="24912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4984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93" r:id="rId5"/>
    <p:sldLayoutId id="2147483671" r:id="rId6"/>
    <p:sldLayoutId id="2147483672" r:id="rId7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its.umu.se/confluence/pages/viewpage.action?pageId=180977888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jira.its.umu.se/browse/LTRE-30581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ladok.se/utbildningsvagar/hantera-studier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ladok.se/utbildningsvagar/hantera-studier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jira.its.umu.se/browse/LADOKSUPP-2865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adok.se/ladokbrevet-ladok3-projektet-snart-i-ma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n.se/bidrag-och-lan/studiestod/utlandsstudier-med-studiemedel/viktiga-bilagor-for-utlandsstudier.html#expand:svid10_62fc105b15ddecaf46f9e55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ira.its.umu.se/browse/LTRE-3096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adok.se/utbildningsvagar/hantera-studier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Utbytesstudier i nya </a:t>
            </a:r>
            <a:r>
              <a:rPr lang="sv-SE" dirty="0" err="1" smtClean="0"/>
              <a:t>ladok</a:t>
            </a: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2018-03-27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73467" y="5518763"/>
            <a:ext cx="8803857" cy="1062650"/>
          </a:xfrm>
        </p:spPr>
        <p:txBody>
          <a:bodyPr>
            <a:normAutofit/>
          </a:bodyPr>
          <a:lstStyle/>
          <a:p>
            <a:r>
              <a:rPr lang="sv-SE" b="0" i="0" dirty="0"/>
              <a:t>Anna Sandberg </a:t>
            </a:r>
            <a:r>
              <a:rPr lang="sv-SE" b="0" i="0" dirty="0" err="1" smtClean="0"/>
              <a:t>Telléus</a:t>
            </a:r>
            <a:r>
              <a:rPr lang="sv-SE" b="0" i="0" dirty="0" smtClean="0"/>
              <a:t>, Karin </a:t>
            </a:r>
            <a:r>
              <a:rPr lang="sv-SE" b="0" i="0" dirty="0"/>
              <a:t>Schelen, Katja </a:t>
            </a:r>
            <a:r>
              <a:rPr lang="sv-SE" b="0" i="0" dirty="0" err="1" smtClean="0"/>
              <a:t>Taavo</a:t>
            </a:r>
            <a:endParaRPr lang="sv-SE" b="0" i="0" dirty="0"/>
          </a:p>
          <a:p>
            <a:r>
              <a:rPr lang="sv-SE" b="0" i="0" dirty="0"/>
              <a:t>Klara Nordström, Anders </a:t>
            </a:r>
            <a:r>
              <a:rPr lang="sv-SE" b="0" i="0" dirty="0" err="1"/>
              <a:t>Vestin</a:t>
            </a:r>
            <a:endParaRPr lang="sv-SE" b="0" i="0" dirty="0"/>
          </a:p>
        </p:txBody>
      </p:sp>
    </p:spTree>
    <p:extLst>
      <p:ext uri="{BB962C8B-B14F-4D97-AF65-F5344CB8AC3E}">
        <p14:creationId xmlns:p14="http://schemas.microsoft.com/office/powerpoint/2010/main" val="290568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399577"/>
            <a:ext cx="7520940" cy="707886"/>
          </a:xfrm>
        </p:spPr>
        <p:txBody>
          <a:bodyPr>
            <a:sp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sv-SE" sz="2000" b="1" dirty="0"/>
              <a:t>Hur gör vi för att registrera </a:t>
            </a:r>
            <a:r>
              <a:rPr lang="sv-SE" sz="2000" b="1" dirty="0" smtClean="0"/>
              <a:t>inresande utbytesstudenter </a:t>
            </a:r>
            <a:r>
              <a:rPr lang="sv-SE" sz="2000" b="1" dirty="0"/>
              <a:t>på del av kurs, vilket vi gör idag och skulle behöva göra även fortsättningsvis?</a:t>
            </a:r>
            <a:endParaRPr lang="sv-SE" sz="1800" b="1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822960" y="1436667"/>
            <a:ext cx="7520940" cy="251350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800" dirty="0"/>
              <a:t>Det går inte att registrera på enbart modul (motsv. prov).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sz="1800" dirty="0"/>
              <a:t>För </a:t>
            </a:r>
            <a:r>
              <a:rPr lang="sv-SE" sz="1800" dirty="0" smtClean="0"/>
              <a:t>inresande </a:t>
            </a:r>
            <a:r>
              <a:rPr lang="sv-SE" sz="1800" dirty="0"/>
              <a:t>utbytesstudenter finns det funktionalitet </a:t>
            </a:r>
            <a:r>
              <a:rPr lang="sv-SE" sz="1800" dirty="0" smtClean="0"/>
              <a:t>för att: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v-SE" sz="1800" dirty="0" smtClean="0"/>
              <a:t>Skapa </a:t>
            </a:r>
            <a:r>
              <a:rPr lang="sv-SE" sz="1800" b="1" dirty="0" smtClean="0"/>
              <a:t>individuell kurs </a:t>
            </a:r>
            <a:r>
              <a:rPr lang="sv-SE" sz="1800" dirty="0" smtClean="0"/>
              <a:t>med tillhörande </a:t>
            </a:r>
            <a:r>
              <a:rPr lang="sv-SE" sz="1800" b="1" dirty="0" smtClean="0"/>
              <a:t>tillfälle </a:t>
            </a:r>
            <a:r>
              <a:rPr lang="sv-SE" sz="1800" dirty="0" smtClean="0"/>
              <a:t>motsvarande det studenten ska läsa.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v-SE" sz="1800" dirty="0" smtClean="0"/>
              <a:t>Skapa </a:t>
            </a:r>
            <a:r>
              <a:rPr lang="sv-SE" sz="1800" b="1" dirty="0" smtClean="0"/>
              <a:t>individuellt tillfälle </a:t>
            </a:r>
            <a:r>
              <a:rPr lang="sv-SE" sz="1800" dirty="0" smtClean="0"/>
              <a:t>på en kurs med studieperiod motsvarande en del av kursen </a:t>
            </a:r>
            <a:r>
              <a:rPr lang="sv-SE" sz="1800" i="1" dirty="0" smtClean="0"/>
              <a:t>– notera att i dessa fall behöver resultat rapporteras på hela kursen och dess moduler. Om studenten endast ska delta på en modul är </a:t>
            </a:r>
            <a:r>
              <a:rPr lang="sv-SE" sz="1800" b="1" i="1" dirty="0" smtClean="0"/>
              <a:t>individuell kurs </a:t>
            </a:r>
            <a:r>
              <a:rPr lang="sv-SE" sz="1800" i="1" dirty="0" smtClean="0"/>
              <a:t>mer passande. </a:t>
            </a:r>
            <a:endParaRPr lang="sv-SE" sz="1800" i="1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29973" y="1436667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10" name="Oval 9"/>
          <p:cNvSpPr/>
          <p:nvPr/>
        </p:nvSpPr>
        <p:spPr>
          <a:xfrm>
            <a:off x="129974" y="39957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?</a:t>
            </a:r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3597" y="3989953"/>
            <a:ext cx="7029450" cy="139864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699878" y="5126659"/>
            <a:ext cx="1733550" cy="34290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789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399577"/>
            <a:ext cx="7520940" cy="1015663"/>
          </a:xfrm>
        </p:spPr>
        <p:txBody>
          <a:bodyPr>
            <a:sp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sv-SE" sz="2000" b="1" dirty="0"/>
              <a:t>Det är många studenter som ångrar sitt utbyte längst hela processen. Hur ska avhopp/avbrott vid olika tidpunkter av processen hanteras?</a:t>
            </a:r>
            <a:endParaRPr lang="sv-SE" sz="1800" b="1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822960" y="1871184"/>
            <a:ext cx="7520940" cy="3247043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0"/>
              </a:spcBef>
              <a:buNone/>
            </a:pPr>
            <a:r>
              <a:rPr lang="sv-SE" sz="1800" dirty="0"/>
              <a:t>Bör hanteras enl. samma princip som för </a:t>
            </a:r>
            <a:r>
              <a:rPr lang="sv-SE" sz="1800" dirty="0" smtClean="0"/>
              <a:t>kurspaketeringstillfällen och kurstillfällen. Om avhopp görs:</a:t>
            </a:r>
            <a:endParaRPr lang="sv-SE" sz="1800" dirty="0"/>
          </a:p>
          <a:p>
            <a:pPr>
              <a:spcBef>
                <a:spcPts val="1000"/>
              </a:spcBef>
            </a:pPr>
            <a:r>
              <a:rPr lang="sv-SE" sz="1800" b="1" dirty="0" smtClean="0"/>
              <a:t>innan </a:t>
            </a:r>
            <a:r>
              <a:rPr lang="sv-SE" sz="1800" b="1" dirty="0"/>
              <a:t>studierna </a:t>
            </a:r>
            <a:r>
              <a:rPr lang="sv-SE" sz="1800" b="1" dirty="0" smtClean="0"/>
              <a:t>påbörjats </a:t>
            </a:r>
            <a:r>
              <a:rPr lang="sv-SE" sz="1800" dirty="0"/>
              <a:t>och studenten </a:t>
            </a:r>
            <a:r>
              <a:rPr lang="sv-SE" sz="1800" b="1" dirty="0"/>
              <a:t>inte registrerats</a:t>
            </a:r>
            <a:r>
              <a:rPr lang="sv-SE" sz="1800" dirty="0"/>
              <a:t> bör </a:t>
            </a:r>
            <a:r>
              <a:rPr lang="sv-SE" sz="1800" b="1" dirty="0"/>
              <a:t>återbud</a:t>
            </a:r>
            <a:r>
              <a:rPr lang="sv-SE" sz="1800" dirty="0"/>
              <a:t> läggas in.</a:t>
            </a:r>
          </a:p>
          <a:p>
            <a:pPr>
              <a:spcBef>
                <a:spcPts val="1000"/>
              </a:spcBef>
            </a:pPr>
            <a:r>
              <a:rPr lang="sv-SE" sz="1800" b="1" dirty="0" smtClean="0"/>
              <a:t>innan </a:t>
            </a:r>
            <a:r>
              <a:rPr lang="sv-SE" sz="1800" b="1" dirty="0"/>
              <a:t>studierna påbörjats </a:t>
            </a:r>
            <a:r>
              <a:rPr lang="sv-SE" sz="1800" dirty="0">
                <a:solidFill>
                  <a:schemeClr val="tx1"/>
                </a:solidFill>
              </a:rPr>
              <a:t>och </a:t>
            </a:r>
            <a:r>
              <a:rPr lang="sv-SE" sz="1800" dirty="0" smtClean="0">
                <a:solidFill>
                  <a:schemeClr val="tx1"/>
                </a:solidFill>
              </a:rPr>
              <a:t>studenten redan </a:t>
            </a:r>
            <a:r>
              <a:rPr lang="sv-SE" sz="1800" b="1" dirty="0" smtClean="0">
                <a:solidFill>
                  <a:schemeClr val="tx1"/>
                </a:solidFill>
              </a:rPr>
              <a:t>registrerats </a:t>
            </a:r>
            <a:r>
              <a:rPr lang="sv-SE" sz="1800" dirty="0" smtClean="0">
                <a:solidFill>
                  <a:schemeClr val="tx1"/>
                </a:solidFill>
              </a:rPr>
              <a:t>bör registrering </a:t>
            </a:r>
            <a:r>
              <a:rPr lang="sv-SE" sz="1800" dirty="0">
                <a:solidFill>
                  <a:schemeClr val="tx1"/>
                </a:solidFill>
              </a:rPr>
              <a:t>tas bort och </a:t>
            </a:r>
            <a:r>
              <a:rPr lang="sv-SE" sz="1800" b="1" dirty="0">
                <a:solidFill>
                  <a:schemeClr val="tx1"/>
                </a:solidFill>
              </a:rPr>
              <a:t>återbud</a:t>
            </a:r>
            <a:r>
              <a:rPr lang="sv-SE" sz="1800" dirty="0">
                <a:solidFill>
                  <a:schemeClr val="tx1"/>
                </a:solidFill>
              </a:rPr>
              <a:t> läggas </a:t>
            </a:r>
            <a:r>
              <a:rPr lang="sv-SE" sz="1800" dirty="0" smtClean="0">
                <a:solidFill>
                  <a:schemeClr val="tx1"/>
                </a:solidFill>
              </a:rPr>
              <a:t>in.</a:t>
            </a:r>
            <a:endParaRPr lang="sv-SE" sz="1800" dirty="0">
              <a:solidFill>
                <a:schemeClr val="tx1"/>
              </a:solidFill>
            </a:endParaRPr>
          </a:p>
          <a:p>
            <a:pPr>
              <a:spcBef>
                <a:spcPts val="1000"/>
              </a:spcBef>
            </a:pPr>
            <a:r>
              <a:rPr lang="sv-SE" sz="1800" b="1" dirty="0" smtClean="0"/>
              <a:t>efter </a:t>
            </a:r>
            <a:r>
              <a:rPr lang="sv-SE" sz="1800" b="1" dirty="0"/>
              <a:t>studierna påbörjats </a:t>
            </a:r>
            <a:r>
              <a:rPr lang="sv-SE" sz="1800" dirty="0"/>
              <a:t>och studenten </a:t>
            </a:r>
            <a:r>
              <a:rPr lang="sv-SE" sz="1800" dirty="0" smtClean="0"/>
              <a:t>är </a:t>
            </a:r>
            <a:r>
              <a:rPr lang="sv-SE" sz="1800" b="1" dirty="0" smtClean="0"/>
              <a:t>registrerad</a:t>
            </a:r>
            <a:r>
              <a:rPr lang="sv-SE" sz="1800" dirty="0" smtClean="0"/>
              <a:t> bör </a:t>
            </a:r>
            <a:r>
              <a:rPr lang="sv-SE" sz="1800" dirty="0"/>
              <a:t>ett </a:t>
            </a:r>
            <a:r>
              <a:rPr lang="sv-SE" sz="1800" b="1" dirty="0"/>
              <a:t>avbrott</a:t>
            </a:r>
            <a:r>
              <a:rPr lang="sv-SE" sz="1800" dirty="0"/>
              <a:t> läggas in. Beroende på avbrottsdatum och startdatum för tillfället kommer </a:t>
            </a:r>
            <a:r>
              <a:rPr lang="sv-SE" sz="1800" dirty="0" smtClean="0"/>
              <a:t>systemet antingen lägga in ett </a:t>
            </a:r>
            <a:r>
              <a:rPr lang="sv-SE" sz="1800" dirty="0"/>
              <a:t>tidigt avbrott eller avbrott </a:t>
            </a:r>
            <a:r>
              <a:rPr lang="sv-SE" sz="1800" dirty="0" smtClean="0"/>
              <a:t>för </a:t>
            </a:r>
            <a:r>
              <a:rPr lang="sv-SE" sz="1800" dirty="0"/>
              <a:t>studenten</a:t>
            </a:r>
            <a:r>
              <a:rPr lang="sv-SE" sz="1800" dirty="0" smtClean="0"/>
              <a:t>.</a:t>
            </a:r>
            <a:endParaRPr lang="sv-SE" sz="1800" dirty="0"/>
          </a:p>
        </p:txBody>
      </p:sp>
      <p:sp>
        <p:nvSpPr>
          <p:cNvPr id="9" name="Oval 8"/>
          <p:cNvSpPr/>
          <p:nvPr/>
        </p:nvSpPr>
        <p:spPr>
          <a:xfrm>
            <a:off x="129973" y="1794984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10" name="Oval 9"/>
          <p:cNvSpPr/>
          <p:nvPr/>
        </p:nvSpPr>
        <p:spPr>
          <a:xfrm>
            <a:off x="129974" y="39957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934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399577"/>
            <a:ext cx="7520940" cy="1015663"/>
          </a:xfrm>
        </p:spPr>
        <p:txBody>
          <a:bodyPr>
            <a:sp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sv-SE" sz="2000" b="1" dirty="0"/>
              <a:t>Kan man duplicera utbytestillfällen? Vi vill kunna flytta upp tillfället med en termin och/eller ett läsår i stället för att skapa nya hela tiden.</a:t>
            </a:r>
            <a:endParaRPr lang="sv-SE" sz="1800" b="1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822960" y="1858465"/>
            <a:ext cx="7520940" cy="105157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0"/>
              </a:spcBef>
              <a:buNone/>
            </a:pPr>
            <a:r>
              <a:rPr lang="sv-SE" sz="1800" dirty="0"/>
              <a:t>Finns ingen funktionalitet för detta idag</a:t>
            </a:r>
            <a:r>
              <a:rPr lang="sv-SE" sz="1800" dirty="0" smtClean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sz="1800" dirty="0">
                <a:solidFill>
                  <a:schemeClr val="tx1"/>
                </a:solidFill>
              </a:rPr>
              <a:t>Ärende finns för att kunna skapa upp ett utbud utifrån befintligt utbud (dvs. kopiera) men </a:t>
            </a:r>
            <a:r>
              <a:rPr lang="sv-SE" sz="1800" b="1" dirty="0" smtClean="0">
                <a:solidFill>
                  <a:schemeClr val="tx1"/>
                </a:solidFill>
              </a:rPr>
              <a:t>är inte </a:t>
            </a:r>
            <a:r>
              <a:rPr lang="sv-SE" sz="1800" b="1" dirty="0">
                <a:solidFill>
                  <a:schemeClr val="tx1"/>
                </a:solidFill>
              </a:rPr>
              <a:t>planerat i </a:t>
            </a:r>
            <a:r>
              <a:rPr lang="sv-SE" sz="1800" b="1" dirty="0" smtClean="0">
                <a:solidFill>
                  <a:schemeClr val="tx1"/>
                </a:solidFill>
              </a:rPr>
              <a:t>närtid</a:t>
            </a:r>
            <a:r>
              <a:rPr lang="sv-SE" sz="1800" dirty="0"/>
              <a:t>.</a:t>
            </a:r>
            <a:endParaRPr lang="sv-SE" sz="1800" dirty="0" smtClean="0"/>
          </a:p>
        </p:txBody>
      </p:sp>
      <p:sp>
        <p:nvSpPr>
          <p:cNvPr id="9" name="Oval 8"/>
          <p:cNvSpPr/>
          <p:nvPr/>
        </p:nvSpPr>
        <p:spPr>
          <a:xfrm>
            <a:off x="129973" y="1794984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10" name="Oval 9"/>
          <p:cNvSpPr/>
          <p:nvPr/>
        </p:nvSpPr>
        <p:spPr>
          <a:xfrm>
            <a:off x="129974" y="39957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246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399577"/>
            <a:ext cx="7520940" cy="2811026"/>
          </a:xfrm>
        </p:spPr>
        <p:txBody>
          <a:bodyPr>
            <a:sp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sv-SE" sz="2000" b="1" dirty="0"/>
              <a:t>Konverteraren lägger den ansvariga institutionen i en märkningsnyckel/-värde. För oss är den institution som äger studenten en central informationsbit – måste vi fortsättningsvis lägga in den där, eller kommer den informationen in någon annanstans? </a:t>
            </a:r>
            <a:endParaRPr lang="sv-SE" sz="2000" b="1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sv-SE" sz="2000" b="1" dirty="0" smtClean="0"/>
              <a:t>Om </a:t>
            </a:r>
            <a:r>
              <a:rPr lang="sv-SE" sz="2000" b="1" dirty="0"/>
              <a:t>det förstnämnda: var kommer den in i arbetsflödet? </a:t>
            </a:r>
            <a:endParaRPr lang="sv-SE" sz="2000" b="1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sv-SE" sz="2000" b="1" dirty="0" smtClean="0"/>
              <a:t>Om </a:t>
            </a:r>
            <a:r>
              <a:rPr lang="sv-SE" sz="2000" b="1" dirty="0"/>
              <a:t>det sistnämnda – varför läggs konverterad data där, och inte på det ställe dit </a:t>
            </a:r>
            <a:r>
              <a:rPr lang="sv-SE" sz="2000" b="1" dirty="0" err="1"/>
              <a:t>datan</a:t>
            </a:r>
            <a:r>
              <a:rPr lang="sv-SE" sz="2000" b="1" dirty="0"/>
              <a:t> ska när vi börjar mata in nya uppgifter?</a:t>
            </a:r>
            <a:endParaRPr lang="sv-SE" sz="1800" b="1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822960" y="3411040"/>
            <a:ext cx="7520940" cy="132856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0"/>
              </a:spcBef>
              <a:buNone/>
            </a:pPr>
            <a:r>
              <a:rPr lang="sv-SE" sz="1800" dirty="0"/>
              <a:t>Attributet för att ta hand om detta för inresande finns inte i mallen, </a:t>
            </a:r>
            <a:r>
              <a:rPr lang="sv-SE" sz="1800" dirty="0" smtClean="0"/>
              <a:t>IK </a:t>
            </a:r>
            <a:r>
              <a:rPr lang="sv-SE" sz="1800" dirty="0"/>
              <a:t>servar med att ta med informationen som märkningsnyckel/-värde.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sz="1800" dirty="0" smtClean="0"/>
              <a:t>Framåt </a:t>
            </a:r>
            <a:r>
              <a:rPr lang="sv-SE" sz="1800" dirty="0"/>
              <a:t>bör organisationsenhet </a:t>
            </a:r>
            <a:r>
              <a:rPr lang="sv-SE" sz="1800" dirty="0" smtClean="0"/>
              <a:t>läggas in på all utbildning, dvs. </a:t>
            </a:r>
            <a:r>
              <a:rPr lang="sv-SE" sz="1800" dirty="0"/>
              <a:t>även </a:t>
            </a:r>
            <a:r>
              <a:rPr lang="sv-SE" sz="1800" dirty="0" smtClean="0"/>
              <a:t>utbytesavtal. </a:t>
            </a:r>
            <a:endParaRPr lang="sv-SE" sz="1800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29973" y="3347559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10" name="Oval 9"/>
          <p:cNvSpPr/>
          <p:nvPr/>
        </p:nvSpPr>
        <p:spPr>
          <a:xfrm>
            <a:off x="129974" y="39957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822960" y="4989819"/>
            <a:ext cx="7520940" cy="52322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400" dirty="0"/>
              <a:t>Mall för utbytestillfälle: </a:t>
            </a:r>
            <a:r>
              <a:rPr lang="sv-SE" sz="1400" u="sng" dirty="0">
                <a:hlinkClick r:id="rId3"/>
              </a:rPr>
              <a:t>https://confluence.its.umu.se/confluence/pages/viewpage.action?pageId=180977888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10256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447670"/>
            <a:ext cx="7520940" cy="400110"/>
          </a:xfrm>
        </p:spPr>
        <p:txBody>
          <a:bodyPr>
            <a:sp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sv-SE" sz="2000" b="1" dirty="0"/>
              <a:t>Hur skapas tillfället för utbytesavtalet (kurspaketeringen)?</a:t>
            </a:r>
            <a:endParaRPr lang="sv-SE" sz="1800" b="1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822960" y="1268601"/>
            <a:ext cx="7520940" cy="3226524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0"/>
              </a:spcBef>
              <a:buNone/>
            </a:pPr>
            <a:r>
              <a:rPr lang="sv-SE" sz="1800" dirty="0">
                <a:solidFill>
                  <a:schemeClr val="tx1"/>
                </a:solidFill>
              </a:rPr>
              <a:t>Tillfället för utbytesavtalet skapas i Utbildningsinformation. </a:t>
            </a:r>
            <a:endParaRPr lang="sv-SE" sz="1800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1000"/>
              </a:spcBef>
              <a:buFont typeface="+mj-lt"/>
              <a:buAutoNum type="arabicPeriod"/>
            </a:pPr>
            <a:r>
              <a:rPr lang="sv-SE" sz="1800" dirty="0">
                <a:solidFill>
                  <a:schemeClr val="tx1"/>
                </a:solidFill>
              </a:rPr>
              <a:t>Du går in under: Utbildningsinformation → Övriga utbildningstyper → </a:t>
            </a:r>
            <a:r>
              <a:rPr lang="sv-SE" sz="1800" dirty="0" smtClean="0">
                <a:solidFill>
                  <a:schemeClr val="tx1"/>
                </a:solidFill>
              </a:rPr>
              <a:t>Utbytesavtal</a:t>
            </a:r>
          </a:p>
          <a:p>
            <a:pPr marL="342900" indent="-342900">
              <a:spcBef>
                <a:spcPts val="1000"/>
              </a:spcBef>
              <a:buFont typeface="+mj-lt"/>
              <a:buAutoNum type="arabicPeriod"/>
            </a:pPr>
            <a:endParaRPr lang="sv-SE" sz="2000" dirty="0">
              <a:solidFill>
                <a:schemeClr val="tx1"/>
              </a:solidFill>
            </a:endParaRPr>
          </a:p>
          <a:p>
            <a:pPr marL="342900" indent="-342900">
              <a:spcBef>
                <a:spcPts val="1000"/>
              </a:spcBef>
              <a:buFont typeface="+mj-lt"/>
              <a:buAutoNum type="arabicPeriod"/>
            </a:pPr>
            <a:endParaRPr lang="sv-SE" sz="1800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1000"/>
              </a:spcBef>
              <a:buFont typeface="+mj-lt"/>
              <a:buAutoNum type="arabicPeriod"/>
            </a:pPr>
            <a:endParaRPr lang="sv-SE" sz="1800" dirty="0">
              <a:solidFill>
                <a:schemeClr val="tx1"/>
              </a:solidFill>
            </a:endParaRPr>
          </a:p>
          <a:p>
            <a:pPr marL="342900" indent="-342900">
              <a:spcBef>
                <a:spcPts val="1000"/>
              </a:spcBef>
              <a:buFont typeface="+mj-lt"/>
              <a:buAutoNum type="arabicPeriod"/>
            </a:pPr>
            <a:r>
              <a:rPr lang="sv-SE" sz="1800" dirty="0" smtClean="0">
                <a:solidFill>
                  <a:schemeClr val="tx1"/>
                </a:solidFill>
              </a:rPr>
              <a:t>Där </a:t>
            </a:r>
            <a:r>
              <a:rPr lang="sv-SE" sz="1800" dirty="0">
                <a:solidFill>
                  <a:schemeClr val="tx1"/>
                </a:solidFill>
              </a:rPr>
              <a:t>skapar du antingen ett nytt utbytesavtal eller söker fram ett existerande avtal </a:t>
            </a:r>
            <a:r>
              <a:rPr lang="sv-SE" sz="1800" dirty="0" smtClean="0">
                <a:solidFill>
                  <a:schemeClr val="tx1"/>
                </a:solidFill>
              </a:rPr>
              <a:t>och</a:t>
            </a:r>
            <a:r>
              <a:rPr lang="sv-SE" sz="1800" dirty="0" smtClean="0"/>
              <a:t> </a:t>
            </a:r>
            <a:r>
              <a:rPr lang="sv-SE" sz="1800" dirty="0" smtClean="0">
                <a:solidFill>
                  <a:schemeClr val="tx1"/>
                </a:solidFill>
              </a:rPr>
              <a:t>lägger in </a:t>
            </a:r>
            <a:r>
              <a:rPr lang="sv-SE" sz="1800" dirty="0">
                <a:solidFill>
                  <a:schemeClr val="tx1"/>
                </a:solidFill>
              </a:rPr>
              <a:t>ett tillfälle på samma sätt som du lägger in ett tillfälle för </a:t>
            </a:r>
            <a:r>
              <a:rPr lang="sv-SE" sz="1800" dirty="0" smtClean="0">
                <a:solidFill>
                  <a:schemeClr val="tx1"/>
                </a:solidFill>
              </a:rPr>
              <a:t>program: </a:t>
            </a:r>
            <a:endParaRPr lang="sv-SE" sz="18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29973" y="1205120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10" name="Oval 9"/>
          <p:cNvSpPr/>
          <p:nvPr/>
        </p:nvSpPr>
        <p:spPr>
          <a:xfrm>
            <a:off x="129974" y="39957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?</a:t>
            </a:r>
            <a:endParaRPr lang="sv-S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866" r="16279" b="54805"/>
          <a:stretch/>
        </p:blipFill>
        <p:spPr>
          <a:xfrm>
            <a:off x="842011" y="2262432"/>
            <a:ext cx="7620000" cy="12327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73" r="-1" b="46271"/>
          <a:stretch/>
        </p:blipFill>
        <p:spPr>
          <a:xfrm>
            <a:off x="838200" y="4530871"/>
            <a:ext cx="7785735" cy="14308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97" t="65714" r="-97" b="19429"/>
          <a:stretch/>
        </p:blipFill>
        <p:spPr>
          <a:xfrm>
            <a:off x="842011" y="5928011"/>
            <a:ext cx="7791450" cy="3956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40581" y="4965071"/>
            <a:ext cx="1000125" cy="44767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704976" y="5227009"/>
            <a:ext cx="2935605" cy="223837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78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447670"/>
            <a:ext cx="7520940" cy="1579920"/>
          </a:xfrm>
        </p:spPr>
        <p:txBody>
          <a:bodyPr>
            <a:sp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sv-SE" sz="2000" b="1" dirty="0"/>
              <a:t>Då vi lägger in antagning till </a:t>
            </a:r>
            <a:r>
              <a:rPr lang="sv-SE" sz="2000" b="1" dirty="0" smtClean="0"/>
              <a:t>utbytesavtal: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sz="2000" b="1" dirty="0"/>
              <a:t>F</a:t>
            </a:r>
            <a:r>
              <a:rPr lang="sv-SE" sz="2000" b="1" dirty="0" smtClean="0"/>
              <a:t>inns </a:t>
            </a:r>
            <a:r>
              <a:rPr lang="sv-SE" sz="2000" b="1" dirty="0"/>
              <a:t>det någon </a:t>
            </a:r>
            <a:r>
              <a:rPr lang="sv-SE" sz="2000" b="1" i="1" dirty="0"/>
              <a:t>default </a:t>
            </a:r>
            <a:r>
              <a:rPr lang="sv-SE" sz="2000" b="1" i="1" dirty="0" err="1" smtClean="0"/>
              <a:t>setting</a:t>
            </a:r>
            <a:r>
              <a:rPr lang="sv-SE" sz="2000" b="1" i="1" dirty="0" smtClean="0"/>
              <a:t> </a:t>
            </a:r>
            <a:r>
              <a:rPr lang="sv-SE" sz="2000" b="1" dirty="0" smtClean="0"/>
              <a:t>för Tillgängligt från </a:t>
            </a:r>
            <a:r>
              <a:rPr lang="sv-SE" sz="2000" b="1" i="1" dirty="0" smtClean="0"/>
              <a:t>-</a:t>
            </a:r>
            <a:r>
              <a:rPr lang="sv-SE" sz="2000" b="1" dirty="0" smtClean="0"/>
              <a:t> </a:t>
            </a:r>
            <a:r>
              <a:rPr lang="sv-SE" sz="2000" b="1" dirty="0"/>
              <a:t>eftersom det är samma datum? </a:t>
            </a:r>
            <a:endParaRPr lang="sv-SE" sz="2000" b="1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sv-SE" sz="2000" b="1" dirty="0" smtClean="0"/>
              <a:t>Eller </a:t>
            </a:r>
            <a:r>
              <a:rPr lang="sv-SE" sz="2000" b="1" dirty="0"/>
              <a:t>skulle det kunna vara tillgängligt från annat datum?</a:t>
            </a:r>
            <a:endParaRPr lang="sv-SE" sz="1800" b="1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822960" y="2548650"/>
            <a:ext cx="7520940" cy="2287806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0"/>
              </a:spcBef>
              <a:buNone/>
            </a:pPr>
            <a:r>
              <a:rPr lang="sv-SE" sz="1800" dirty="0" smtClean="0"/>
              <a:t>Det </a:t>
            </a:r>
            <a:r>
              <a:rPr lang="sv-SE" sz="1800" dirty="0"/>
              <a:t>datum som ska anges är det datum studenten </a:t>
            </a:r>
            <a:r>
              <a:rPr lang="sv-SE" sz="1800" b="1" dirty="0"/>
              <a:t>påbörjar sina studier</a:t>
            </a:r>
            <a:r>
              <a:rPr lang="sv-SE" sz="1800" dirty="0"/>
              <a:t>. Det finns ingen </a:t>
            </a:r>
            <a:r>
              <a:rPr lang="sv-SE" sz="1800" i="1" dirty="0"/>
              <a:t>default </a:t>
            </a:r>
            <a:r>
              <a:rPr lang="sv-SE" sz="1800" i="1" dirty="0" err="1"/>
              <a:t>setting</a:t>
            </a:r>
            <a:r>
              <a:rPr lang="sv-SE" sz="1800" dirty="0"/>
              <a:t>. </a:t>
            </a:r>
            <a:endParaRPr lang="sv-SE" sz="18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sv-SE" sz="1800" dirty="0"/>
              <a:t>Funktionaliteten är generell och gäller för alla kurspaketeringar. I fallet med Utbytesavtal är det, med största sannolikhet, detsamma som Utbytestillfällets </a:t>
            </a:r>
            <a:r>
              <a:rPr lang="sv-SE" sz="1800" dirty="0" smtClean="0"/>
              <a:t>fr.o.m. </a:t>
            </a:r>
            <a:r>
              <a:rPr lang="sv-SE" sz="1800" dirty="0"/>
              <a:t>datum</a:t>
            </a:r>
            <a:r>
              <a:rPr lang="sv-SE" sz="1800" dirty="0" smtClean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sz="1800" i="1" dirty="0" smtClean="0">
                <a:solidFill>
                  <a:schemeClr val="tx1"/>
                </a:solidFill>
              </a:rPr>
              <a:t>Olika </a:t>
            </a:r>
            <a:r>
              <a:rPr lang="sv-SE" sz="1800" i="1" dirty="0">
                <a:solidFill>
                  <a:schemeClr val="tx1"/>
                </a:solidFill>
              </a:rPr>
              <a:t>flöden under </a:t>
            </a:r>
            <a:r>
              <a:rPr lang="sv-SE" sz="1800" i="1" dirty="0" smtClean="0">
                <a:solidFill>
                  <a:schemeClr val="tx1"/>
                </a:solidFill>
              </a:rPr>
              <a:t>studiedeltaganden ses nu över, bland </a:t>
            </a:r>
            <a:r>
              <a:rPr lang="sv-SE" sz="1800" i="1" dirty="0">
                <a:solidFill>
                  <a:schemeClr val="tx1"/>
                </a:solidFill>
              </a:rPr>
              <a:t>annat för att tydliggöra och förenkla hanteringen av funktionaliteten kring tillgängliggöra.</a:t>
            </a:r>
            <a:endParaRPr lang="sv-SE" sz="1800" i="1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29973" y="2504023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10" name="Oval 9"/>
          <p:cNvSpPr/>
          <p:nvPr/>
        </p:nvSpPr>
        <p:spPr>
          <a:xfrm>
            <a:off x="129974" y="39957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8085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129974" y="2158231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447670"/>
            <a:ext cx="7520940" cy="836126"/>
          </a:xfrm>
        </p:spPr>
        <p:txBody>
          <a:bodyPr>
            <a:sp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sv-SE" sz="2000" b="1" dirty="0"/>
              <a:t>Då vi lägger in antagning till utbytesavtal: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sz="2000" b="1" dirty="0" smtClean="0"/>
              <a:t>Var </a:t>
            </a:r>
            <a:r>
              <a:rPr lang="sv-SE" sz="2000" b="1" dirty="0"/>
              <a:t>visas det </a:t>
            </a:r>
            <a:r>
              <a:rPr lang="sv-SE" sz="2000" b="1" dirty="0" smtClean="0"/>
              <a:t>vi kan skriva in i fältet Anmälningsavgift anteckning? </a:t>
            </a:r>
            <a:endParaRPr lang="sv-SE" sz="1800" b="1" dirty="0"/>
          </a:p>
        </p:txBody>
      </p:sp>
      <p:sp>
        <p:nvSpPr>
          <p:cNvPr id="10" name="Oval 9"/>
          <p:cNvSpPr/>
          <p:nvPr/>
        </p:nvSpPr>
        <p:spPr>
          <a:xfrm>
            <a:off x="129974" y="39957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822960" y="2221712"/>
            <a:ext cx="7520940" cy="117981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800" dirty="0" smtClean="0"/>
              <a:t>Tar frågan vidare till utbildningstillfälle om studieavgiftsbetalning. </a:t>
            </a:r>
          </a:p>
          <a:p>
            <a:pPr marL="0" indent="0">
              <a:buNone/>
            </a:pPr>
            <a:r>
              <a:rPr lang="sv-SE" sz="1800" dirty="0" smtClean="0"/>
              <a:t>Anmälningsavgift är inte relevant information att lägga in för inresande utbytesstudenter då de studerar på lärosätet inom ett utbytesavtal.</a:t>
            </a:r>
          </a:p>
        </p:txBody>
      </p:sp>
    </p:spTree>
    <p:extLst>
      <p:ext uri="{BB962C8B-B14F-4D97-AF65-F5344CB8AC3E}">
        <p14:creationId xmlns:p14="http://schemas.microsoft.com/office/powerpoint/2010/main" val="195178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Frågor från utbildningstillfället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540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129974" y="229020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447670"/>
            <a:ext cx="7520940" cy="1323439"/>
          </a:xfrm>
        </p:spPr>
        <p:txBody>
          <a:bodyPr>
            <a:sp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sv-SE" sz="2000" b="1" dirty="0" smtClean="0"/>
              <a:t>Vi har alla våra inresande utbytesstudenter via </a:t>
            </a:r>
            <a:r>
              <a:rPr lang="sv-SE" sz="2000" b="1" dirty="0" err="1" smtClean="0"/>
              <a:t>NyA</a:t>
            </a:r>
            <a:r>
              <a:rPr lang="sv-SE" sz="2000" b="1" dirty="0" smtClean="0"/>
              <a:t>: idag lägger vi in utbildningen som fristående kurs för att kunna utannonsera dem, undrar hur vi på enklaste sätt kan koppla in dem i utbytet efteråt utan att de har registrerat sig?</a:t>
            </a:r>
          </a:p>
        </p:txBody>
      </p:sp>
      <p:sp>
        <p:nvSpPr>
          <p:cNvPr id="10" name="Oval 9"/>
          <p:cNvSpPr/>
          <p:nvPr/>
        </p:nvSpPr>
        <p:spPr>
          <a:xfrm>
            <a:off x="129974" y="39957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822960" y="2221712"/>
            <a:ext cx="7520940" cy="160556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0"/>
              </a:spcBef>
              <a:buNone/>
            </a:pPr>
            <a:r>
              <a:rPr lang="sv-SE" sz="1800" dirty="0" smtClean="0">
                <a:solidFill>
                  <a:schemeClr val="tx1"/>
                </a:solidFill>
              </a:rPr>
              <a:t>Att kunna flytta kurser i förväntat deltagande i plan är planerat inom de närmaste sprintarna – dock behöver det hanteras manuellt på varje student.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sz="1800" dirty="0" smtClean="0">
                <a:solidFill>
                  <a:srgbClr val="FF0000"/>
                </a:solidFill>
              </a:rPr>
              <a:t>Vi återkommer kring hanteringen av utannonsering av utbytesstudier via </a:t>
            </a:r>
            <a:r>
              <a:rPr lang="sv-SE" sz="1800" dirty="0" err="1" smtClean="0">
                <a:solidFill>
                  <a:srgbClr val="FF0000"/>
                </a:solidFill>
              </a:rPr>
              <a:t>NyA</a:t>
            </a:r>
            <a:r>
              <a:rPr lang="sv-SE" sz="1800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01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129974" y="2309062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447670"/>
            <a:ext cx="7520940" cy="163121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2000" b="1" dirty="0"/>
              <a:t>När vi registrerade studenter på utbyte inför våren upptäckte vi en bugg för de studenter vars utbytestermin började innan svensk vårtermin startade . Dessa studenter registrerades då på HT17 istället för VT18. Känner ni till problemet och kommer buggen att försvinna</a:t>
            </a:r>
            <a:r>
              <a:rPr lang="sv-SE" sz="2000" b="1" dirty="0" smtClean="0"/>
              <a:t>?</a:t>
            </a:r>
            <a:endParaRPr lang="sv-SE" sz="2000" b="1" dirty="0"/>
          </a:p>
        </p:txBody>
      </p:sp>
      <p:sp>
        <p:nvSpPr>
          <p:cNvPr id="10" name="Oval 9"/>
          <p:cNvSpPr/>
          <p:nvPr/>
        </p:nvSpPr>
        <p:spPr>
          <a:xfrm>
            <a:off x="129974" y="39957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822960" y="2221712"/>
            <a:ext cx="7520940" cy="1882567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000"/>
              </a:spcBef>
            </a:pPr>
            <a:r>
              <a:rPr lang="sv-SE" sz="1800" dirty="0" smtClean="0"/>
              <a:t>I </a:t>
            </a:r>
            <a:r>
              <a:rPr lang="sv-SE" sz="1800" dirty="0" err="1" smtClean="0"/>
              <a:t>Ladok</a:t>
            </a:r>
            <a:r>
              <a:rPr lang="sv-SE" sz="1800" dirty="0" smtClean="0"/>
              <a:t> visas perioder enl. den startdatum som lagts in på tillfället. Om startdatum är inom perioden för föregående periodvisas det i </a:t>
            </a:r>
            <a:r>
              <a:rPr lang="sv-SE" sz="1800" dirty="0" err="1" smtClean="0"/>
              <a:t>GUIt</a:t>
            </a:r>
            <a:r>
              <a:rPr lang="sv-SE" sz="1800" dirty="0" smtClean="0"/>
              <a:t> som att kurstillfället/tillfället för utbytesåtagandet. Denna visning kommer ses över.</a:t>
            </a:r>
          </a:p>
          <a:p>
            <a:pPr>
              <a:spcBef>
                <a:spcPts val="1000"/>
              </a:spcBef>
            </a:pPr>
            <a:r>
              <a:rPr lang="sv-SE" sz="1800" dirty="0" smtClean="0"/>
              <a:t>I </a:t>
            </a:r>
            <a:r>
              <a:rPr lang="sv-SE" sz="1800" dirty="0" err="1" smtClean="0"/>
              <a:t>LadokPing</a:t>
            </a:r>
            <a:r>
              <a:rPr lang="sv-SE" sz="1800" dirty="0" smtClean="0"/>
              <a:t> har problematik med </a:t>
            </a:r>
            <a:r>
              <a:rPr lang="sv-SE" sz="1800" dirty="0" smtClean="0">
                <a:solidFill>
                  <a:schemeClr val="tx1"/>
                </a:solidFill>
              </a:rPr>
              <a:t>periodens </a:t>
            </a:r>
            <a:r>
              <a:rPr lang="sv-SE" sz="1800" dirty="0">
                <a:solidFill>
                  <a:schemeClr val="tx1"/>
                </a:solidFill>
              </a:rPr>
              <a:t>visning</a:t>
            </a:r>
            <a:r>
              <a:rPr lang="sv-SE" sz="1800" dirty="0" smtClean="0"/>
              <a:t> </a:t>
            </a:r>
            <a:r>
              <a:rPr lang="sv-SE" sz="1800" dirty="0"/>
              <a:t>tidigare </a:t>
            </a:r>
            <a:r>
              <a:rPr lang="sv-SE" sz="1800" dirty="0" smtClean="0"/>
              <a:t>funnits pga. integrationen mellan </a:t>
            </a:r>
            <a:r>
              <a:rPr lang="sv-SE" sz="1800" dirty="0" err="1" smtClean="0"/>
              <a:t>Ladok</a:t>
            </a:r>
            <a:r>
              <a:rPr lang="sv-SE" sz="1800" dirty="0" smtClean="0"/>
              <a:t> och </a:t>
            </a:r>
            <a:r>
              <a:rPr lang="sv-SE" sz="1800" dirty="0" err="1" smtClean="0"/>
              <a:t>LadokPing</a:t>
            </a:r>
            <a:r>
              <a:rPr lang="sv-SE" sz="1800" dirty="0" smtClean="0"/>
              <a:t>, detta är nu åtgärdat. </a:t>
            </a:r>
          </a:p>
        </p:txBody>
      </p:sp>
      <p:sp>
        <p:nvSpPr>
          <p:cNvPr id="2" name="Rectangle 1"/>
          <p:cNvSpPr/>
          <p:nvPr/>
        </p:nvSpPr>
        <p:spPr>
          <a:xfrm>
            <a:off x="736599" y="5211002"/>
            <a:ext cx="79925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000000"/>
                </a:solidFill>
                <a:latin typeface="Franklin Gothic Book"/>
                <a:cs typeface="Franklin Gothic Book"/>
              </a:rPr>
              <a:t>Ärende för åtgärd av periodens visning i </a:t>
            </a:r>
            <a:r>
              <a:rPr lang="sv-SE" sz="1400" dirty="0" err="1">
                <a:solidFill>
                  <a:srgbClr val="000000"/>
                </a:solidFill>
                <a:latin typeface="Franklin Gothic Book"/>
                <a:cs typeface="Franklin Gothic Book"/>
              </a:rPr>
              <a:t>LadokPing</a:t>
            </a:r>
            <a:r>
              <a:rPr lang="sv-SE" sz="1400" dirty="0">
                <a:solidFill>
                  <a:srgbClr val="000000"/>
                </a:solidFill>
                <a:latin typeface="Franklin Gothic Book"/>
                <a:cs typeface="Franklin Gothic Book"/>
              </a:rPr>
              <a:t>: </a:t>
            </a:r>
            <a:r>
              <a:rPr lang="sv-SE" sz="1400" dirty="0">
                <a:solidFill>
                  <a:srgbClr val="000000"/>
                </a:solidFill>
                <a:latin typeface="Franklin Gothic Book"/>
                <a:cs typeface="Franklin Gothic Book"/>
                <a:hlinkClick r:id="rId3"/>
              </a:rPr>
              <a:t>https://</a:t>
            </a:r>
            <a:r>
              <a:rPr lang="sv-SE" sz="1400" dirty="0" smtClean="0">
                <a:solidFill>
                  <a:srgbClr val="000000"/>
                </a:solidFill>
                <a:latin typeface="Franklin Gothic Book"/>
                <a:cs typeface="Franklin Gothic Book"/>
                <a:hlinkClick r:id="rId3"/>
              </a:rPr>
              <a:t>jira.its.umu.se/browse/LTRE-30581</a:t>
            </a:r>
            <a:r>
              <a:rPr lang="sv-SE" sz="1400" dirty="0" smtClean="0">
                <a:solidFill>
                  <a:srgbClr val="000000"/>
                </a:solidFill>
                <a:latin typeface="Franklin Gothic Book"/>
                <a:cs typeface="Franklin Gothic Book"/>
              </a:rPr>
              <a:t> </a:t>
            </a:r>
            <a:endParaRPr lang="sv-SE" sz="1400" dirty="0">
              <a:solidFill>
                <a:srgbClr val="000000"/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00063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</p:spPr>
        <p:txBody>
          <a:bodyPr/>
          <a:lstStyle/>
          <a:p>
            <a:r>
              <a:rPr lang="sv-SE" dirty="0"/>
              <a:t>Utbildningsmaterial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923207"/>
            <a:ext cx="7905404" cy="178189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sv-SE" dirty="0" smtClean="0">
                <a:solidFill>
                  <a:schemeClr val="tx1"/>
                </a:solidFill>
              </a:rPr>
              <a:t>Uppdaterad Lathund</a:t>
            </a:r>
            <a:r>
              <a:rPr lang="sv-SE" dirty="0">
                <a:solidFill>
                  <a:schemeClr val="tx1"/>
                </a:solidFill>
              </a:rPr>
              <a:t>: </a:t>
            </a:r>
            <a:r>
              <a:rPr lang="sv-SE" dirty="0" smtClean="0">
                <a:solidFill>
                  <a:schemeClr val="tx1"/>
                </a:solidFill>
              </a:rPr>
              <a:t>utbytesstudier</a:t>
            </a:r>
            <a:endParaRPr lang="sv-SE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sv-SE" dirty="0">
                <a:solidFill>
                  <a:schemeClr val="tx1"/>
                </a:solidFill>
              </a:rPr>
              <a:t>Nya filmer</a:t>
            </a:r>
            <a:r>
              <a:rPr lang="sv-SE" sz="2100" dirty="0">
                <a:solidFill>
                  <a:schemeClr val="tx1"/>
                </a:solidFill>
              </a:rPr>
              <a:t>:</a:t>
            </a:r>
          </a:p>
          <a:p>
            <a:pPr lvl="1">
              <a:lnSpc>
                <a:spcPct val="120000"/>
              </a:lnSpc>
            </a:pPr>
            <a:r>
              <a:rPr lang="sv-SE" sz="1900" dirty="0" smtClean="0">
                <a:solidFill>
                  <a:schemeClr val="tx1"/>
                </a:solidFill>
              </a:rPr>
              <a:t>Grundläggande begrepp och koncept för utbytesstudier</a:t>
            </a:r>
          </a:p>
          <a:p>
            <a:pPr lvl="1">
              <a:lnSpc>
                <a:spcPct val="120000"/>
              </a:lnSpc>
            </a:pPr>
            <a:r>
              <a:rPr lang="sv-SE" sz="1900" dirty="0" smtClean="0">
                <a:solidFill>
                  <a:schemeClr val="tx1"/>
                </a:solidFill>
              </a:rPr>
              <a:t>Exempel: Inresande student</a:t>
            </a:r>
          </a:p>
          <a:p>
            <a:pPr lvl="1">
              <a:lnSpc>
                <a:spcPct val="120000"/>
              </a:lnSpc>
            </a:pPr>
            <a:r>
              <a:rPr lang="sv-SE" sz="1900" dirty="0" smtClean="0">
                <a:solidFill>
                  <a:schemeClr val="tx1"/>
                </a:solidFill>
              </a:rPr>
              <a:t>Exempel: Utresande student</a:t>
            </a:r>
            <a:endParaRPr lang="sv-SE" sz="190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22960" y="3257551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dirty="0"/>
              <a:t>Agenda för mötet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22960" y="3806191"/>
            <a:ext cx="7520940" cy="84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lvl="1" indent="-457200">
              <a:buFont typeface="+mj-lt"/>
              <a:buAutoNum type="arabicPeriod"/>
            </a:pPr>
            <a:r>
              <a:rPr lang="sv-SE" dirty="0"/>
              <a:t>Inkomna </a:t>
            </a:r>
            <a:r>
              <a:rPr lang="sv-SE" dirty="0" smtClean="0"/>
              <a:t>frågor och svar</a:t>
            </a:r>
            <a:endParaRPr lang="sv-SE" dirty="0"/>
          </a:p>
          <a:p>
            <a:pPr marL="685800" lvl="1" indent="-457200">
              <a:buFont typeface="+mj-lt"/>
              <a:buAutoNum type="arabicPeriod"/>
            </a:pPr>
            <a:r>
              <a:rPr lang="sv-SE" dirty="0"/>
              <a:t>Fler frågor och diskussion </a:t>
            </a:r>
          </a:p>
        </p:txBody>
      </p:sp>
      <p:sp>
        <p:nvSpPr>
          <p:cNvPr id="10" name="Oval 9"/>
          <p:cNvSpPr/>
          <p:nvPr/>
        </p:nvSpPr>
        <p:spPr>
          <a:xfrm>
            <a:off x="139499" y="3267076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666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129974" y="2644846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447670"/>
            <a:ext cx="7520940" cy="1759456"/>
          </a:xfrm>
        </p:spPr>
        <p:txBody>
          <a:bodyPr>
            <a:sp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sv-SE" sz="2000" b="1" dirty="0"/>
              <a:t>Är tanken att </a:t>
            </a:r>
            <a:r>
              <a:rPr lang="sv-SE" sz="2000" b="1" dirty="0" smtClean="0"/>
              <a:t>vi ska </a:t>
            </a:r>
            <a:r>
              <a:rPr lang="sv-SE" sz="2000" b="1" dirty="0"/>
              <a:t>lyfta upp utbytesavtal till ny version när vi nu lägger upp inför </a:t>
            </a:r>
            <a:r>
              <a:rPr lang="sv-SE" sz="2000" b="1" dirty="0" smtClean="0"/>
              <a:t>HT18?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sz="2000" b="1" dirty="0" smtClean="0"/>
              <a:t>Har </a:t>
            </a:r>
            <a:r>
              <a:rPr lang="sv-SE" sz="2000" b="1" dirty="0"/>
              <a:t>även hört att vissa lärosäten tänker lägga upp nya utbytesavtal för att få andra utbildningskoder istället för  KONV- utbildningskoder. Hur ska </a:t>
            </a:r>
            <a:r>
              <a:rPr lang="sv-SE" sz="2000" b="1" dirty="0" smtClean="0"/>
              <a:t>vi tänka </a:t>
            </a:r>
            <a:r>
              <a:rPr lang="sv-SE" sz="2000" b="1" dirty="0"/>
              <a:t>här?</a:t>
            </a:r>
          </a:p>
        </p:txBody>
      </p:sp>
      <p:sp>
        <p:nvSpPr>
          <p:cNvPr id="10" name="Oval 9"/>
          <p:cNvSpPr/>
          <p:nvPr/>
        </p:nvSpPr>
        <p:spPr>
          <a:xfrm>
            <a:off x="129974" y="39957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822960" y="2585778"/>
            <a:ext cx="7520940" cy="160556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0"/>
              </a:spcBef>
              <a:buNone/>
            </a:pPr>
            <a:r>
              <a:rPr lang="sv-SE" sz="1800" dirty="0" smtClean="0"/>
              <a:t>Det är inte nödvändigt att lyfta upp utbytesavtalet till en ny version om det inte finns förändringar i avtalet.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sz="1800" dirty="0" smtClean="0"/>
              <a:t>Vill ni byta utbildningskod från KONV-kod så behöver ni skapa nya utbytesavtal under Utbildningsinformation.</a:t>
            </a:r>
            <a:r>
              <a:rPr lang="sv-SE" sz="1800" dirty="0"/>
              <a:t> </a:t>
            </a:r>
            <a:r>
              <a:rPr lang="sv-SE" sz="1800" dirty="0" smtClean="0"/>
              <a:t>I </a:t>
            </a:r>
            <a:r>
              <a:rPr lang="sv-SE" sz="1800" dirty="0" smtClean="0">
                <a:hlinkClick r:id="rId3"/>
              </a:rPr>
              <a:t>lathunden för utbytesstudier </a:t>
            </a:r>
            <a:r>
              <a:rPr lang="sv-SE" sz="1800" dirty="0" smtClean="0"/>
              <a:t>finns exempel på utbildningskoder för utbytesavtal.</a:t>
            </a:r>
          </a:p>
        </p:txBody>
      </p:sp>
    </p:spTree>
    <p:extLst>
      <p:ext uri="{BB962C8B-B14F-4D97-AF65-F5344CB8AC3E}">
        <p14:creationId xmlns:p14="http://schemas.microsoft.com/office/powerpoint/2010/main" val="113598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129974" y="2221712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447670"/>
            <a:ext cx="7520940" cy="101566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2000" b="1" dirty="0"/>
              <a:t>Hur gör vi med studenter som registreras på utbytesstudier i gamla </a:t>
            </a:r>
            <a:r>
              <a:rPr lang="sv-SE" sz="2000" b="1" dirty="0" err="1"/>
              <a:t>Ladok</a:t>
            </a:r>
            <a:r>
              <a:rPr lang="sv-SE" sz="2000" b="1" dirty="0"/>
              <a:t> och sedan förs över</a:t>
            </a:r>
            <a:r>
              <a:rPr lang="sv-SE" sz="2000" b="1" dirty="0" smtClean="0"/>
              <a:t>? Om vi vill byta till utbytesavtal utan KONV-kod?</a:t>
            </a:r>
            <a:endParaRPr lang="sv-SE" sz="1800" b="1" dirty="0"/>
          </a:p>
        </p:txBody>
      </p:sp>
      <p:sp>
        <p:nvSpPr>
          <p:cNvPr id="10" name="Oval 9"/>
          <p:cNvSpPr/>
          <p:nvPr/>
        </p:nvSpPr>
        <p:spPr>
          <a:xfrm>
            <a:off x="129974" y="39957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822960" y="2221712"/>
            <a:ext cx="7520940" cy="2564805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000"/>
              </a:spcBef>
            </a:pPr>
            <a:r>
              <a:rPr lang="sv-SE" sz="1800" dirty="0" smtClean="0"/>
              <a:t>För studenter som </a:t>
            </a:r>
            <a:r>
              <a:rPr lang="sv-SE" sz="1800" b="1" dirty="0" smtClean="0"/>
              <a:t>ej påbörjat utbytet </a:t>
            </a:r>
            <a:r>
              <a:rPr lang="sv-SE" sz="1800" dirty="0" smtClean="0"/>
              <a:t>ännu kan ni välja att inte inkludera den informationen i </a:t>
            </a:r>
            <a:r>
              <a:rPr lang="sv-SE" sz="1800" dirty="0" err="1" smtClean="0"/>
              <a:t>IK:n</a:t>
            </a:r>
            <a:r>
              <a:rPr lang="sv-SE" sz="1800" dirty="0" smtClean="0"/>
              <a:t>, utan istället lägga upp nya utbytesavtal i </a:t>
            </a:r>
            <a:r>
              <a:rPr lang="sv-SE" sz="1800" dirty="0" err="1" smtClean="0"/>
              <a:t>Ladok</a:t>
            </a:r>
            <a:r>
              <a:rPr lang="sv-SE" sz="1800" dirty="0" smtClean="0"/>
              <a:t> som ni antar studenterna till. </a:t>
            </a:r>
          </a:p>
          <a:p>
            <a:pPr>
              <a:spcBef>
                <a:spcPts val="1000"/>
              </a:spcBef>
            </a:pPr>
            <a:r>
              <a:rPr lang="sv-SE" sz="1800" dirty="0" smtClean="0"/>
              <a:t>För studenter som </a:t>
            </a:r>
            <a:r>
              <a:rPr lang="sv-SE" sz="1800" b="1" dirty="0" smtClean="0"/>
              <a:t>har påbörjade studier </a:t>
            </a:r>
            <a:r>
              <a:rPr lang="sv-SE" sz="1800" dirty="0" smtClean="0"/>
              <a:t>är det mer svårhanterligt. Då behöver deltagandet tas bort, ny utbildningsavtal läggas upp och sedan kan studenten antas till utbildningsavtalet.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sz="1800" dirty="0" smtClean="0"/>
              <a:t>I </a:t>
            </a:r>
            <a:r>
              <a:rPr lang="sv-SE" sz="1800" dirty="0">
                <a:hlinkClick r:id="rId3"/>
              </a:rPr>
              <a:t>lathunden för utbytesstudier </a:t>
            </a:r>
            <a:r>
              <a:rPr lang="sv-SE" sz="1800" dirty="0"/>
              <a:t>finns exempel </a:t>
            </a:r>
            <a:r>
              <a:rPr lang="sv-SE" sz="1800" dirty="0" smtClean="0"/>
              <a:t>för att lägga upp utbildningskoder </a:t>
            </a:r>
            <a:r>
              <a:rPr lang="sv-SE" sz="1800" dirty="0"/>
              <a:t>för </a:t>
            </a:r>
            <a:r>
              <a:rPr lang="sv-SE" sz="1800" dirty="0" smtClean="0"/>
              <a:t>nya utbytesavtal</a:t>
            </a:r>
            <a:r>
              <a:rPr lang="sv-SE" sz="1800" dirty="0" smtClean="0"/>
              <a:t>.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14029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129974" y="1504845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447670"/>
            <a:ext cx="7520940" cy="707886"/>
          </a:xfrm>
        </p:spPr>
        <p:txBody>
          <a:bodyPr>
            <a:sp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sv-SE" sz="2000" b="1" dirty="0"/>
              <a:t>Finns det något sätt att söka på extern </a:t>
            </a:r>
            <a:r>
              <a:rPr lang="sv-SE" sz="2000" b="1" dirty="0" smtClean="0"/>
              <a:t>part-koden </a:t>
            </a:r>
            <a:r>
              <a:rPr lang="sv-SE" sz="2000" dirty="0" smtClean="0"/>
              <a:t>(tex</a:t>
            </a:r>
            <a:r>
              <a:rPr lang="sv-SE" sz="2000" dirty="0"/>
              <a:t>. </a:t>
            </a:r>
            <a:r>
              <a:rPr lang="sv-SE" sz="2000" dirty="0" smtClean="0"/>
              <a:t>HONGKON02)</a:t>
            </a:r>
            <a:r>
              <a:rPr lang="sv-SE" sz="2000" b="1" dirty="0"/>
              <a:t>?</a:t>
            </a:r>
            <a:endParaRPr lang="sv-SE" sz="2000" dirty="0" smtClean="0"/>
          </a:p>
        </p:txBody>
      </p:sp>
      <p:sp>
        <p:nvSpPr>
          <p:cNvPr id="10" name="Oval 9"/>
          <p:cNvSpPr/>
          <p:nvPr/>
        </p:nvSpPr>
        <p:spPr>
          <a:xfrm>
            <a:off x="129974" y="39957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822960" y="1568326"/>
            <a:ext cx="7520940" cy="2010807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0"/>
              </a:spcBef>
              <a:buNone/>
            </a:pPr>
            <a:r>
              <a:rPr lang="sv-SE" sz="1800" dirty="0" smtClean="0"/>
              <a:t>Då nytt utbytesavtal skapas är det möjligt att söka på koden för extern part.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sz="1800" dirty="0" smtClean="0"/>
              <a:t>Plan finns för att se över hur extern part kan väljas i olika lägen (ex. utbytesavtal, andra meriter), för att kunna söka på mer än den </a:t>
            </a:r>
            <a:r>
              <a:rPr lang="sv-SE" sz="1800" dirty="0"/>
              <a:t>svenska </a:t>
            </a:r>
            <a:r>
              <a:rPr lang="sv-SE" sz="1800" dirty="0" smtClean="0"/>
              <a:t>benämningen. Preliminärt planerat till inom snar framtid.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sz="1800" dirty="0" smtClean="0"/>
              <a:t>Att söka ut extern part i utdata-funktionen finns inte idag. Önskemålet tas med till kommande utveckling. </a:t>
            </a:r>
          </a:p>
        </p:txBody>
      </p:sp>
    </p:spTree>
    <p:extLst>
      <p:ext uri="{BB962C8B-B14F-4D97-AF65-F5344CB8AC3E}">
        <p14:creationId xmlns:p14="http://schemas.microsoft.com/office/powerpoint/2010/main" val="153094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129974" y="1568326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447670"/>
            <a:ext cx="7520940" cy="400110"/>
          </a:xfrm>
        </p:spPr>
        <p:txBody>
          <a:bodyPr>
            <a:sp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sv-SE" sz="2000" b="1" dirty="0" smtClean="0"/>
              <a:t>Hur hänger detta ihop med STARS-listan?</a:t>
            </a:r>
            <a:endParaRPr lang="sv-SE" sz="2000" b="1" dirty="0"/>
          </a:p>
        </p:txBody>
      </p:sp>
      <p:sp>
        <p:nvSpPr>
          <p:cNvPr id="10" name="Oval 9"/>
          <p:cNvSpPr/>
          <p:nvPr/>
        </p:nvSpPr>
        <p:spPr>
          <a:xfrm>
            <a:off x="129974" y="39957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822960" y="1568326"/>
            <a:ext cx="7520940" cy="64633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800" dirty="0"/>
              <a:t>STARS-listan förlorar sin officiella status. Det är de nationella värdena i </a:t>
            </a:r>
            <a:r>
              <a:rPr lang="sv-SE" sz="1800" dirty="0" err="1"/>
              <a:t>Ladok</a:t>
            </a:r>
            <a:r>
              <a:rPr lang="sv-SE" sz="1800" dirty="0"/>
              <a:t> som ersätter STARS-listan. Nya värden beställs via supportärenden. </a:t>
            </a:r>
            <a:endParaRPr lang="sv-SE" sz="1800" dirty="0" smtClean="0"/>
          </a:p>
        </p:txBody>
      </p:sp>
    </p:spTree>
    <p:extLst>
      <p:ext uri="{BB962C8B-B14F-4D97-AF65-F5344CB8AC3E}">
        <p14:creationId xmlns:p14="http://schemas.microsoft.com/office/powerpoint/2010/main" val="199176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129974" y="2158231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447670"/>
            <a:ext cx="7520940" cy="707886"/>
          </a:xfrm>
        </p:spPr>
        <p:txBody>
          <a:bodyPr>
            <a:sp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sv-SE" sz="2000" b="1" dirty="0"/>
              <a:t>Går det att föra över efterantagna inresande </a:t>
            </a:r>
            <a:r>
              <a:rPr lang="sv-SE" sz="2000" b="1" dirty="0" err="1"/>
              <a:t>utbytesstsudenter</a:t>
            </a:r>
            <a:r>
              <a:rPr lang="sv-SE" sz="2000" b="1" dirty="0"/>
              <a:t> från </a:t>
            </a:r>
            <a:r>
              <a:rPr lang="sv-SE" sz="2000" b="1" dirty="0" err="1"/>
              <a:t>NyA</a:t>
            </a:r>
            <a:r>
              <a:rPr lang="sv-SE" sz="2000" b="1" dirty="0"/>
              <a:t> till </a:t>
            </a:r>
            <a:r>
              <a:rPr lang="sv-SE" sz="2000" b="1" dirty="0" err="1"/>
              <a:t>ladok</a:t>
            </a:r>
            <a:r>
              <a:rPr lang="sv-SE" sz="2000" b="1" dirty="0"/>
              <a:t> i dagsläget? </a:t>
            </a:r>
            <a:endParaRPr lang="sv-SE" sz="1800" b="1" dirty="0"/>
          </a:p>
        </p:txBody>
      </p:sp>
      <p:sp>
        <p:nvSpPr>
          <p:cNvPr id="10" name="Oval 9"/>
          <p:cNvSpPr/>
          <p:nvPr/>
        </p:nvSpPr>
        <p:spPr>
          <a:xfrm>
            <a:off x="129974" y="39957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822960" y="2221712"/>
            <a:ext cx="7520940" cy="36933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800" dirty="0" smtClean="0">
                <a:solidFill>
                  <a:srgbClr val="FF0000"/>
                </a:solidFill>
              </a:rPr>
              <a:t>Vi återkommer kring detta.</a:t>
            </a:r>
          </a:p>
        </p:txBody>
      </p:sp>
    </p:spTree>
    <p:extLst>
      <p:ext uri="{BB962C8B-B14F-4D97-AF65-F5344CB8AC3E}">
        <p14:creationId xmlns:p14="http://schemas.microsoft.com/office/powerpoint/2010/main" val="124607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129974" y="2158231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447670"/>
            <a:ext cx="7520940" cy="707886"/>
          </a:xfrm>
        </p:spPr>
        <p:txBody>
          <a:bodyPr>
            <a:sp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sv-SE" sz="2000" b="1" dirty="0" smtClean="0"/>
              <a:t>Hur hanterar vi universitetsövergripande avtal med tanke på organisationsenhet?</a:t>
            </a:r>
            <a:endParaRPr lang="sv-SE" sz="1800" b="1" dirty="0"/>
          </a:p>
        </p:txBody>
      </p:sp>
      <p:sp>
        <p:nvSpPr>
          <p:cNvPr id="10" name="Oval 9"/>
          <p:cNvSpPr/>
          <p:nvPr/>
        </p:nvSpPr>
        <p:spPr>
          <a:xfrm>
            <a:off x="129974" y="39957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822960" y="2221712"/>
            <a:ext cx="7520940" cy="36933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800" dirty="0" smtClean="0">
                <a:solidFill>
                  <a:schemeClr val="tx1"/>
                </a:solidFill>
              </a:rPr>
              <a:t>För universitetsövergripande avtal anges lärosätet som organisationsenhet.</a:t>
            </a:r>
          </a:p>
        </p:txBody>
      </p:sp>
    </p:spTree>
    <p:extLst>
      <p:ext uri="{BB962C8B-B14F-4D97-AF65-F5344CB8AC3E}">
        <p14:creationId xmlns:p14="http://schemas.microsoft.com/office/powerpoint/2010/main" val="132141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129974" y="2748136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447670"/>
            <a:ext cx="7520940" cy="1759456"/>
          </a:xfrm>
        </p:spPr>
        <p:txBody>
          <a:bodyPr>
            <a:sp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sv-SE" sz="2000" b="1" dirty="0"/>
              <a:t>När </a:t>
            </a:r>
            <a:r>
              <a:rPr lang="sv-SE" sz="2000" b="1" dirty="0" smtClean="0"/>
              <a:t>vi lägger </a:t>
            </a:r>
            <a:r>
              <a:rPr lang="sv-SE" sz="2000" b="1" dirty="0"/>
              <a:t>in praktik på studenter </a:t>
            </a:r>
            <a:r>
              <a:rPr lang="sv-SE" sz="2000" b="1" dirty="0" smtClean="0"/>
              <a:t>så går det inte </a:t>
            </a:r>
            <a:r>
              <a:rPr lang="sv-SE" sz="2000" b="1" dirty="0"/>
              <a:t>att lägga in stad/land. Vi har många som genomför Erasmuspraktik och vi vill gärna kunna söka fram t.ex. alla som gör praktik i Spanien. Kommer det att utvecklas</a:t>
            </a:r>
            <a:r>
              <a:rPr lang="sv-SE" sz="2000" b="1" dirty="0" smtClean="0"/>
              <a:t>?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sz="2000" b="1" dirty="0" smtClean="0"/>
              <a:t>I utdata kan vi ej söka på detta.</a:t>
            </a:r>
            <a:endParaRPr lang="sv-SE" sz="1800" b="1" dirty="0"/>
          </a:p>
        </p:txBody>
      </p:sp>
      <p:sp>
        <p:nvSpPr>
          <p:cNvPr id="10" name="Oval 9"/>
          <p:cNvSpPr/>
          <p:nvPr/>
        </p:nvSpPr>
        <p:spPr>
          <a:xfrm>
            <a:off x="129974" y="39957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822960" y="2811617"/>
            <a:ext cx="7520940" cy="105157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0"/>
              </a:spcBef>
              <a:buNone/>
            </a:pPr>
            <a:r>
              <a:rPr lang="sv-SE" sz="1800" dirty="0" smtClean="0"/>
              <a:t>Finns ej funktionalitet idag, finns som ett ärende för att ses över framöver.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sz="1800" dirty="0" smtClean="0"/>
              <a:t>Land kan anges för extern part, och ni lägger in extern part för praktik medför det att informationen om land inkluderas i detta. </a:t>
            </a:r>
          </a:p>
        </p:txBody>
      </p:sp>
      <p:sp>
        <p:nvSpPr>
          <p:cNvPr id="2" name="Rectangle 1"/>
          <p:cNvSpPr/>
          <p:nvPr/>
        </p:nvSpPr>
        <p:spPr>
          <a:xfrm>
            <a:off x="728132" y="5194071"/>
            <a:ext cx="78824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000000"/>
                </a:solidFill>
                <a:latin typeface="Franklin Gothic Book"/>
                <a:cs typeface="Franklin Gothic Book"/>
              </a:rPr>
              <a:t>Ärende för ändringsbehov: </a:t>
            </a:r>
            <a:r>
              <a:rPr lang="sv-SE" sz="1400" dirty="0">
                <a:solidFill>
                  <a:srgbClr val="000000"/>
                </a:solidFill>
                <a:latin typeface="Franklin Gothic Book"/>
                <a:cs typeface="Franklin Gothic Book"/>
                <a:hlinkClick r:id="rId3"/>
              </a:rPr>
              <a:t>https://</a:t>
            </a:r>
            <a:r>
              <a:rPr lang="sv-SE" sz="1400" dirty="0" smtClean="0">
                <a:solidFill>
                  <a:srgbClr val="000000"/>
                </a:solidFill>
                <a:latin typeface="Franklin Gothic Book"/>
                <a:cs typeface="Franklin Gothic Book"/>
                <a:hlinkClick r:id="rId3"/>
              </a:rPr>
              <a:t>jira.its.umu.se/browse/LADOKSUPP-2865</a:t>
            </a:r>
            <a:r>
              <a:rPr lang="sv-SE" sz="1400" dirty="0" smtClean="0">
                <a:solidFill>
                  <a:srgbClr val="000000"/>
                </a:solidFill>
                <a:latin typeface="Franklin Gothic Book"/>
                <a:cs typeface="Franklin Gothic Book"/>
              </a:rPr>
              <a:t> </a:t>
            </a:r>
            <a:endParaRPr lang="sv-SE" sz="1400" dirty="0">
              <a:solidFill>
                <a:srgbClr val="000000"/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89281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129974" y="3076366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447670"/>
            <a:ext cx="7520940" cy="219547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2000" b="1" dirty="0"/>
              <a:t>I dagens </a:t>
            </a:r>
            <a:r>
              <a:rPr lang="sv-SE" sz="2000" b="1" dirty="0" err="1"/>
              <a:t>Ladok</a:t>
            </a:r>
            <a:r>
              <a:rPr lang="sv-SE" sz="2000" b="1" dirty="0"/>
              <a:t> är utbyteskoordinatorn ganska viktig för både in- och utresande utbytesstudenter. Går det att koppla en koordinator till ett utbytesavtal eller tillfälle, så att alla studenter som åker på det avtalet eller tillfället får den koordinatorn? </a:t>
            </a:r>
            <a:endParaRPr lang="sv-SE" sz="2000" b="1" dirty="0" smtClean="0"/>
          </a:p>
          <a:p>
            <a:pPr marL="0" indent="0">
              <a:buNone/>
            </a:pPr>
            <a:r>
              <a:rPr lang="sv-SE" sz="2000" b="1" dirty="0" smtClean="0"/>
              <a:t>När </a:t>
            </a:r>
            <a:r>
              <a:rPr lang="sv-SE" sz="2000" b="1" dirty="0"/>
              <a:t>vi testade verkade som man behövde lägga till personen "i efterhand" så att säga. Som en aktör?</a:t>
            </a:r>
          </a:p>
        </p:txBody>
      </p:sp>
      <p:sp>
        <p:nvSpPr>
          <p:cNvPr id="10" name="Oval 9"/>
          <p:cNvSpPr/>
          <p:nvPr/>
        </p:nvSpPr>
        <p:spPr>
          <a:xfrm>
            <a:off x="129974" y="39957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822960" y="3139847"/>
            <a:ext cx="7520940" cy="64633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0"/>
              </a:spcBef>
              <a:buNone/>
            </a:pPr>
            <a:r>
              <a:rPr lang="sv-SE" sz="1800" dirty="0" smtClean="0"/>
              <a:t>Nej. Det går inte att lägga in en koordinator för ett utbytesavtal som sedan läggs över för studenten. Tar med detta som ett önskemål. </a:t>
            </a:r>
          </a:p>
        </p:txBody>
      </p:sp>
    </p:spTree>
    <p:extLst>
      <p:ext uri="{BB962C8B-B14F-4D97-AF65-F5344CB8AC3E}">
        <p14:creationId xmlns:p14="http://schemas.microsoft.com/office/powerpoint/2010/main" val="425136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Utvecklingsplan för </a:t>
            </a:r>
            <a:r>
              <a:rPr lang="sv-SE" dirty="0" err="1" smtClean="0"/>
              <a:t>Ladok</a:t>
            </a:r>
            <a:r>
              <a:rPr lang="sv-SE" dirty="0" smtClean="0"/>
              <a:t>, bl.a.: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2516631"/>
          </a:xfrm>
        </p:spPr>
        <p:txBody>
          <a:bodyPr/>
          <a:lstStyle/>
          <a:p>
            <a:r>
              <a:rPr lang="sv-SE" dirty="0" smtClean="0"/>
              <a:t>Förbättringar </a:t>
            </a:r>
            <a:r>
              <a:rPr lang="sv-SE" dirty="0"/>
              <a:t>inom området studiedokumentation med avseende på Hantering av utbytesstudier och forskarstudier.</a:t>
            </a:r>
          </a:p>
          <a:p>
            <a:r>
              <a:rPr lang="sv-SE" dirty="0" smtClean="0"/>
              <a:t>Utökat </a:t>
            </a:r>
            <a:r>
              <a:rPr lang="sv-SE" dirty="0"/>
              <a:t>stöd för Masshantering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r>
              <a:rPr lang="sv-SE" sz="1800" dirty="0" smtClean="0"/>
              <a:t>Hela utvecklingsplanen finns i det senaste nyhetsbreve</a:t>
            </a:r>
            <a:r>
              <a:rPr lang="sv-SE" sz="1800" dirty="0"/>
              <a:t>t: </a:t>
            </a:r>
            <a:r>
              <a:rPr lang="sv-SE" sz="1800" dirty="0">
                <a:hlinkClick r:id="rId3"/>
              </a:rPr>
              <a:t>https://</a:t>
            </a:r>
            <a:r>
              <a:rPr lang="sv-SE" sz="1800" dirty="0" smtClean="0">
                <a:hlinkClick r:id="rId3"/>
              </a:rPr>
              <a:t>ladok.se/ladokbrevet-ladok3-projektet-snart-i-mal</a:t>
            </a:r>
            <a:r>
              <a:rPr lang="sv-SE" sz="1800" dirty="0" smtClean="0"/>
              <a:t> 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43856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Frågor som skickats in innan utbildningstillfället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619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399578"/>
            <a:ext cx="7520940" cy="1809024"/>
          </a:xfrm>
        </p:spPr>
        <p:txBody>
          <a:bodyPr>
            <a:norm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sv-SE" sz="2000" b="1" dirty="0" smtClean="0"/>
              <a:t>Hur ska Utbildningsområde hanteras på utbytesåtagande och tillhörande tillfälle?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sz="1800" b="1" dirty="0" smtClean="0"/>
              <a:t>Exempel: Jag </a:t>
            </a:r>
            <a:r>
              <a:rPr lang="sv-SE" sz="1800" b="1" dirty="0"/>
              <a:t>lade på ett utbytesåtagande på en student. Åtagandet har </a:t>
            </a:r>
            <a:r>
              <a:rPr lang="sv-SE" sz="1800" b="1" dirty="0" smtClean="0"/>
              <a:t>BLA som </a:t>
            </a:r>
            <a:r>
              <a:rPr lang="sv-SE" sz="1800" b="1" dirty="0"/>
              <a:t>organisationsenhet, </a:t>
            </a:r>
            <a:r>
              <a:rPr lang="sv-SE" sz="1800" b="1" dirty="0" smtClean="0"/>
              <a:t>DE som </a:t>
            </a:r>
            <a:r>
              <a:rPr lang="sv-SE" sz="1800" b="1" dirty="0"/>
              <a:t>utbildningsområde 100 som procent. Nu ser jag inte värdena </a:t>
            </a:r>
            <a:r>
              <a:rPr lang="sv-SE" sz="1800" b="1" dirty="0" smtClean="0"/>
              <a:t>DE och 100% på tillfället, </a:t>
            </a:r>
            <a:r>
              <a:rPr lang="sv-SE" sz="1800" b="1" dirty="0"/>
              <a:t>var finns den informationen?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822960" y="2275041"/>
            <a:ext cx="7520940" cy="1315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0"/>
              </a:spcBef>
              <a:buNone/>
            </a:pPr>
            <a:r>
              <a:rPr lang="sv-SE" sz="1700" dirty="0"/>
              <a:t>Utbildningsområde kan anges på både tillfället och på själva utbytesåtagandet.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sz="1700" dirty="0"/>
              <a:t>Du behöver/ska bara ange ’Utbildningsområde per organisationsenhet’ på tillfället om </a:t>
            </a:r>
            <a:r>
              <a:rPr lang="sv-SE" sz="1700" i="1" dirty="0"/>
              <a:t>det skiljer sig från</a:t>
            </a:r>
            <a:r>
              <a:rPr lang="sv-SE" sz="1700" dirty="0"/>
              <a:t> kursen. Om inget specificeras på tillfället är det organisationsenhet och utbildningsområde på kursen som gäller</a:t>
            </a:r>
            <a:r>
              <a:rPr lang="sv-SE" sz="1700" dirty="0" smtClean="0"/>
              <a:t>.</a:t>
            </a:r>
          </a:p>
        </p:txBody>
      </p:sp>
      <p:sp>
        <p:nvSpPr>
          <p:cNvPr id="8" name="Oval 7"/>
          <p:cNvSpPr/>
          <p:nvPr/>
        </p:nvSpPr>
        <p:spPr>
          <a:xfrm>
            <a:off x="139499" y="2226454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9" name="Oval 8"/>
          <p:cNvSpPr/>
          <p:nvPr/>
        </p:nvSpPr>
        <p:spPr>
          <a:xfrm>
            <a:off x="139499" y="39957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?</a:t>
            </a:r>
            <a:endParaRPr lang="sv-SE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t="14003" b="15086"/>
          <a:stretch/>
        </p:blipFill>
        <p:spPr>
          <a:xfrm>
            <a:off x="822960" y="3725676"/>
            <a:ext cx="3550444" cy="27527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t="10945" b="27679"/>
          <a:stretch/>
        </p:blipFill>
        <p:spPr>
          <a:xfrm>
            <a:off x="4583430" y="3721100"/>
            <a:ext cx="4080801" cy="30607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71550" y="5772150"/>
            <a:ext cx="2809875" cy="668151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ctangle 13"/>
          <p:cNvSpPr/>
          <p:nvPr/>
        </p:nvSpPr>
        <p:spPr>
          <a:xfrm>
            <a:off x="4583430" y="6269224"/>
            <a:ext cx="3636645" cy="544326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675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399578"/>
            <a:ext cx="7520940" cy="1809024"/>
          </a:xfrm>
        </p:spPr>
        <p:txBody>
          <a:bodyPr>
            <a:norm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sv-SE" sz="2000" b="1" dirty="0" smtClean="0"/>
              <a:t>När ska utresande studenter registreras vid utbytesåtagandet?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sz="1800" b="1" dirty="0"/>
              <a:t>Vi har vid terminsstart ca 450 utresande studenter med ca 40 olika </a:t>
            </a:r>
            <a:r>
              <a:rPr lang="sv-SE" sz="1800" b="1" dirty="0" smtClean="0"/>
              <a:t>startdatum. Hur </a:t>
            </a:r>
            <a:r>
              <a:rPr lang="sv-SE" sz="1800" b="1" dirty="0"/>
              <a:t>ska vi hantera detta i systemet? Hur tidigt får vi (systemmässigt) göra en registrering? Likaså hur sent?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822960" y="1988468"/>
            <a:ext cx="7520940" cy="3089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800" dirty="0"/>
              <a:t>Det finns inget hinder i systemet för hur tidigt eller sent ni kan registrera studenter på utbytesåtagandet.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sz="1800" dirty="0" smtClean="0"/>
              <a:t>CSN:</a:t>
            </a:r>
          </a:p>
          <a:p>
            <a:pPr>
              <a:spcBef>
                <a:spcPts val="1000"/>
              </a:spcBef>
            </a:pPr>
            <a:r>
              <a:rPr lang="sv-SE" sz="1800" dirty="0" smtClean="0"/>
              <a:t>Studenterna behöver vara registrerade vid kursstart - </a:t>
            </a:r>
            <a:r>
              <a:rPr lang="sv-SE" sz="1800" dirty="0"/>
              <a:t>att registrera de </a:t>
            </a:r>
            <a:r>
              <a:rPr lang="sv-SE" sz="1800" dirty="0" smtClean="0"/>
              <a:t>studenterna i efterhand är alltså inte att rekommendera. </a:t>
            </a:r>
          </a:p>
          <a:p>
            <a:pPr>
              <a:spcBef>
                <a:spcPts val="1000"/>
              </a:spcBef>
            </a:pPr>
            <a:r>
              <a:rPr lang="sv-SE" sz="1800" dirty="0" smtClean="0"/>
              <a:t>Förväntat deltagande på Utbytesåtagande visas inte i </a:t>
            </a:r>
            <a:r>
              <a:rPr lang="sv-SE" sz="1800" dirty="0" err="1" smtClean="0"/>
              <a:t>LadokPing</a:t>
            </a:r>
            <a:r>
              <a:rPr lang="sv-SE" sz="1800" dirty="0" smtClean="0"/>
              <a:t>, visas först när det finns en registrering </a:t>
            </a:r>
            <a:r>
              <a:rPr lang="sv-SE" sz="1800" i="1" dirty="0" smtClean="0"/>
              <a:t>– ärende finns för detta.</a:t>
            </a:r>
            <a:br>
              <a:rPr lang="sv-SE" sz="1800" i="1" dirty="0" smtClean="0"/>
            </a:br>
            <a:r>
              <a:rPr lang="sv-SE" sz="800" i="1" dirty="0" smtClean="0"/>
              <a:t/>
            </a:r>
            <a:br>
              <a:rPr lang="sv-SE" sz="800" i="1" dirty="0" smtClean="0"/>
            </a:br>
            <a:r>
              <a:rPr lang="sv-SE" sz="1500" dirty="0" smtClean="0"/>
              <a:t>Tillsvidare kan det hanteras genom att registrera utresande utbytesstudier i förhand eller genom att använda blanketten </a:t>
            </a:r>
            <a:r>
              <a:rPr lang="sv-SE" sz="1500" dirty="0" smtClean="0">
                <a:hlinkClick r:id="rId3"/>
              </a:rPr>
              <a:t>”Intyg om deltagande i utbytesprogram” från csn.se</a:t>
            </a:r>
            <a:r>
              <a:rPr lang="sv-SE" sz="1500" dirty="0" smtClean="0"/>
              <a:t>. </a:t>
            </a:r>
            <a:endParaRPr lang="sv-SE" sz="1500" dirty="0"/>
          </a:p>
        </p:txBody>
      </p:sp>
      <p:sp>
        <p:nvSpPr>
          <p:cNvPr id="9" name="Oval 8"/>
          <p:cNvSpPr/>
          <p:nvPr/>
        </p:nvSpPr>
        <p:spPr>
          <a:xfrm>
            <a:off x="129973" y="198846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10" name="Oval 9"/>
          <p:cNvSpPr/>
          <p:nvPr/>
        </p:nvSpPr>
        <p:spPr>
          <a:xfrm>
            <a:off x="129974" y="39957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2" name="Rectangle 1"/>
          <p:cNvSpPr/>
          <p:nvPr/>
        </p:nvSpPr>
        <p:spPr>
          <a:xfrm>
            <a:off x="507999" y="5230131"/>
            <a:ext cx="85767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v-SE" sz="1400" dirty="0">
                <a:solidFill>
                  <a:srgbClr val="000000"/>
                </a:solidFill>
                <a:latin typeface="Franklin Gothic Book"/>
                <a:cs typeface="Franklin Gothic Book"/>
              </a:rPr>
              <a:t>Ärende för visningen av antagning till utbytesåtagande i </a:t>
            </a:r>
            <a:r>
              <a:rPr lang="sv-SE" sz="1400" dirty="0" err="1">
                <a:solidFill>
                  <a:srgbClr val="000000"/>
                </a:solidFill>
                <a:latin typeface="Franklin Gothic Book"/>
                <a:cs typeface="Franklin Gothic Book"/>
              </a:rPr>
              <a:t>LadokPing</a:t>
            </a:r>
            <a:r>
              <a:rPr lang="sv-SE" sz="1400" dirty="0">
                <a:solidFill>
                  <a:srgbClr val="000000"/>
                </a:solidFill>
                <a:latin typeface="Franklin Gothic Book"/>
                <a:cs typeface="Franklin Gothic Book"/>
              </a:rPr>
              <a:t>: </a:t>
            </a:r>
            <a:r>
              <a:rPr lang="sv-SE" sz="1400" dirty="0">
                <a:solidFill>
                  <a:srgbClr val="000000"/>
                </a:solidFill>
                <a:latin typeface="Franklin Gothic Book"/>
                <a:cs typeface="Franklin Gothic Book"/>
                <a:hlinkClick r:id="rId4"/>
              </a:rPr>
              <a:t>https://</a:t>
            </a:r>
            <a:r>
              <a:rPr lang="sv-SE" sz="1400" dirty="0" smtClean="0">
                <a:solidFill>
                  <a:srgbClr val="000000"/>
                </a:solidFill>
                <a:latin typeface="Franklin Gothic Book"/>
                <a:cs typeface="Franklin Gothic Book"/>
                <a:hlinkClick r:id="rId4"/>
              </a:rPr>
              <a:t>jira.its.umu.se/browse/LTRE-30961</a:t>
            </a:r>
            <a:r>
              <a:rPr lang="sv-SE" sz="1400" dirty="0" smtClean="0">
                <a:solidFill>
                  <a:srgbClr val="000000"/>
                </a:solidFill>
                <a:latin typeface="Franklin Gothic Book"/>
                <a:cs typeface="Franklin Gothic Book"/>
              </a:rPr>
              <a:t>  </a:t>
            </a:r>
            <a:endParaRPr lang="sv-SE" sz="1400" dirty="0">
              <a:solidFill>
                <a:srgbClr val="000000"/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48592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399578"/>
            <a:ext cx="7520940" cy="648172"/>
          </a:xfrm>
        </p:spPr>
        <p:txBody>
          <a:bodyPr>
            <a:norm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sv-SE" sz="2000" b="1" dirty="0"/>
              <a:t>Går det att registrera fler än en student i taget per </a:t>
            </a:r>
            <a:r>
              <a:rPr lang="sv-SE" sz="2000" b="1" dirty="0" smtClean="0"/>
              <a:t>tillfälle?</a:t>
            </a:r>
            <a:endParaRPr lang="sv-SE" sz="1800" b="1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822960" y="1261584"/>
            <a:ext cx="7520940" cy="3434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1000"/>
              </a:spcBef>
              <a:buNone/>
            </a:pPr>
            <a:r>
              <a:rPr lang="sv-SE" sz="1800" dirty="0" smtClean="0"/>
              <a:t>Hanteras olika beroende på typ av tillfälle: </a:t>
            </a:r>
          </a:p>
          <a:p>
            <a:pPr lvl="0">
              <a:spcBef>
                <a:spcPts val="1000"/>
              </a:spcBef>
            </a:pPr>
            <a:r>
              <a:rPr lang="sv-SE" sz="1800" b="1" dirty="0" smtClean="0"/>
              <a:t>Individuellt </a:t>
            </a:r>
            <a:r>
              <a:rPr lang="sv-SE" sz="1800" b="1" dirty="0"/>
              <a:t>tillfälle </a:t>
            </a:r>
            <a:r>
              <a:rPr lang="sv-SE" sz="1800" dirty="0"/>
              <a:t>(för kurs eller för </a:t>
            </a:r>
            <a:r>
              <a:rPr lang="sv-SE" sz="1800" dirty="0" smtClean="0"/>
              <a:t>utbytesåtagande): finns </a:t>
            </a:r>
            <a:r>
              <a:rPr lang="sv-SE" sz="1800" dirty="0"/>
              <a:t>inte funktionalitet för att registrera flera studenter samtidigt. </a:t>
            </a:r>
          </a:p>
          <a:p>
            <a:pPr lvl="0">
              <a:spcBef>
                <a:spcPts val="1000"/>
              </a:spcBef>
            </a:pPr>
            <a:r>
              <a:rPr lang="sv-SE" sz="1800" b="1" dirty="0" smtClean="0"/>
              <a:t>Kurser </a:t>
            </a:r>
            <a:r>
              <a:rPr lang="sv-SE" sz="1800" b="1" dirty="0"/>
              <a:t>med </a:t>
            </a:r>
            <a:r>
              <a:rPr lang="sv-SE" sz="1800" b="1" dirty="0" smtClean="0"/>
              <a:t>kurstillfällen </a:t>
            </a:r>
            <a:r>
              <a:rPr lang="sv-SE" sz="1800" dirty="0" smtClean="0"/>
              <a:t>och </a:t>
            </a:r>
            <a:r>
              <a:rPr lang="sv-SE" sz="1800" b="1" dirty="0"/>
              <a:t>U</a:t>
            </a:r>
            <a:r>
              <a:rPr lang="sv-SE" sz="1800" b="1" dirty="0" smtClean="0"/>
              <a:t>tbytesåtagande </a:t>
            </a:r>
            <a:r>
              <a:rPr lang="sv-SE" sz="1800" b="1" dirty="0"/>
              <a:t>med </a:t>
            </a:r>
            <a:r>
              <a:rPr lang="sv-SE" sz="1800" b="1" dirty="0" smtClean="0"/>
              <a:t>tillfälle</a:t>
            </a:r>
            <a:r>
              <a:rPr lang="sv-SE" sz="1800" dirty="0"/>
              <a:t>:</a:t>
            </a:r>
            <a:r>
              <a:rPr lang="sv-SE" sz="1800" dirty="0" smtClean="0"/>
              <a:t> flera kan registreras </a:t>
            </a:r>
            <a:r>
              <a:rPr lang="sv-SE" sz="1800" dirty="0"/>
              <a:t>samtidigt genom att </a:t>
            </a:r>
            <a:r>
              <a:rPr lang="sv-SE" sz="1800" dirty="0" err="1"/>
              <a:t>massregistreras</a:t>
            </a:r>
            <a:r>
              <a:rPr lang="sv-SE" sz="1800" dirty="0"/>
              <a:t> på </a:t>
            </a:r>
            <a:r>
              <a:rPr lang="sv-SE" sz="1800" dirty="0" smtClean="0"/>
              <a:t>kurstillfället (ett kurstillfälle i taget). Hantering av detta finns beskrivet i </a:t>
            </a:r>
            <a:r>
              <a:rPr lang="sv-SE" sz="1800" dirty="0" smtClean="0">
                <a:hlinkClick r:id="rId3"/>
              </a:rPr>
              <a:t>handhavandeguiden för studiedeltagande.</a:t>
            </a:r>
            <a:r>
              <a:rPr lang="sv-SE" sz="1800" dirty="0" smtClean="0"/>
              <a:t/>
            </a:r>
            <a:br>
              <a:rPr lang="sv-SE" sz="1800" dirty="0" smtClean="0"/>
            </a:br>
            <a:endParaRPr lang="sv-SE" sz="800" dirty="0"/>
          </a:p>
          <a:p>
            <a:pPr marL="0" lvl="0" indent="0">
              <a:spcBef>
                <a:spcPts val="1000"/>
              </a:spcBef>
              <a:buNone/>
            </a:pPr>
            <a:r>
              <a:rPr lang="sv-SE" sz="1800" dirty="0" smtClean="0"/>
              <a:t>Anges </a:t>
            </a:r>
            <a:r>
              <a:rPr lang="sv-SE" sz="1800" b="1" dirty="0"/>
              <a:t>registreringsperiod </a:t>
            </a:r>
            <a:r>
              <a:rPr lang="sv-SE" sz="1800" dirty="0"/>
              <a:t>på tillfället kan studenterna registrera sig själva inom registreringsperioden.</a:t>
            </a:r>
          </a:p>
        </p:txBody>
      </p:sp>
      <p:sp>
        <p:nvSpPr>
          <p:cNvPr id="9" name="Oval 8"/>
          <p:cNvSpPr/>
          <p:nvPr/>
        </p:nvSpPr>
        <p:spPr>
          <a:xfrm>
            <a:off x="129973" y="1261585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10" name="Oval 9"/>
          <p:cNvSpPr/>
          <p:nvPr/>
        </p:nvSpPr>
        <p:spPr>
          <a:xfrm>
            <a:off x="129974" y="39957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604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399577"/>
            <a:ext cx="7520940" cy="1113125"/>
          </a:xfrm>
        </p:spPr>
        <p:txBody>
          <a:bodyPr>
            <a:sp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sv-SE" sz="2000" b="1" dirty="0" smtClean="0"/>
              <a:t>Finns </a:t>
            </a:r>
            <a:r>
              <a:rPr lang="sv-SE" sz="2000" b="1" dirty="0"/>
              <a:t>det någon masshanteringsfunktion för </a:t>
            </a:r>
            <a:r>
              <a:rPr lang="sv-SE" sz="2000" b="1" dirty="0" smtClean="0"/>
              <a:t>att lägga in registreringsperioder för utbytesåtagande?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sz="1800" b="1" dirty="0" smtClean="0"/>
              <a:t>Måste </a:t>
            </a:r>
            <a:r>
              <a:rPr lang="sv-SE" sz="1800" b="1" dirty="0"/>
              <a:t>vi in på varje tillfälle och skriva in registreringsperiod? 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822960" y="2423634"/>
            <a:ext cx="7520940" cy="117981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800" dirty="0" smtClean="0"/>
              <a:t>Finns ingen funktionalitet för detta idag. </a:t>
            </a:r>
          </a:p>
          <a:p>
            <a:pPr marL="0" indent="0">
              <a:buNone/>
            </a:pPr>
            <a:r>
              <a:rPr lang="sv-SE" sz="1800" dirty="0" smtClean="0"/>
              <a:t>Masshantering </a:t>
            </a:r>
            <a:r>
              <a:rPr lang="sv-SE" sz="1800" dirty="0"/>
              <a:t>för registreringsperiod </a:t>
            </a:r>
            <a:r>
              <a:rPr lang="sv-SE" sz="1800" dirty="0" smtClean="0"/>
              <a:t>på kurstillfälle planerad under de närmsta sprintarna, detta inkluderar även tillfälle för utbytesåtagande.</a:t>
            </a:r>
            <a:endParaRPr lang="sv-SE" sz="1800" dirty="0"/>
          </a:p>
        </p:txBody>
      </p:sp>
      <p:sp>
        <p:nvSpPr>
          <p:cNvPr id="9" name="Oval 8"/>
          <p:cNvSpPr/>
          <p:nvPr/>
        </p:nvSpPr>
        <p:spPr>
          <a:xfrm>
            <a:off x="129973" y="2423634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10" name="Oval 9"/>
          <p:cNvSpPr/>
          <p:nvPr/>
        </p:nvSpPr>
        <p:spPr>
          <a:xfrm>
            <a:off x="129974" y="39957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292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399577"/>
            <a:ext cx="7520940" cy="400110"/>
          </a:xfrm>
        </p:spPr>
        <p:txBody>
          <a:bodyPr>
            <a:sp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sv-SE" sz="2000" b="1" dirty="0"/>
              <a:t>Kan man skapa en grupp och registrera alla utbytesstudenter?</a:t>
            </a:r>
            <a:endParaRPr lang="sv-SE" sz="1800" b="1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822960" y="1734079"/>
            <a:ext cx="7520940" cy="36933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0"/>
              </a:spcBef>
              <a:buNone/>
            </a:pPr>
            <a:r>
              <a:rPr lang="sv-SE" sz="1800" dirty="0"/>
              <a:t>Finns ingen funktionalitet för detta idag. </a:t>
            </a:r>
            <a:endParaRPr lang="sv-SE" sz="1800" dirty="0" smtClean="0"/>
          </a:p>
        </p:txBody>
      </p:sp>
      <p:sp>
        <p:nvSpPr>
          <p:cNvPr id="9" name="Oval 8"/>
          <p:cNvSpPr/>
          <p:nvPr/>
        </p:nvSpPr>
        <p:spPr>
          <a:xfrm>
            <a:off x="129973" y="167059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10" name="Oval 9"/>
          <p:cNvSpPr/>
          <p:nvPr/>
        </p:nvSpPr>
        <p:spPr>
          <a:xfrm>
            <a:off x="129974" y="39957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425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l_Ladok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Ladok_version1</Template>
  <TotalTime>3911</TotalTime>
  <Words>1867</Words>
  <Application>Microsoft Office PowerPoint</Application>
  <PresentationFormat>On-screen Show (4:3)</PresentationFormat>
  <Paragraphs>181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Mall_Ladok</vt:lpstr>
      <vt:lpstr>Utbytesstudier i nya ladok 2018-03-27</vt:lpstr>
      <vt:lpstr>Utbildningsmaterial</vt:lpstr>
      <vt:lpstr>Utvecklingsplan för Ladok, bl.a.:</vt:lpstr>
      <vt:lpstr>Frågor som skickats in innan utbildningstillfället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Frågor från utbildningstillfället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Örebro universitet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Forskarnivån i nya Ladok NUAK 2015-09-22</dc:title>
  <dc:creator>Matz-Ola Cajdert</dc:creator>
  <cp:lastModifiedBy>Klara Nordström</cp:lastModifiedBy>
  <cp:revision>223</cp:revision>
  <cp:lastPrinted>2018-02-28T09:13:58Z</cp:lastPrinted>
  <dcterms:created xsi:type="dcterms:W3CDTF">2015-09-10T08:22:03Z</dcterms:created>
  <dcterms:modified xsi:type="dcterms:W3CDTF">2018-03-28T10:26:55Z</dcterms:modified>
</cp:coreProperties>
</file>