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92" r:id="rId4"/>
    <p:sldId id="293" r:id="rId5"/>
    <p:sldId id="297" r:id="rId6"/>
    <p:sldId id="296" r:id="rId7"/>
    <p:sldId id="298" r:id="rId8"/>
    <p:sldId id="294" r:id="rId9"/>
    <p:sldId id="299" r:id="rId10"/>
  </p:sldIdLst>
  <p:sldSz cx="12192000" cy="6858000"/>
  <p:notesSz cx="6799263" cy="99298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3733" autoAdjust="0"/>
  </p:normalViewPr>
  <p:slideViewPr>
    <p:cSldViewPr snapToGrid="0" snapToObjects="1">
      <p:cViewPr varScale="1">
        <p:scale>
          <a:sx n="86" d="100"/>
          <a:sy n="86" d="100"/>
        </p:scale>
        <p:origin x="73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W" userId="e2e8d88da075488e" providerId="LiveId" clId="{E7AD0FB5-C221-402A-93D9-DD70BD33F9ED}"/>
    <pc:docChg chg="modSld">
      <pc:chgData name="Anders W" userId="e2e8d88da075488e" providerId="LiveId" clId="{E7AD0FB5-C221-402A-93D9-DD70BD33F9ED}" dt="2018-02-25T17:12:49.052" v="12" actId="1037"/>
      <pc:docMkLst>
        <pc:docMk/>
      </pc:docMkLst>
      <pc:sldChg chg="modSp">
        <pc:chgData name="Anders W" userId="e2e8d88da075488e" providerId="LiveId" clId="{E7AD0FB5-C221-402A-93D9-DD70BD33F9ED}" dt="2018-02-25T17:12:49.052" v="12" actId="1037"/>
        <pc:sldMkLst>
          <pc:docMk/>
          <pc:sldMk cId="2004988965" sldId="293"/>
        </pc:sldMkLst>
        <pc:spChg chg="mod">
          <ac:chgData name="Anders W" userId="e2e8d88da075488e" providerId="LiveId" clId="{E7AD0FB5-C221-402A-93D9-DD70BD33F9ED}" dt="2018-02-25T17:12:49.052" v="12" actId="1037"/>
          <ac:spMkLst>
            <pc:docMk/>
            <pc:sldMk cId="2004988965" sldId="293"/>
            <ac:spMk id="38" creationId="{60130997-0626-484D-A242-29433E971158}"/>
          </ac:spMkLst>
        </pc:spChg>
      </pc:sldChg>
    </pc:docChg>
  </pc:docChgLst>
  <pc:docChgLst>
    <pc:chgData name="Anders W" userId="e2e8d88da075488e" providerId="LiveId" clId="{D2783C60-7A52-45BD-A973-14A81480B623}"/>
    <pc:docChg chg="undo addSld modSld">
      <pc:chgData name="Anders W" userId="e2e8d88da075488e" providerId="LiveId" clId="{D2783C60-7A52-45BD-A973-14A81480B623}" dt="2018-02-25T17:09:04.768" v="128"/>
      <pc:docMkLst>
        <pc:docMk/>
      </pc:docMkLst>
      <pc:sldChg chg="addSp delSp modSp modAnim">
        <pc:chgData name="Anders W" userId="e2e8d88da075488e" providerId="LiveId" clId="{D2783C60-7A52-45BD-A973-14A81480B623}" dt="2018-02-25T17:08:34.849" v="127"/>
        <pc:sldMkLst>
          <pc:docMk/>
          <pc:sldMk cId="1601487893" sldId="294"/>
        </pc:sldMkLst>
        <pc:spChg chg="mod">
          <ac:chgData name="Anders W" userId="e2e8d88da075488e" providerId="LiveId" clId="{D2783C60-7A52-45BD-A973-14A81480B623}" dt="2018-02-25T17:06:33.899" v="95" actId="1076"/>
          <ac:spMkLst>
            <pc:docMk/>
            <pc:sldMk cId="1601487893" sldId="294"/>
            <ac:spMk id="2" creationId="{CAE71A7D-89C3-4C52-B0F0-1525E17EFF89}"/>
          </ac:spMkLst>
        </pc:spChg>
        <pc:spChg chg="mod">
          <ac:chgData name="Anders W" userId="e2e8d88da075488e" providerId="LiveId" clId="{D2783C60-7A52-45BD-A973-14A81480B623}" dt="2018-02-25T17:07:28.107" v="118" actId="1036"/>
          <ac:spMkLst>
            <pc:docMk/>
            <pc:sldMk cId="1601487893" sldId="294"/>
            <ac:spMk id="11" creationId="{AA072972-D915-4E39-8F54-638D9AD19939}"/>
          </ac:spMkLst>
        </pc:spChg>
        <pc:spChg chg="add del">
          <ac:chgData name="Anders W" userId="e2e8d88da075488e" providerId="LiveId" clId="{D2783C60-7A52-45BD-A973-14A81480B623}" dt="2018-02-25T16:59:30.627" v="27"/>
          <ac:spMkLst>
            <pc:docMk/>
            <pc:sldMk cId="1601487893" sldId="294"/>
            <ac:spMk id="13" creationId="{BCEBFE66-44D7-4737-BDBC-BA4CDC4CC642}"/>
          </ac:spMkLst>
        </pc:spChg>
        <pc:spChg chg="add del mod">
          <ac:chgData name="Anders W" userId="e2e8d88da075488e" providerId="LiveId" clId="{D2783C60-7A52-45BD-A973-14A81480B623}" dt="2018-02-25T17:03:28.566" v="64"/>
          <ac:spMkLst>
            <pc:docMk/>
            <pc:sldMk cId="1601487893" sldId="294"/>
            <ac:spMk id="14" creationId="{4F7AA8F8-B40A-4C6F-A60A-282566FF6E6B}"/>
          </ac:spMkLst>
        </pc:spChg>
        <pc:spChg chg="add mod">
          <ac:chgData name="Anders W" userId="e2e8d88da075488e" providerId="LiveId" clId="{D2783C60-7A52-45BD-A973-14A81480B623}" dt="2018-02-25T17:06:38.731" v="97" actId="1076"/>
          <ac:spMkLst>
            <pc:docMk/>
            <pc:sldMk cId="1601487893" sldId="294"/>
            <ac:spMk id="16" creationId="{E370B602-1E78-4861-961D-F70D63FA2D44}"/>
          </ac:spMkLst>
        </pc:spChg>
        <pc:spChg chg="mod">
          <ac:chgData name="Anders W" userId="e2e8d88da075488e" providerId="LiveId" clId="{D2783C60-7A52-45BD-A973-14A81480B623}" dt="2018-02-25T17:07:51.320" v="125" actId="1037"/>
          <ac:spMkLst>
            <pc:docMk/>
            <pc:sldMk cId="1601487893" sldId="294"/>
            <ac:spMk id="22" creationId="{3C78A038-03FA-4B99-B7BD-601CC25EB55B}"/>
          </ac:spMkLst>
        </pc:spChg>
        <pc:picChg chg="mod">
          <ac:chgData name="Anders W" userId="e2e8d88da075488e" providerId="LiveId" clId="{D2783C60-7A52-45BD-A973-14A81480B623}" dt="2018-02-25T17:06:57.817" v="98" actId="1076"/>
          <ac:picMkLst>
            <pc:docMk/>
            <pc:sldMk cId="1601487893" sldId="294"/>
            <ac:picMk id="3" creationId="{00000000-0000-0000-0000-000000000000}"/>
          </ac:picMkLst>
        </pc:picChg>
        <pc:cxnChg chg="mod">
          <ac:chgData name="Anders W" userId="e2e8d88da075488e" providerId="LiveId" clId="{D2783C60-7A52-45BD-A973-14A81480B623}" dt="2018-02-25T17:07:24.231" v="101" actId="14100"/>
          <ac:cxnSpMkLst>
            <pc:docMk/>
            <pc:sldMk cId="1601487893" sldId="294"/>
            <ac:cxnSpMk id="20" creationId="{0C306845-0883-4AD5-BA2F-8E773F84A161}"/>
          </ac:cxnSpMkLst>
        </pc:cxnChg>
      </pc:sldChg>
      <pc:sldChg chg="modSp">
        <pc:chgData name="Anders W" userId="e2e8d88da075488e" providerId="LiveId" clId="{D2783C60-7A52-45BD-A973-14A81480B623}" dt="2018-02-25T16:58:57.647" v="25" actId="1036"/>
        <pc:sldMkLst>
          <pc:docMk/>
          <pc:sldMk cId="539311410" sldId="296"/>
        </pc:sldMkLst>
        <pc:spChg chg="mod">
          <ac:chgData name="Anders W" userId="e2e8d88da075488e" providerId="LiveId" clId="{D2783C60-7A52-45BD-A973-14A81480B623}" dt="2018-02-25T16:58:48.406" v="13" actId="14100"/>
          <ac:spMkLst>
            <pc:docMk/>
            <pc:sldMk cId="539311410" sldId="296"/>
            <ac:spMk id="20" creationId="{921A392A-7BA1-4B50-9FFC-7AAE7F1BFD5F}"/>
          </ac:spMkLst>
        </pc:spChg>
        <pc:spChg chg="mod">
          <ac:chgData name="Anders W" userId="e2e8d88da075488e" providerId="LiveId" clId="{D2783C60-7A52-45BD-A973-14A81480B623}" dt="2018-02-25T16:58:57.647" v="25" actId="1036"/>
          <ac:spMkLst>
            <pc:docMk/>
            <pc:sldMk cId="539311410" sldId="296"/>
            <ac:spMk id="41" creationId="{921A392A-7BA1-4B50-9FFC-7AAE7F1BFD5F}"/>
          </ac:spMkLst>
        </pc:spChg>
        <pc:picChg chg="mod">
          <ac:chgData name="Anders W" userId="e2e8d88da075488e" providerId="LiveId" clId="{D2783C60-7A52-45BD-A973-14A81480B623}" dt="2018-02-25T16:58:38.887" v="6" actId="1035"/>
          <ac:picMkLst>
            <pc:docMk/>
            <pc:sldMk cId="539311410" sldId="296"/>
            <ac:picMk id="3" creationId="{00000000-0000-0000-0000-000000000000}"/>
          </ac:picMkLst>
        </pc:picChg>
        <pc:cxnChg chg="mod">
          <ac:chgData name="Anders W" userId="e2e8d88da075488e" providerId="LiveId" clId="{D2783C60-7A52-45BD-A973-14A81480B623}" dt="2018-02-25T16:58:48.406" v="13" actId="14100"/>
          <ac:cxnSpMkLst>
            <pc:docMk/>
            <pc:sldMk cId="539311410" sldId="296"/>
            <ac:cxnSpMk id="21" creationId="{4A674A95-5263-4FFC-82E8-F7AB3C098A41}"/>
          </ac:cxnSpMkLst>
        </pc:cxnChg>
        <pc:cxnChg chg="mod">
          <ac:chgData name="Anders W" userId="e2e8d88da075488e" providerId="LiveId" clId="{D2783C60-7A52-45BD-A973-14A81480B623}" dt="2018-02-25T16:58:57.647" v="25" actId="1036"/>
          <ac:cxnSpMkLst>
            <pc:docMk/>
            <pc:sldMk cId="539311410" sldId="296"/>
            <ac:cxnSpMk id="40" creationId="{4A674A95-5263-4FFC-82E8-F7AB3C098A41}"/>
          </ac:cxnSpMkLst>
        </pc:cxnChg>
      </pc:sldChg>
      <pc:sldChg chg="addSp delSp modSp modAnim">
        <pc:chgData name="Anders W" userId="e2e8d88da075488e" providerId="LiveId" clId="{D2783C60-7A52-45BD-A973-14A81480B623}" dt="2018-02-25T17:06:28.816" v="94"/>
        <pc:sldMkLst>
          <pc:docMk/>
          <pc:sldMk cId="2613798834" sldId="298"/>
        </pc:sldMkLst>
        <pc:spChg chg="mod">
          <ac:chgData name="Anders W" userId="e2e8d88da075488e" providerId="LiveId" clId="{D2783C60-7A52-45BD-A973-14A81480B623}" dt="2018-02-25T17:01:59.590" v="57" actId="1076"/>
          <ac:spMkLst>
            <pc:docMk/>
            <pc:sldMk cId="2613798834" sldId="298"/>
            <ac:spMk id="4" creationId="{CAE71A7D-89C3-4C52-B0F0-1525E17EFF89}"/>
          </ac:spMkLst>
        </pc:spChg>
        <pc:spChg chg="mod">
          <ac:chgData name="Anders W" userId="e2e8d88da075488e" providerId="LiveId" clId="{D2783C60-7A52-45BD-A973-14A81480B623}" dt="2018-02-25T17:00:40.138" v="52" actId="1076"/>
          <ac:spMkLst>
            <pc:docMk/>
            <pc:sldMk cId="2613798834" sldId="298"/>
            <ac:spMk id="7" creationId="{0C755E0A-4F5D-4D51-B723-F8EEE157FC47}"/>
          </ac:spMkLst>
        </pc:spChg>
        <pc:spChg chg="add mod">
          <ac:chgData name="Anders W" userId="e2e8d88da075488e" providerId="LiveId" clId="{D2783C60-7A52-45BD-A973-14A81480B623}" dt="2018-02-25T16:59:49.568" v="38" actId="1036"/>
          <ac:spMkLst>
            <pc:docMk/>
            <pc:sldMk cId="2613798834" sldId="298"/>
            <ac:spMk id="15" creationId="{60DDF1DF-B463-4635-8517-6970D54ECDA8}"/>
          </ac:spMkLst>
        </pc:spChg>
        <pc:spChg chg="mod">
          <ac:chgData name="Anders W" userId="e2e8d88da075488e" providerId="LiveId" clId="{D2783C60-7A52-45BD-A973-14A81480B623}" dt="2018-02-25T17:00:35.857" v="51" actId="1076"/>
          <ac:spMkLst>
            <pc:docMk/>
            <pc:sldMk cId="2613798834" sldId="298"/>
            <ac:spMk id="17" creationId="{0C755E0A-4F5D-4D51-B723-F8EEE157FC47}"/>
          </ac:spMkLst>
        </pc:spChg>
        <pc:spChg chg="add del mod">
          <ac:chgData name="Anders W" userId="e2e8d88da075488e" providerId="LiveId" clId="{D2783C60-7A52-45BD-A973-14A81480B623}" dt="2018-02-25T17:06:28.816" v="94"/>
          <ac:spMkLst>
            <pc:docMk/>
            <pc:sldMk cId="2613798834" sldId="298"/>
            <ac:spMk id="20" creationId="{ED32B8DE-C6A1-438A-A931-C42511C8BFA4}"/>
          </ac:spMkLst>
        </pc:spChg>
        <pc:spChg chg="add mod">
          <ac:chgData name="Anders W" userId="e2e8d88da075488e" providerId="LiveId" clId="{D2783C60-7A52-45BD-A973-14A81480B623}" dt="2018-02-25T17:05:48.941" v="92" actId="1037"/>
          <ac:spMkLst>
            <pc:docMk/>
            <pc:sldMk cId="2613798834" sldId="298"/>
            <ac:spMk id="22" creationId="{8DF0923B-926A-46CD-B29A-99490EF9B040}"/>
          </ac:spMkLst>
        </pc:spChg>
        <pc:picChg chg="mod">
          <ac:chgData name="Anders W" userId="e2e8d88da075488e" providerId="LiveId" clId="{D2783C60-7A52-45BD-A973-14A81480B623}" dt="2018-02-25T17:05:20" v="81" actId="1037"/>
          <ac:picMkLst>
            <pc:docMk/>
            <pc:sldMk cId="2613798834" sldId="298"/>
            <ac:picMk id="9" creationId="{00000000-0000-0000-0000-000000000000}"/>
          </ac:picMkLst>
        </pc:picChg>
        <pc:cxnChg chg="add mod">
          <ac:chgData name="Anders W" userId="e2e8d88da075488e" providerId="LiveId" clId="{D2783C60-7A52-45BD-A973-14A81480B623}" dt="2018-02-25T17:05:54.003" v="93" actId="14100"/>
          <ac:cxnSpMkLst>
            <pc:docMk/>
            <pc:sldMk cId="2613798834" sldId="298"/>
            <ac:cxnSpMk id="19" creationId="{323D52B9-4706-4E27-9453-0E8062C32100}"/>
          </ac:cxnSpMkLst>
        </pc:cxnChg>
        <pc:cxnChg chg="mod">
          <ac:chgData name="Anders W" userId="e2e8d88da075488e" providerId="LiveId" clId="{D2783C60-7A52-45BD-A973-14A81480B623}" dt="2018-02-25T17:02:42.431" v="61" actId="14100"/>
          <ac:cxnSpMkLst>
            <pc:docMk/>
            <pc:sldMk cId="2613798834" sldId="298"/>
            <ac:cxnSpMk id="21" creationId="{00000000-0000-0000-0000-000000000000}"/>
          </ac:cxnSpMkLst>
        </pc:cxnChg>
        <pc:cxnChg chg="mod">
          <ac:chgData name="Anders W" userId="e2e8d88da075488e" providerId="LiveId" clId="{D2783C60-7A52-45BD-A973-14A81480B623}" dt="2018-02-25T17:01:06.222" v="55" actId="14100"/>
          <ac:cxnSpMkLst>
            <pc:docMk/>
            <pc:sldMk cId="2613798834" sldId="298"/>
            <ac:cxnSpMk id="26" creationId="{00000000-0000-0000-0000-000000000000}"/>
          </ac:cxnSpMkLst>
        </pc:cxnChg>
      </pc:sldChg>
      <pc:sldChg chg="add">
        <pc:chgData name="Anders W" userId="e2e8d88da075488e" providerId="LiveId" clId="{D2783C60-7A52-45BD-A973-14A81480B623}" dt="2018-02-25T17:09:04.768" v="128"/>
        <pc:sldMkLst>
          <pc:docMk/>
          <pc:sldMk cId="2182578031" sldId="2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97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588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8287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471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160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29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4624" y="4580832"/>
            <a:ext cx="8544427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4624" y="5518763"/>
            <a:ext cx="8544427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3175" y="0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reeform 7"/>
          <p:cNvSpPr/>
          <p:nvPr userDrawn="1"/>
        </p:nvSpPr>
        <p:spPr>
          <a:xfrm>
            <a:off x="-3173" y="660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2" y="1807368"/>
            <a:ext cx="4765676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6" y="1807368"/>
            <a:ext cx="12195173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737" y="246950"/>
            <a:ext cx="3112416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97280" y="1100628"/>
            <a:ext cx="1002792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73701" y="390192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2"/>
            <a:ext cx="12192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4323" y="2443163"/>
            <a:ext cx="75184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10206715" y="62456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238212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139298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139297"/>
            <a:ext cx="48768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1079851" y="1068225"/>
            <a:ext cx="48768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967" y="1068225"/>
            <a:ext cx="48768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1097280" y="1390954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6299093" y="1390953"/>
            <a:ext cx="48768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2"/>
            <a:ext cx="12192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497" y="5873653"/>
            <a:ext cx="3112416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93525" y="365760"/>
            <a:ext cx="67056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z="1650" smtClean="0"/>
              <a:pPr/>
              <a:t>‹#›</a:t>
            </a:fld>
            <a:endParaRPr lang="en-US" sz="165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365760"/>
            <a:ext cx="1002792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8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9" y="6073434"/>
            <a:ext cx="2727584" cy="5758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29" y="6073434"/>
            <a:ext cx="2727584" cy="57586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633" y="484094"/>
            <a:ext cx="10075084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633" y="1779486"/>
            <a:ext cx="10075084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651295" y="24912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66463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79141" y="3717128"/>
            <a:ext cx="5852269" cy="1958458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300" dirty="0"/>
              <a:t>utbildning på forskarnivå</a:t>
            </a:r>
            <a:br>
              <a:rPr lang="sv-SE" dirty="0"/>
            </a:br>
            <a:r>
              <a:rPr lang="sv-SE" dirty="0"/>
              <a:t>Fall 5 - Läser mot doktorsexamen </a:t>
            </a:r>
            <a:br>
              <a:rPr lang="sv-SE" dirty="0"/>
            </a:br>
            <a:r>
              <a:rPr lang="sv-SE" sz="2200" dirty="0"/>
              <a:t>Har licentiatexamen/-utbildning från </a:t>
            </a:r>
            <a:br>
              <a:rPr lang="sv-SE" sz="2200" dirty="0"/>
            </a:br>
            <a:r>
              <a:rPr lang="sv-SE" sz="2200" dirty="0"/>
              <a:t>annat lärosäte sedan tidigare.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079752" y="5771525"/>
            <a:ext cx="2112893" cy="75565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sv-SE" i="0" dirty="0"/>
              <a:t>Klara Nordström</a:t>
            </a:r>
          </a:p>
          <a:p>
            <a:pPr algn="ctr"/>
            <a:r>
              <a:rPr lang="sv-SE" i="0" dirty="0"/>
              <a:t>Anders Vestin</a:t>
            </a:r>
          </a:p>
          <a:p>
            <a:pPr algn="ctr"/>
            <a:r>
              <a:rPr lang="sv-SE" i="0" dirty="0"/>
              <a:t>2018-02-23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018B4-38EF-4EFF-839B-DF79CCA6913F}"/>
              </a:ext>
            </a:extLst>
          </p:cNvPr>
          <p:cNvSpPr txBox="1">
            <a:spLocks/>
          </p:cNvSpPr>
          <p:nvPr/>
        </p:nvSpPr>
        <p:spPr>
          <a:xfrm>
            <a:off x="2081457" y="2104833"/>
            <a:ext cx="7630102" cy="9792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/>
              <a:t>Fall 5: Läser mot doktorsexamen  </a:t>
            </a:r>
          </a:p>
          <a:p>
            <a:r>
              <a:rPr lang="sv-SE" sz="2400" dirty="0"/>
              <a:t>- </a:t>
            </a:r>
            <a:r>
              <a:rPr lang="sv-SE" sz="1600" dirty="0"/>
              <a:t>Har licentiatexamen/-utbildning från </a:t>
            </a:r>
            <a:r>
              <a:rPr lang="sv-SE" sz="1600" i="1" dirty="0"/>
              <a:t>annat lärosäte </a:t>
            </a:r>
            <a:r>
              <a:rPr lang="sv-SE" sz="1600" dirty="0"/>
              <a:t>sedan tidigare.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49A4D0-FA7F-4C43-915B-07B288CC7BA6}"/>
              </a:ext>
            </a:extLst>
          </p:cNvPr>
          <p:cNvSpPr txBox="1">
            <a:spLocks/>
          </p:cNvSpPr>
          <p:nvPr/>
        </p:nvSpPr>
        <p:spPr>
          <a:xfrm>
            <a:off x="2152650" y="2913417"/>
            <a:ext cx="7886700" cy="26569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100" dirty="0"/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888E0477-5771-4B6E-8A31-737A4B002742}"/>
              </a:ext>
            </a:extLst>
          </p:cNvPr>
          <p:cNvSpPr txBox="1">
            <a:spLocks/>
          </p:cNvSpPr>
          <p:nvPr/>
        </p:nvSpPr>
        <p:spPr>
          <a:xfrm>
            <a:off x="2081457" y="422618"/>
            <a:ext cx="7520940" cy="54864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z="3000" dirty="0"/>
              <a:t>Förutsättningar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0CEF4FB-046B-41FD-8305-788815B67583}"/>
              </a:ext>
            </a:extLst>
          </p:cNvPr>
          <p:cNvSpPr txBox="1"/>
          <p:nvPr/>
        </p:nvSpPr>
        <p:spPr>
          <a:xfrm>
            <a:off x="2081457" y="3441562"/>
            <a:ext cx="863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Den här doktoranden antas till studier mot doktorsexamen, </a:t>
            </a:r>
            <a:r>
              <a:rPr lang="sv-SE" i="1" dirty="0"/>
              <a:t>efter</a:t>
            </a:r>
            <a:r>
              <a:rPr lang="sv-SE" dirty="0"/>
              <a:t> sina studier mot licentiatexamen. Kurspaketeringen ska </a:t>
            </a:r>
            <a:r>
              <a:rPr lang="sv-SE"/>
              <a:t>då anges med </a:t>
            </a:r>
            <a:r>
              <a:rPr lang="sv-SE" dirty="0"/>
              <a:t>attributet ”Senare del” = ”Ja” eftersom hen </a:t>
            </a:r>
            <a:r>
              <a:rPr lang="sv-SE" i="1" dirty="0"/>
              <a:t>inte</a:t>
            </a:r>
            <a:r>
              <a:rPr lang="sv-SE" dirty="0"/>
              <a:t> har ett deltagande på den sedan tidigare.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8F11396-45B7-41EA-BD0E-BBA979FF6B5A}"/>
              </a:ext>
            </a:extLst>
          </p:cNvPr>
          <p:cNvSpPr txBox="1"/>
          <p:nvPr/>
        </p:nvSpPr>
        <p:spPr>
          <a:xfrm>
            <a:off x="2081457" y="1113101"/>
            <a:ext cx="816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Följande fall är ett exempel på hur ett lärosäte kan tillämpa funktionaliteten för utbildning på forskarnivå. </a:t>
            </a:r>
          </a:p>
        </p:txBody>
      </p:sp>
    </p:spTree>
    <p:extLst>
      <p:ext uri="{BB962C8B-B14F-4D97-AF65-F5344CB8AC3E}">
        <p14:creationId xmlns:p14="http://schemas.microsoft.com/office/powerpoint/2010/main" val="177581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14">
            <a:extLst>
              <a:ext uri="{FF2B5EF4-FFF2-40B4-BE49-F238E27FC236}">
                <a16:creationId xmlns:a16="http://schemas.microsoft.com/office/drawing/2014/main" id="{2E2401D9-08EE-470E-8B70-E6D7246EA55F}"/>
              </a:ext>
            </a:extLst>
          </p:cNvPr>
          <p:cNvSpPr/>
          <p:nvPr/>
        </p:nvSpPr>
        <p:spPr>
          <a:xfrm>
            <a:off x="9166196" y="3669631"/>
            <a:ext cx="2391621" cy="1307210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Doktorsexamen utfärdas </a:t>
            </a:r>
          </a:p>
        </p:txBody>
      </p:sp>
      <p:cxnSp>
        <p:nvCxnSpPr>
          <p:cNvPr id="28" name="Rak pil 53">
            <a:extLst>
              <a:ext uri="{FF2B5EF4-FFF2-40B4-BE49-F238E27FC236}">
                <a16:creationId xmlns:a16="http://schemas.microsoft.com/office/drawing/2014/main" id="{39496ED6-7839-42F4-9894-910FB250B650}"/>
              </a:ext>
            </a:extLst>
          </p:cNvPr>
          <p:cNvCxnSpPr>
            <a:cxnSpLocks/>
          </p:cNvCxnSpPr>
          <p:nvPr/>
        </p:nvCxnSpPr>
        <p:spPr>
          <a:xfrm>
            <a:off x="1378340" y="3302711"/>
            <a:ext cx="229489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 63">
            <a:extLst>
              <a:ext uri="{FF2B5EF4-FFF2-40B4-BE49-F238E27FC236}">
                <a16:creationId xmlns:a16="http://schemas.microsoft.com/office/drawing/2014/main" id="{FF6CAA8B-D557-4096-8257-2AF82ADB5775}"/>
              </a:ext>
            </a:extLst>
          </p:cNvPr>
          <p:cNvSpPr/>
          <p:nvPr/>
        </p:nvSpPr>
        <p:spPr>
          <a:xfrm>
            <a:off x="10269019" y="3207461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81">
            <a:extLst>
              <a:ext uri="{FF2B5EF4-FFF2-40B4-BE49-F238E27FC236}">
                <a16:creationId xmlns:a16="http://schemas.microsoft.com/office/drawing/2014/main" id="{1C3A5A9E-E34F-47C3-950D-57CCF5E3B9B7}"/>
              </a:ext>
            </a:extLst>
          </p:cNvPr>
          <p:cNvCxnSpPr>
            <a:cxnSpLocks/>
            <a:stCxn id="29" idx="4"/>
            <a:endCxn id="27" idx="0"/>
          </p:cNvCxnSpPr>
          <p:nvPr/>
        </p:nvCxnSpPr>
        <p:spPr>
          <a:xfrm flipH="1">
            <a:off x="10362007" y="3397961"/>
            <a:ext cx="2262" cy="27167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ktangel 64">
            <a:extLst>
              <a:ext uri="{FF2B5EF4-FFF2-40B4-BE49-F238E27FC236}">
                <a16:creationId xmlns:a16="http://schemas.microsoft.com/office/drawing/2014/main" id="{045D6407-C5F9-40ED-9B4E-CBD2EA174B79}"/>
              </a:ext>
            </a:extLst>
          </p:cNvPr>
          <p:cNvSpPr/>
          <p:nvPr/>
        </p:nvSpPr>
        <p:spPr>
          <a:xfrm>
            <a:off x="254031" y="3676146"/>
            <a:ext cx="2062485" cy="2698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Doktoranden antas till utbildning på annat lärosäte</a:t>
            </a:r>
          </a:p>
          <a:p>
            <a:pPr algn="ctr"/>
            <a:endParaRPr lang="sv-SE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Kurspaketerings-tillfället avses leda till </a:t>
            </a:r>
            <a:r>
              <a:rPr lang="sv-SE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licentiatexamen</a:t>
            </a:r>
            <a:r>
              <a:rPr lang="sv-S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2" name="Ellips 76">
            <a:extLst>
              <a:ext uri="{FF2B5EF4-FFF2-40B4-BE49-F238E27FC236}">
                <a16:creationId xmlns:a16="http://schemas.microsoft.com/office/drawing/2014/main" id="{49527FF3-6D54-49AD-8D5A-FD453B4848F4}"/>
              </a:ext>
            </a:extLst>
          </p:cNvPr>
          <p:cNvSpPr/>
          <p:nvPr/>
        </p:nvSpPr>
        <p:spPr>
          <a:xfrm>
            <a:off x="1187840" y="3194389"/>
            <a:ext cx="190500" cy="1905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3" name="Rak 78">
            <a:extLst>
              <a:ext uri="{FF2B5EF4-FFF2-40B4-BE49-F238E27FC236}">
                <a16:creationId xmlns:a16="http://schemas.microsoft.com/office/drawing/2014/main" id="{BA5248B1-0DFA-41E6-8A39-89FC633A2285}"/>
              </a:ext>
            </a:extLst>
          </p:cNvPr>
          <p:cNvCxnSpPr>
            <a:cxnSpLocks/>
            <a:stCxn id="32" idx="4"/>
          </p:cNvCxnSpPr>
          <p:nvPr/>
        </p:nvCxnSpPr>
        <p:spPr>
          <a:xfrm>
            <a:off x="1283090" y="3384889"/>
            <a:ext cx="2184" cy="28747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F9B60D38-B01D-4BA4-81A0-22067F7D8C30}"/>
              </a:ext>
            </a:extLst>
          </p:cNvPr>
          <p:cNvSpPr txBox="1"/>
          <p:nvPr/>
        </p:nvSpPr>
        <p:spPr>
          <a:xfrm>
            <a:off x="6222546" y="1039101"/>
            <a:ext cx="497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Ett förväntat deltagande dokumenteras i Ladok och doktoranden påbörjar sin utbildning.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A460F12E-32E7-40E8-BFDC-5F9ED9B80D6A}"/>
              </a:ext>
            </a:extLst>
          </p:cNvPr>
          <p:cNvSpPr txBox="1"/>
          <p:nvPr/>
        </p:nvSpPr>
        <p:spPr>
          <a:xfrm>
            <a:off x="9970942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240 hp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5E0C9919-2A6A-4DA7-A103-507FBCD40B0E}"/>
              </a:ext>
            </a:extLst>
          </p:cNvPr>
          <p:cNvSpPr txBox="1"/>
          <p:nvPr/>
        </p:nvSpPr>
        <p:spPr>
          <a:xfrm>
            <a:off x="8379542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92D050"/>
                </a:solidFill>
              </a:rPr>
              <a:t>180 hp</a:t>
            </a:r>
          </a:p>
        </p:txBody>
      </p:sp>
      <p:sp>
        <p:nvSpPr>
          <p:cNvPr id="35" name="Rektangel 64">
            <a:extLst>
              <a:ext uri="{FF2B5EF4-FFF2-40B4-BE49-F238E27FC236}">
                <a16:creationId xmlns:a16="http://schemas.microsoft.com/office/drawing/2014/main" id="{E0BD0AC1-DAFE-4A77-9CBA-26E2FB856EBE}"/>
              </a:ext>
            </a:extLst>
          </p:cNvPr>
          <p:cNvSpPr/>
          <p:nvPr/>
        </p:nvSpPr>
        <p:spPr>
          <a:xfrm>
            <a:off x="5554540" y="3676145"/>
            <a:ext cx="2576442" cy="3088071"/>
          </a:xfrm>
          <a:prstGeom prst="rect">
            <a:avLst/>
          </a:prstGeom>
          <a:solidFill>
            <a:srgbClr val="F2F8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accent6">
                    <a:lumMod val="50000"/>
                  </a:schemeClr>
                </a:solidFill>
              </a:rPr>
              <a:t>Ansökan om att förlänga utbildningen beviljas</a:t>
            </a:r>
          </a:p>
          <a:p>
            <a:pPr algn="ctr"/>
            <a:endParaRPr lang="sv-SE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Tidigare utbildning mot licentiatexamen får räknas in inom ramen för utbildningen mot doktorsexamen. 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Ämnestillfället avses leda till doktorsexamen</a:t>
            </a:r>
          </a:p>
        </p:txBody>
      </p:sp>
      <p:sp>
        <p:nvSpPr>
          <p:cNvPr id="36" name="Ellips 76">
            <a:extLst>
              <a:ext uri="{FF2B5EF4-FFF2-40B4-BE49-F238E27FC236}">
                <a16:creationId xmlns:a16="http://schemas.microsoft.com/office/drawing/2014/main" id="{4AEFE9ED-BB7C-4544-B1D1-5B6C3E6BC637}"/>
              </a:ext>
            </a:extLst>
          </p:cNvPr>
          <p:cNvSpPr/>
          <p:nvPr/>
        </p:nvSpPr>
        <p:spPr>
          <a:xfrm>
            <a:off x="6653891" y="3194389"/>
            <a:ext cx="190500" cy="1905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7" name="Rak 78">
            <a:extLst>
              <a:ext uri="{FF2B5EF4-FFF2-40B4-BE49-F238E27FC236}">
                <a16:creationId xmlns:a16="http://schemas.microsoft.com/office/drawing/2014/main" id="{502B4F42-D6B8-4894-85E5-14FD9699CF7F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6749141" y="3384889"/>
            <a:ext cx="2196" cy="28747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pil 53">
            <a:extLst>
              <a:ext uri="{FF2B5EF4-FFF2-40B4-BE49-F238E27FC236}">
                <a16:creationId xmlns:a16="http://schemas.microsoft.com/office/drawing/2014/main" id="{F3787222-2D5E-4C99-A1E1-1B709541C932}"/>
              </a:ext>
            </a:extLst>
          </p:cNvPr>
          <p:cNvCxnSpPr>
            <a:cxnSpLocks/>
          </p:cNvCxnSpPr>
          <p:nvPr/>
        </p:nvCxnSpPr>
        <p:spPr>
          <a:xfrm>
            <a:off x="6844391" y="3282746"/>
            <a:ext cx="3449059" cy="1996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64">
            <a:extLst>
              <a:ext uri="{FF2B5EF4-FFF2-40B4-BE49-F238E27FC236}">
                <a16:creationId xmlns:a16="http://schemas.microsoft.com/office/drawing/2014/main" id="{045D6407-C5F9-40ED-9B4E-CBD2EA174B79}"/>
              </a:ext>
            </a:extLst>
          </p:cNvPr>
          <p:cNvSpPr/>
          <p:nvPr/>
        </p:nvSpPr>
        <p:spPr>
          <a:xfrm>
            <a:off x="2759549" y="3672364"/>
            <a:ext cx="2062485" cy="1304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sv-SE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Licentiatexamen utfärdas på annat lärosäte</a:t>
            </a:r>
          </a:p>
        </p:txBody>
      </p:sp>
      <p:sp>
        <p:nvSpPr>
          <p:cNvPr id="40" name="Ellips 76">
            <a:extLst>
              <a:ext uri="{FF2B5EF4-FFF2-40B4-BE49-F238E27FC236}">
                <a16:creationId xmlns:a16="http://schemas.microsoft.com/office/drawing/2014/main" id="{49527FF3-6D54-49AD-8D5A-FD453B4848F4}"/>
              </a:ext>
            </a:extLst>
          </p:cNvPr>
          <p:cNvSpPr/>
          <p:nvPr/>
        </p:nvSpPr>
        <p:spPr>
          <a:xfrm>
            <a:off x="3673231" y="3194389"/>
            <a:ext cx="190500" cy="1905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1" name="Rak 78">
            <a:extLst>
              <a:ext uri="{FF2B5EF4-FFF2-40B4-BE49-F238E27FC236}">
                <a16:creationId xmlns:a16="http://schemas.microsoft.com/office/drawing/2014/main" id="{BA5248B1-0DFA-41E6-8A39-89FC633A2285}"/>
              </a:ext>
            </a:extLst>
          </p:cNvPr>
          <p:cNvCxnSpPr>
            <a:cxnSpLocks/>
          </p:cNvCxnSpPr>
          <p:nvPr/>
        </p:nvCxnSpPr>
        <p:spPr>
          <a:xfrm>
            <a:off x="3788607" y="3384889"/>
            <a:ext cx="2184" cy="287475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9">
            <a:extLst>
              <a:ext uri="{FF2B5EF4-FFF2-40B4-BE49-F238E27FC236}">
                <a16:creationId xmlns:a16="http://schemas.microsoft.com/office/drawing/2014/main" id="{FF46A080-C4C5-4575-AC30-0EBCE24ABB5B}"/>
              </a:ext>
            </a:extLst>
          </p:cNvPr>
          <p:cNvSpPr/>
          <p:nvPr/>
        </p:nvSpPr>
        <p:spPr>
          <a:xfrm>
            <a:off x="6493916" y="2058866"/>
            <a:ext cx="4150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600" b="1" dirty="0">
                <a:solidFill>
                  <a:schemeClr val="accent1">
                    <a:lumMod val="50000"/>
                  </a:schemeClr>
                </a:solidFill>
              </a:rPr>
              <a:t>Innehåll i </a:t>
            </a:r>
            <a:r>
              <a:rPr lang="sv-SE" sz="1400" b="1" dirty="0">
                <a:solidFill>
                  <a:schemeClr val="accent1">
                    <a:lumMod val="50000"/>
                  </a:schemeClr>
                </a:solidFill>
              </a:rPr>
              <a:t>utbildningen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</a:rPr>
              <a:t> läggs in och resultat rapporteras kontinuerligt under utbildningen</a:t>
            </a:r>
          </a:p>
        </p:txBody>
      </p:sp>
      <p:cxnSp>
        <p:nvCxnSpPr>
          <p:cNvPr id="43" name="Rak pilkoppling 52">
            <a:extLst>
              <a:ext uri="{FF2B5EF4-FFF2-40B4-BE49-F238E27FC236}">
                <a16:creationId xmlns:a16="http://schemas.microsoft.com/office/drawing/2014/main" id="{D28D2208-9437-4A7A-8DEB-9A71BF9D235A}"/>
              </a:ext>
            </a:extLst>
          </p:cNvPr>
          <p:cNvCxnSpPr>
            <a:cxnSpLocks/>
          </p:cNvCxnSpPr>
          <p:nvPr/>
        </p:nvCxnSpPr>
        <p:spPr>
          <a:xfrm flipH="1">
            <a:off x="6907224" y="2602917"/>
            <a:ext cx="761424" cy="38607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53">
            <a:extLst>
              <a:ext uri="{FF2B5EF4-FFF2-40B4-BE49-F238E27FC236}">
                <a16:creationId xmlns:a16="http://schemas.microsoft.com/office/drawing/2014/main" id="{A5D1CE7E-CB9B-4866-9543-0D154A799DA8}"/>
              </a:ext>
            </a:extLst>
          </p:cNvPr>
          <p:cNvCxnSpPr>
            <a:cxnSpLocks/>
          </p:cNvCxnSpPr>
          <p:nvPr/>
        </p:nvCxnSpPr>
        <p:spPr>
          <a:xfrm>
            <a:off x="8711334" y="2602917"/>
            <a:ext cx="1" cy="3858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pilkoppling 54">
            <a:extLst>
              <a:ext uri="{FF2B5EF4-FFF2-40B4-BE49-F238E27FC236}">
                <a16:creationId xmlns:a16="http://schemas.microsoft.com/office/drawing/2014/main" id="{66F66A93-2B55-4422-AEB9-C8D3F0C615F7}"/>
              </a:ext>
            </a:extLst>
          </p:cNvPr>
          <p:cNvCxnSpPr>
            <a:cxnSpLocks/>
          </p:cNvCxnSpPr>
          <p:nvPr/>
        </p:nvCxnSpPr>
        <p:spPr>
          <a:xfrm>
            <a:off x="9663590" y="2602917"/>
            <a:ext cx="452761" cy="3643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ruta 61">
            <a:extLst>
              <a:ext uri="{FF2B5EF4-FFF2-40B4-BE49-F238E27FC236}">
                <a16:creationId xmlns:a16="http://schemas.microsoft.com/office/drawing/2014/main" id="{65550C8F-72EE-4BD3-AD0A-C029B29C6FC2}"/>
              </a:ext>
            </a:extLst>
          </p:cNvPr>
          <p:cNvSpPr txBox="1"/>
          <p:nvPr/>
        </p:nvSpPr>
        <p:spPr>
          <a:xfrm>
            <a:off x="6355814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sv-SE" dirty="0"/>
              <a:t>120 hp</a:t>
            </a:r>
          </a:p>
        </p:txBody>
      </p:sp>
      <p:sp>
        <p:nvSpPr>
          <p:cNvPr id="48" name="Title 16">
            <a:extLst>
              <a:ext uri="{FF2B5EF4-FFF2-40B4-BE49-F238E27FC236}">
                <a16:creationId xmlns:a16="http://schemas.microsoft.com/office/drawing/2014/main" id="{60130997-0626-484D-A242-29433E971158}"/>
              </a:ext>
            </a:extLst>
          </p:cNvPr>
          <p:cNvSpPr txBox="1">
            <a:spLocks/>
          </p:cNvSpPr>
          <p:nvPr/>
        </p:nvSpPr>
        <p:spPr>
          <a:xfrm>
            <a:off x="342972" y="221563"/>
            <a:ext cx="2497883" cy="5649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Scenario fall 5</a:t>
            </a:r>
            <a:endParaRPr lang="sv-SE" sz="1800" dirty="0"/>
          </a:p>
        </p:txBody>
      </p:sp>
      <p:sp>
        <p:nvSpPr>
          <p:cNvPr id="49" name="Rectangle 19">
            <a:extLst>
              <a:ext uri="{FF2B5EF4-FFF2-40B4-BE49-F238E27FC236}">
                <a16:creationId xmlns:a16="http://schemas.microsoft.com/office/drawing/2014/main" id="{FF46A080-C4C5-4575-AC30-0EBCE24ABB5B}"/>
              </a:ext>
            </a:extLst>
          </p:cNvPr>
          <p:cNvSpPr/>
          <p:nvPr/>
        </p:nvSpPr>
        <p:spPr>
          <a:xfrm>
            <a:off x="570098" y="2058866"/>
            <a:ext cx="4150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Innehåll i </a:t>
            </a:r>
            <a:r>
              <a:rPr lang="sv-SE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utbildningen</a:t>
            </a:r>
            <a:r>
              <a:rPr lang="sv-SE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läggs in och resultat rapporteras kontinuerligt under utbildningen</a:t>
            </a:r>
          </a:p>
        </p:txBody>
      </p:sp>
      <p:sp>
        <p:nvSpPr>
          <p:cNvPr id="50" name="textruta 62">
            <a:extLst>
              <a:ext uri="{FF2B5EF4-FFF2-40B4-BE49-F238E27FC236}">
                <a16:creationId xmlns:a16="http://schemas.microsoft.com/office/drawing/2014/main" id="{A460F12E-32E7-40E8-BFDC-5F9ED9B80D6A}"/>
              </a:ext>
            </a:extLst>
          </p:cNvPr>
          <p:cNvSpPr txBox="1"/>
          <p:nvPr/>
        </p:nvSpPr>
        <p:spPr>
          <a:xfrm>
            <a:off x="3416992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120 </a:t>
            </a:r>
            <a:r>
              <a:rPr lang="sv-SE" sz="1400" dirty="0" err="1">
                <a:solidFill>
                  <a:schemeClr val="bg1">
                    <a:lumMod val="65000"/>
                  </a:schemeClr>
                </a:solidFill>
              </a:rPr>
              <a:t>hp</a:t>
            </a:r>
            <a:endParaRPr lang="sv-SE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textruta 64">
            <a:extLst>
              <a:ext uri="{FF2B5EF4-FFF2-40B4-BE49-F238E27FC236}">
                <a16:creationId xmlns:a16="http://schemas.microsoft.com/office/drawing/2014/main" id="{5E0C9919-2A6A-4DA7-A103-507FBCD40B0E}"/>
              </a:ext>
            </a:extLst>
          </p:cNvPr>
          <p:cNvSpPr txBox="1"/>
          <p:nvPr/>
        </p:nvSpPr>
        <p:spPr>
          <a:xfrm>
            <a:off x="2413090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60 </a:t>
            </a:r>
            <a:r>
              <a:rPr lang="sv-SE" sz="1400" dirty="0" err="1">
                <a:solidFill>
                  <a:schemeClr val="bg1">
                    <a:lumMod val="65000"/>
                  </a:schemeClr>
                </a:solidFill>
              </a:rPr>
              <a:t>hp</a:t>
            </a:r>
            <a:endParaRPr lang="sv-SE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52" name="Rak pilkoppling 52">
            <a:extLst>
              <a:ext uri="{FF2B5EF4-FFF2-40B4-BE49-F238E27FC236}">
                <a16:creationId xmlns:a16="http://schemas.microsoft.com/office/drawing/2014/main" id="{D28D2208-9437-4A7A-8DEB-9A71BF9D235A}"/>
              </a:ext>
            </a:extLst>
          </p:cNvPr>
          <p:cNvCxnSpPr>
            <a:cxnSpLocks/>
          </p:cNvCxnSpPr>
          <p:nvPr/>
        </p:nvCxnSpPr>
        <p:spPr>
          <a:xfrm flipH="1">
            <a:off x="1263401" y="2602917"/>
            <a:ext cx="761424" cy="38607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ak pilkoppling 53">
            <a:extLst>
              <a:ext uri="{FF2B5EF4-FFF2-40B4-BE49-F238E27FC236}">
                <a16:creationId xmlns:a16="http://schemas.microsoft.com/office/drawing/2014/main" id="{A5D1CE7E-CB9B-4866-9543-0D154A799DA8}"/>
              </a:ext>
            </a:extLst>
          </p:cNvPr>
          <p:cNvCxnSpPr>
            <a:cxnSpLocks/>
          </p:cNvCxnSpPr>
          <p:nvPr/>
        </p:nvCxnSpPr>
        <p:spPr>
          <a:xfrm>
            <a:off x="2744882" y="2602917"/>
            <a:ext cx="1" cy="3858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Rak pilkoppling 54">
            <a:extLst>
              <a:ext uri="{FF2B5EF4-FFF2-40B4-BE49-F238E27FC236}">
                <a16:creationId xmlns:a16="http://schemas.microsoft.com/office/drawing/2014/main" id="{66F66A93-2B55-4422-AEB9-C8D3F0C615F7}"/>
              </a:ext>
            </a:extLst>
          </p:cNvPr>
          <p:cNvCxnSpPr>
            <a:cxnSpLocks/>
          </p:cNvCxnSpPr>
          <p:nvPr/>
        </p:nvCxnSpPr>
        <p:spPr>
          <a:xfrm>
            <a:off x="3223110" y="2602917"/>
            <a:ext cx="452761" cy="3643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ruta 61">
            <a:extLst>
              <a:ext uri="{FF2B5EF4-FFF2-40B4-BE49-F238E27FC236}">
                <a16:creationId xmlns:a16="http://schemas.microsoft.com/office/drawing/2014/main" id="{65550C8F-72EE-4BD3-AD0A-C029B29C6FC2}"/>
              </a:ext>
            </a:extLst>
          </p:cNvPr>
          <p:cNvSpPr txBox="1"/>
          <p:nvPr/>
        </p:nvSpPr>
        <p:spPr>
          <a:xfrm>
            <a:off x="996366" y="2932534"/>
            <a:ext cx="786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400">
                <a:solidFill>
                  <a:srgbClr val="92D050"/>
                </a:solidFill>
              </a:defRPr>
            </a:lvl1pPr>
          </a:lstStyle>
          <a:p>
            <a:r>
              <a:rPr lang="sv-SE" dirty="0">
                <a:solidFill>
                  <a:schemeClr val="bg1">
                    <a:lumMod val="65000"/>
                  </a:schemeClr>
                </a:solidFill>
              </a:rPr>
              <a:t>0 </a:t>
            </a:r>
            <a:r>
              <a:rPr lang="sv-SE" dirty="0" err="1">
                <a:solidFill>
                  <a:schemeClr val="bg1">
                    <a:lumMod val="65000"/>
                  </a:schemeClr>
                </a:solidFill>
              </a:rPr>
              <a:t>hp</a:t>
            </a:r>
            <a:endParaRPr lang="sv-S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3517B9F-7B39-4DF8-9B77-60F75B595E44}"/>
              </a:ext>
            </a:extLst>
          </p:cNvPr>
          <p:cNvSpPr txBox="1"/>
          <p:nvPr/>
        </p:nvSpPr>
        <p:spPr>
          <a:xfrm>
            <a:off x="297095" y="687685"/>
            <a:ext cx="5805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Impact" panose="020B0806030902050204" pitchFamily="34" charset="0"/>
              </a:rPr>
              <a:t>Läser mot doktorsexamen. </a:t>
            </a:r>
            <a:br>
              <a:rPr lang="sv-SE" dirty="0">
                <a:latin typeface="Impact" panose="020B0806030902050204" pitchFamily="34" charset="0"/>
              </a:rPr>
            </a:br>
            <a:r>
              <a:rPr lang="sv-SE" dirty="0">
                <a:latin typeface="Impact" panose="020B0806030902050204" pitchFamily="34" charset="0"/>
              </a:rPr>
              <a:t>Har licentiatexamen från annat lärosäte sedan tidigare.</a:t>
            </a:r>
          </a:p>
        </p:txBody>
      </p:sp>
    </p:spTree>
    <p:extLst>
      <p:ext uri="{BB962C8B-B14F-4D97-AF65-F5344CB8AC3E}">
        <p14:creationId xmlns:p14="http://schemas.microsoft.com/office/powerpoint/2010/main" val="11875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  <p:bldP spid="32" grpId="0" animBg="1"/>
      <p:bldP spid="46" grpId="0"/>
      <p:bldP spid="63" grpId="0"/>
      <p:bldP spid="65" grpId="0"/>
      <p:bldP spid="35" grpId="0" animBg="1"/>
      <p:bldP spid="36" grpId="0" animBg="1"/>
      <p:bldP spid="39" grpId="0" animBg="1"/>
      <p:bldP spid="40" grpId="0" animBg="1"/>
      <p:bldP spid="42" grpId="0"/>
      <p:bldP spid="47" grpId="0"/>
      <p:bldP spid="49" grpId="0"/>
      <p:bldP spid="50" grpId="0"/>
      <p:bldP spid="51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8">
            <a:extLst>
              <a:ext uri="{FF2B5EF4-FFF2-40B4-BE49-F238E27FC236}">
                <a16:creationId xmlns:a16="http://schemas.microsoft.com/office/drawing/2014/main" id="{4B279EFF-50EC-4F46-9CCB-0FFC8FE814D1}"/>
              </a:ext>
            </a:extLst>
          </p:cNvPr>
          <p:cNvSpPr/>
          <p:nvPr/>
        </p:nvSpPr>
        <p:spPr>
          <a:xfrm>
            <a:off x="5263818" y="1350285"/>
            <a:ext cx="6999135" cy="54275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Footer Placeholder 3">
            <a:extLst>
              <a:ext uri="{FF2B5EF4-FFF2-40B4-BE49-F238E27FC236}">
                <a16:creationId xmlns:a16="http://schemas.microsoft.com/office/drawing/2014/main" id="{FB35F9DA-311C-47FF-8E2F-9E30261497C7}"/>
              </a:ext>
            </a:extLst>
          </p:cNvPr>
          <p:cNvSpPr txBox="1">
            <a:spLocks/>
          </p:cNvSpPr>
          <p:nvPr/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0" name="Picture 29">
            <a:extLst>
              <a:ext uri="{FF2B5EF4-FFF2-40B4-BE49-F238E27FC236}">
                <a16:creationId xmlns:a16="http://schemas.microsoft.com/office/drawing/2014/main" id="{4C025E1A-2689-49BD-9A88-49E96DDE84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945" y="1724920"/>
            <a:ext cx="247081" cy="292837"/>
          </a:xfrm>
          <a:prstGeom prst="rect">
            <a:avLst/>
          </a:prstGeom>
        </p:spPr>
      </p:pic>
      <p:sp>
        <p:nvSpPr>
          <p:cNvPr id="41" name="Rektangel 14">
            <a:extLst>
              <a:ext uri="{FF2B5EF4-FFF2-40B4-BE49-F238E27FC236}">
                <a16:creationId xmlns:a16="http://schemas.microsoft.com/office/drawing/2014/main" id="{B43706CB-DCB2-4944-9B0B-06D4322BA336}"/>
              </a:ext>
            </a:extLst>
          </p:cNvPr>
          <p:cNvSpPr/>
          <p:nvPr/>
        </p:nvSpPr>
        <p:spPr>
          <a:xfrm>
            <a:off x="5444939" y="2508738"/>
            <a:ext cx="6518242" cy="3897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sv-S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 på forskarnivå (Kurspaketering)</a:t>
            </a:r>
          </a:p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Historia - </a:t>
            </a:r>
            <a:r>
              <a:rPr lang="sv-SE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Omfattning: </a:t>
            </a:r>
            <a:r>
              <a:rPr lang="sv-SE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hp</a:t>
            </a:r>
            <a:br>
              <a:rPr lang="sv-S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sv-SE" sz="11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ktangel 15">
            <a:extLst>
              <a:ext uri="{FF2B5EF4-FFF2-40B4-BE49-F238E27FC236}">
                <a16:creationId xmlns:a16="http://schemas.microsoft.com/office/drawing/2014/main" id="{A92BBCCB-44A3-4771-AF17-4E6B89C32659}"/>
              </a:ext>
            </a:extLst>
          </p:cNvPr>
          <p:cNvSpPr/>
          <p:nvPr/>
        </p:nvSpPr>
        <p:spPr>
          <a:xfrm>
            <a:off x="5595877" y="3951501"/>
            <a:ext cx="6229238" cy="22984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Aft>
                <a:spcPts val="600"/>
              </a:spcAft>
            </a:pPr>
            <a:r>
              <a:rPr lang="sv-SE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Ämnestillfälle</a:t>
            </a:r>
            <a:r>
              <a:rPr lang="sv-S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(Kurspaketeringstillfälle) </a:t>
            </a:r>
            <a:r>
              <a:rPr lang="sv-SE" sz="16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förväntat deltagande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Avses leda till: Doktorsexamen</a:t>
            </a: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Studieperiod: 2019-07-01 – 2021-06-30</a:t>
            </a:r>
            <a:br>
              <a:rPr lang="sv-S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Studieperiodens omfattning: 120 </a:t>
            </a:r>
            <a:r>
              <a:rPr lang="sv-SE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Senare del: Ja</a:t>
            </a:r>
          </a:p>
          <a:p>
            <a:pPr>
              <a:spcAft>
                <a:spcPts val="600"/>
              </a:spcAft>
            </a:pPr>
            <a:endParaRPr lang="sv-SE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33">
            <a:extLst>
              <a:ext uri="{FF2B5EF4-FFF2-40B4-BE49-F238E27FC236}">
                <a16:creationId xmlns:a16="http://schemas.microsoft.com/office/drawing/2014/main" id="{971DC928-48B4-4C35-B62A-2404507CE382}"/>
              </a:ext>
            </a:extLst>
          </p:cNvPr>
          <p:cNvSpPr txBox="1"/>
          <p:nvPr/>
        </p:nvSpPr>
        <p:spPr>
          <a:xfrm>
            <a:off x="6163326" y="1640505"/>
            <a:ext cx="458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Doktorandens studieplan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48CFE622-66EF-40FE-AF26-C536758E341F}"/>
              </a:ext>
            </a:extLst>
          </p:cNvPr>
          <p:cNvSpPr txBox="1"/>
          <p:nvPr/>
        </p:nvSpPr>
        <p:spPr>
          <a:xfrm>
            <a:off x="334093" y="1517094"/>
            <a:ext cx="435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Ett </a:t>
            </a:r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Ämnestillfälle</a:t>
            </a:r>
            <a:r>
              <a:rPr lang="sv-SE" sz="2000" dirty="0">
                <a:solidFill>
                  <a:schemeClr val="tx2">
                    <a:lumMod val="75000"/>
                  </a:schemeClr>
                </a:solidFill>
              </a:rPr>
              <a:t> skapas med:</a:t>
            </a: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CBD5B3D1-4C1D-45A1-992D-E2E4EF5406D8}"/>
              </a:ext>
            </a:extLst>
          </p:cNvPr>
          <p:cNvSpPr txBox="1"/>
          <p:nvPr/>
        </p:nvSpPr>
        <p:spPr>
          <a:xfrm>
            <a:off x="334094" y="3951502"/>
            <a:ext cx="4051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Senare del: Ja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lvl="1"/>
            <a:r>
              <a:rPr lang="sv-SE" sz="1400" dirty="0">
                <a:solidFill>
                  <a:schemeClr val="tx2">
                    <a:lumMod val="75000"/>
                  </a:schemeClr>
                </a:solidFill>
              </a:rPr>
              <a:t>Doktoranden har inte ett deltagande på kurspaketeringen sedan tidigare </a:t>
            </a:r>
          </a:p>
          <a:p>
            <a:pPr marL="0" lvl="1"/>
            <a:r>
              <a:rPr lang="sv-SE" sz="1400" dirty="0">
                <a:solidFill>
                  <a:schemeClr val="tx2">
                    <a:lumMod val="75000"/>
                  </a:schemeClr>
                </a:solidFill>
              </a:rPr>
              <a:t>- ska då antas till senare del av kurspaketeringen.</a:t>
            </a:r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8315365D-FCFA-467A-B242-4E3339D17FE7}"/>
              </a:ext>
            </a:extLst>
          </p:cNvPr>
          <p:cNvSpPr txBox="1"/>
          <p:nvPr/>
        </p:nvSpPr>
        <p:spPr>
          <a:xfrm>
            <a:off x="334093" y="2955367"/>
            <a:ext cx="38970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Studieperiodens omfattning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r>
              <a:rPr lang="sv-SE" sz="1400" dirty="0">
                <a:solidFill>
                  <a:schemeClr val="tx2">
                    <a:lumMod val="75000"/>
                  </a:schemeClr>
                </a:solidFill>
              </a:rPr>
              <a:t>Anges utifrån doktorandens förväntade deltagande, d.v.s. 120 hp.</a:t>
            </a:r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B63C18E8-976B-46C1-A475-5DE031BEE588}"/>
              </a:ext>
            </a:extLst>
          </p:cNvPr>
          <p:cNvSpPr txBox="1"/>
          <p:nvPr/>
        </p:nvSpPr>
        <p:spPr>
          <a:xfrm>
            <a:off x="334093" y="2113120"/>
            <a:ext cx="4026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Attributet 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’Avses leda till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’:  ”Doktorsexamen</a:t>
            </a:r>
            <a:r>
              <a:rPr lang="sv-SE" b="1" dirty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sv-S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Title 16">
            <a:extLst>
              <a:ext uri="{FF2B5EF4-FFF2-40B4-BE49-F238E27FC236}">
                <a16:creationId xmlns:a16="http://schemas.microsoft.com/office/drawing/2014/main" id="{60130997-0626-484D-A242-29433E971158}"/>
              </a:ext>
            </a:extLst>
          </p:cNvPr>
          <p:cNvSpPr txBox="1">
            <a:spLocks/>
          </p:cNvSpPr>
          <p:nvPr/>
        </p:nvSpPr>
        <p:spPr>
          <a:xfrm>
            <a:off x="325216" y="211035"/>
            <a:ext cx="5112977" cy="1176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Fall 5: Läser mot doktorsexamen </a:t>
            </a:r>
          </a:p>
          <a:p>
            <a:r>
              <a:rPr lang="sv-SE" sz="1800" dirty="0"/>
              <a:t>- Har licentiatexamen/-utbildning från annat lärosäte sedan tidigare</a:t>
            </a:r>
          </a:p>
        </p:txBody>
      </p:sp>
      <p:cxnSp>
        <p:nvCxnSpPr>
          <p:cNvPr id="66" name="Rak pilkoppling 65">
            <a:extLst>
              <a:ext uri="{FF2B5EF4-FFF2-40B4-BE49-F238E27FC236}">
                <a16:creationId xmlns:a16="http://schemas.microsoft.com/office/drawing/2014/main" id="{97699B62-786A-45D7-A7A0-A12597D957B5}"/>
              </a:ext>
            </a:extLst>
          </p:cNvPr>
          <p:cNvCxnSpPr>
            <a:cxnSpLocks/>
          </p:cNvCxnSpPr>
          <p:nvPr/>
        </p:nvCxnSpPr>
        <p:spPr>
          <a:xfrm>
            <a:off x="3384062" y="1914769"/>
            <a:ext cx="2549423" cy="20822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ak pilkoppling 67">
            <a:extLst>
              <a:ext uri="{FF2B5EF4-FFF2-40B4-BE49-F238E27FC236}">
                <a16:creationId xmlns:a16="http://schemas.microsoft.com/office/drawing/2014/main" id="{98FC539A-C421-42D9-9595-7D3AC97E73CE}"/>
              </a:ext>
            </a:extLst>
          </p:cNvPr>
          <p:cNvCxnSpPr/>
          <p:nvPr/>
        </p:nvCxnSpPr>
        <p:spPr>
          <a:xfrm>
            <a:off x="2946400" y="2481688"/>
            <a:ext cx="2709424" cy="21843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Rak pilkoppling 69">
            <a:extLst>
              <a:ext uri="{FF2B5EF4-FFF2-40B4-BE49-F238E27FC236}">
                <a16:creationId xmlns:a16="http://schemas.microsoft.com/office/drawing/2014/main" id="{10AC830D-725F-4907-8243-1FCFBEFCB39B}"/>
              </a:ext>
            </a:extLst>
          </p:cNvPr>
          <p:cNvCxnSpPr>
            <a:cxnSpLocks/>
          </p:cNvCxnSpPr>
          <p:nvPr/>
        </p:nvCxnSpPr>
        <p:spPr>
          <a:xfrm>
            <a:off x="3423138" y="3438773"/>
            <a:ext cx="2232686" cy="1743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Rak pilkoppling 73">
            <a:extLst>
              <a:ext uri="{FF2B5EF4-FFF2-40B4-BE49-F238E27FC236}">
                <a16:creationId xmlns:a16="http://schemas.microsoft.com/office/drawing/2014/main" id="{BB4A0559-47A4-4D5C-B263-11A6D8EF6C22}"/>
              </a:ext>
            </a:extLst>
          </p:cNvPr>
          <p:cNvCxnSpPr>
            <a:cxnSpLocks/>
          </p:cNvCxnSpPr>
          <p:nvPr/>
        </p:nvCxnSpPr>
        <p:spPr>
          <a:xfrm>
            <a:off x="4077630" y="4399121"/>
            <a:ext cx="1578194" cy="11693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9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 txBox="1">
            <a:spLocks/>
          </p:cNvSpPr>
          <p:nvPr/>
        </p:nvSpPr>
        <p:spPr>
          <a:xfrm>
            <a:off x="181569" y="90488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Exempel Utgångläge för doktorand i Ladok</a:t>
            </a:r>
          </a:p>
        </p:txBody>
      </p:sp>
      <p:sp>
        <p:nvSpPr>
          <p:cNvPr id="8" name="Vertical Scroll 7"/>
          <p:cNvSpPr/>
          <p:nvPr/>
        </p:nvSpPr>
        <p:spPr>
          <a:xfrm>
            <a:off x="937847" y="2200024"/>
            <a:ext cx="2102338" cy="1837923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Examensbevis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907" y="1312508"/>
            <a:ext cx="2984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Licentiatexamen från annat lärosäte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20882"/>
          <a:stretch/>
        </p:blipFill>
        <p:spPr>
          <a:xfrm>
            <a:off x="4353308" y="2200025"/>
            <a:ext cx="6408477" cy="33529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47092" y="1312508"/>
            <a:ext cx="5359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sv-SE" dirty="0"/>
              <a:t>Studenten har inget deltagande på utbildning sedan tidigare i Ladok på det egna lärosätet</a:t>
            </a:r>
          </a:p>
        </p:txBody>
      </p:sp>
    </p:spTree>
    <p:extLst>
      <p:ext uri="{BB962C8B-B14F-4D97-AF65-F5344CB8AC3E}">
        <p14:creationId xmlns:p14="http://schemas.microsoft.com/office/powerpoint/2010/main" val="273579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41844"/>
          <a:stretch/>
        </p:blipFill>
        <p:spPr>
          <a:xfrm>
            <a:off x="468044" y="1125648"/>
            <a:ext cx="8527464" cy="511311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1938" y="178153"/>
            <a:ext cx="7521575" cy="549275"/>
          </a:xfrm>
        </p:spPr>
        <p:txBody>
          <a:bodyPr/>
          <a:lstStyle/>
          <a:p>
            <a:r>
              <a:rPr lang="sv-SE" dirty="0"/>
              <a:t>Exempel Ämnestillfälle för doktorand i Ladok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5903450" y="4062506"/>
            <a:ext cx="1554480" cy="66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 forskarnivå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  <a:endCxn id="27" idx="5"/>
          </p:cNvCxnSpPr>
          <p:nvPr/>
        </p:nvCxnSpPr>
        <p:spPr>
          <a:xfrm flipH="1" flipV="1">
            <a:off x="3605442" y="2765352"/>
            <a:ext cx="2815293" cy="1368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61091C85-4884-4348-A66A-631E55F93E66}"/>
              </a:ext>
            </a:extLst>
          </p:cNvPr>
          <p:cNvSpPr/>
          <p:nvPr/>
        </p:nvSpPr>
        <p:spPr>
          <a:xfrm>
            <a:off x="2991480" y="864448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60A75D3B-14DB-41AB-AF1F-90A11D06E0EF}"/>
              </a:ext>
            </a:extLst>
          </p:cNvPr>
          <p:cNvSpPr/>
          <p:nvPr/>
        </p:nvSpPr>
        <p:spPr>
          <a:xfrm>
            <a:off x="6723576" y="1252368"/>
            <a:ext cx="2271932" cy="829993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2B79352-C757-4A86-80B2-E7F81F0E90B3}"/>
              </a:ext>
            </a:extLst>
          </p:cNvPr>
          <p:cNvSpPr/>
          <p:nvPr/>
        </p:nvSpPr>
        <p:spPr>
          <a:xfrm>
            <a:off x="2590806" y="2423137"/>
            <a:ext cx="1188720" cy="40093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6AB5FA7D-2270-4ABD-94FA-37BBFEF670FF}"/>
              </a:ext>
            </a:extLst>
          </p:cNvPr>
          <p:cNvCxnSpPr>
            <a:cxnSpLocks/>
          </p:cNvCxnSpPr>
          <p:nvPr/>
        </p:nvCxnSpPr>
        <p:spPr>
          <a:xfrm flipV="1">
            <a:off x="8813409" y="5992837"/>
            <a:ext cx="0" cy="387547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AB55277-C6D0-49B4-B525-562766871139}"/>
              </a:ext>
            </a:extLst>
          </p:cNvPr>
          <p:cNvCxnSpPr>
            <a:cxnSpLocks/>
          </p:cNvCxnSpPr>
          <p:nvPr/>
        </p:nvCxnSpPr>
        <p:spPr>
          <a:xfrm flipV="1">
            <a:off x="9226062" y="6227982"/>
            <a:ext cx="37513" cy="152402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D226F249-29DB-42B6-8CBC-2D3A2DE36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6548" y="5880337"/>
            <a:ext cx="3689911" cy="949878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5799556" y="5314202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’Avses leda till’ </a:t>
            </a:r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>
          <a:xfrm flipH="1">
            <a:off x="3905831" y="5637368"/>
            <a:ext cx="1893725" cy="181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457894" y="5690636"/>
            <a:ext cx="1447937" cy="256011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38">
            <a:extLst>
              <a:ext uri="{FF2B5EF4-FFF2-40B4-BE49-F238E27FC236}">
                <a16:creationId xmlns:a16="http://schemas.microsoft.com/office/drawing/2014/main" id="{866FFC18-EADB-4A23-8513-496DE51D6494}"/>
              </a:ext>
            </a:extLst>
          </p:cNvPr>
          <p:cNvSpPr txBox="1"/>
          <p:nvPr/>
        </p:nvSpPr>
        <p:spPr>
          <a:xfrm>
            <a:off x="5799556" y="6009688"/>
            <a:ext cx="176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Attribut </a:t>
            </a:r>
          </a:p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’Senare del’ </a:t>
            </a:r>
          </a:p>
        </p:txBody>
      </p:sp>
      <p:sp>
        <p:nvSpPr>
          <p:cNvPr id="20" name="Ellips 40">
            <a:extLst>
              <a:ext uri="{FF2B5EF4-FFF2-40B4-BE49-F238E27FC236}">
                <a16:creationId xmlns:a16="http://schemas.microsoft.com/office/drawing/2014/main" id="{921A392A-7BA1-4B50-9FFC-7AAE7F1BFD5F}"/>
              </a:ext>
            </a:extLst>
          </p:cNvPr>
          <p:cNvSpPr/>
          <p:nvPr/>
        </p:nvSpPr>
        <p:spPr>
          <a:xfrm>
            <a:off x="2486430" y="5960533"/>
            <a:ext cx="647370" cy="22068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1" name="Rak pilkoppling 39">
            <a:extLst>
              <a:ext uri="{FF2B5EF4-FFF2-40B4-BE49-F238E27FC236}">
                <a16:creationId xmlns:a16="http://schemas.microsoft.com/office/drawing/2014/main" id="{4A674A95-5263-4FFC-82E8-F7AB3C098A41}"/>
              </a:ext>
            </a:extLst>
          </p:cNvPr>
          <p:cNvCxnSpPr>
            <a:cxnSpLocks/>
            <a:stCxn id="18" idx="1"/>
            <a:endCxn id="20" idx="6"/>
          </p:cNvCxnSpPr>
          <p:nvPr/>
        </p:nvCxnSpPr>
        <p:spPr>
          <a:xfrm flipH="1" flipV="1">
            <a:off x="3133800" y="6070873"/>
            <a:ext cx="2665756" cy="2619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llips 18">
            <a:extLst>
              <a:ext uri="{FF2B5EF4-FFF2-40B4-BE49-F238E27FC236}">
                <a16:creationId xmlns:a16="http://schemas.microsoft.com/office/drawing/2014/main" id="{7AAF8D5A-52E3-4469-8171-67593399D6DA}"/>
              </a:ext>
            </a:extLst>
          </p:cNvPr>
          <p:cNvSpPr/>
          <p:nvPr/>
        </p:nvSpPr>
        <p:spPr>
          <a:xfrm>
            <a:off x="561567" y="1872070"/>
            <a:ext cx="1302020" cy="40093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3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  <p:bldP spid="26" grpId="0" animBg="1"/>
      <p:bldP spid="27" grpId="0" animBg="1"/>
      <p:bldP spid="39" grpId="0"/>
      <p:bldP spid="41" grpId="0" animBg="1"/>
      <p:bldP spid="18" grpId="0"/>
      <p:bldP spid="20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 txBox="1">
            <a:spLocks/>
          </p:cNvSpPr>
          <p:nvPr/>
        </p:nvSpPr>
        <p:spPr>
          <a:xfrm>
            <a:off x="721108" y="39423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Exempel Studieplan för doktorand i Ladok</a:t>
            </a:r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8" y="819936"/>
            <a:ext cx="283888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Sök upp doktoranden</a:t>
            </a: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9" y="1460667"/>
            <a:ext cx="29283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Välj Ny studieplan</a:t>
            </a:r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9" y="3136612"/>
            <a:ext cx="29283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Välj tillfälle </a:t>
            </a:r>
            <a:br>
              <a:rPr lang="sv-SE" dirty="0"/>
            </a:br>
            <a:r>
              <a:rPr lang="sv-SE" sz="1400" dirty="0"/>
              <a:t>(Ämnestillfälle)</a:t>
            </a:r>
          </a:p>
        </p:txBody>
      </p:sp>
      <p:sp>
        <p:nvSpPr>
          <p:cNvPr id="8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9" y="3875302"/>
            <a:ext cx="3256562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Ange Tillgängligt från </a:t>
            </a:r>
          </a:p>
          <a:p>
            <a:r>
              <a:rPr lang="sv-SE" sz="1400" dirty="0"/>
              <a:t>Ange samma datum som startdatum på valt tillfälle</a:t>
            </a:r>
          </a:p>
        </p:txBody>
      </p:sp>
      <p:sp>
        <p:nvSpPr>
          <p:cNvPr id="12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9" y="4946919"/>
            <a:ext cx="325656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400" dirty="0"/>
              <a:t>Senare del behöver ej anges då du lägger in ny studieplan, eftersom detta har angetts i Utbildningsinformationen för ämnestillfället. </a:t>
            </a:r>
          </a:p>
        </p:txBody>
      </p:sp>
      <p:sp>
        <p:nvSpPr>
          <p:cNvPr id="17" name="textruta 2">
            <a:extLst>
              <a:ext uri="{FF2B5EF4-FFF2-40B4-BE49-F238E27FC236}">
                <a16:creationId xmlns:a16="http://schemas.microsoft.com/office/drawing/2014/main" id="{0C755E0A-4F5D-4D51-B723-F8EEE157FC47}"/>
              </a:ext>
            </a:extLst>
          </p:cNvPr>
          <p:cNvSpPr txBox="1"/>
          <p:nvPr/>
        </p:nvSpPr>
        <p:spPr>
          <a:xfrm>
            <a:off x="8443069" y="2025665"/>
            <a:ext cx="300647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Sök fram och välj Kurspaketeringen </a:t>
            </a:r>
            <a:br>
              <a:rPr lang="sv-SE" dirty="0"/>
            </a:br>
            <a:r>
              <a:rPr lang="sv-SE" dirty="0"/>
              <a:t>(Ämne på forskarnivå)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68" y="914401"/>
            <a:ext cx="7172708" cy="5585187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cxnSpLocks/>
            <a:stCxn id="6" idx="1"/>
          </p:cNvCxnSpPr>
          <p:nvPr/>
        </p:nvCxnSpPr>
        <p:spPr>
          <a:xfrm flipH="1" flipV="1">
            <a:off x="1803952" y="1048578"/>
            <a:ext cx="6639117" cy="596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17" idx="1"/>
          </p:cNvCxnSpPr>
          <p:nvPr/>
        </p:nvCxnSpPr>
        <p:spPr>
          <a:xfrm flipH="1">
            <a:off x="3666836" y="2487330"/>
            <a:ext cx="4776233" cy="2017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7" idx="1"/>
          </p:cNvCxnSpPr>
          <p:nvPr/>
        </p:nvCxnSpPr>
        <p:spPr>
          <a:xfrm flipH="1">
            <a:off x="3870664" y="3429000"/>
            <a:ext cx="4572405" cy="657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1"/>
          </p:cNvCxnSpPr>
          <p:nvPr/>
        </p:nvCxnSpPr>
        <p:spPr>
          <a:xfrm flipH="1">
            <a:off x="3259015" y="4275412"/>
            <a:ext cx="5184054" cy="1218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8E5FB713-91A7-418E-969E-B3E2C843BDDF}"/>
              </a:ext>
            </a:extLst>
          </p:cNvPr>
          <p:cNvCxnSpPr/>
          <p:nvPr/>
        </p:nvCxnSpPr>
        <p:spPr>
          <a:xfrm flipH="1" flipV="1">
            <a:off x="2859394" y="4844804"/>
            <a:ext cx="5526816" cy="2980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llips 14">
            <a:extLst>
              <a:ext uri="{FF2B5EF4-FFF2-40B4-BE49-F238E27FC236}">
                <a16:creationId xmlns:a16="http://schemas.microsoft.com/office/drawing/2014/main" id="{60DDF1DF-B463-4635-8517-6970D54ECDA8}"/>
              </a:ext>
            </a:extLst>
          </p:cNvPr>
          <p:cNvSpPr/>
          <p:nvPr/>
        </p:nvSpPr>
        <p:spPr>
          <a:xfrm>
            <a:off x="2023385" y="1689723"/>
            <a:ext cx="995807" cy="228642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8DF0923B-926A-46CD-B29A-99490EF9B040}"/>
              </a:ext>
            </a:extLst>
          </p:cNvPr>
          <p:cNvSpPr/>
          <p:nvPr/>
        </p:nvSpPr>
        <p:spPr>
          <a:xfrm>
            <a:off x="2644314" y="3988157"/>
            <a:ext cx="669716" cy="228641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323D52B9-4706-4E27-9453-0E8062C32100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475108" y="4102478"/>
            <a:ext cx="169206" cy="2286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79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7" grpId="0" animBg="1"/>
      <p:bldP spid="15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76799F30-98A5-4D58-ACC3-4CDC6CC418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662" y="1079303"/>
            <a:ext cx="9191045" cy="417484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AE71A7D-89C3-4C52-B0F0-1525E17EFF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4662" y="609972"/>
            <a:ext cx="7521575" cy="549275"/>
          </a:xfrm>
        </p:spPr>
        <p:txBody>
          <a:bodyPr/>
          <a:lstStyle/>
          <a:p>
            <a:r>
              <a:rPr lang="sv-SE" dirty="0"/>
              <a:t>Exempel Pågående studier i Ladok</a:t>
            </a:r>
          </a:p>
        </p:txBody>
      </p:sp>
      <p:sp>
        <p:nvSpPr>
          <p:cNvPr id="11" name="textruta 3">
            <a:extLst>
              <a:ext uri="{FF2B5EF4-FFF2-40B4-BE49-F238E27FC236}">
                <a16:creationId xmlns:a16="http://schemas.microsoft.com/office/drawing/2014/main" id="{AA072972-D915-4E39-8F54-638D9AD19939}"/>
              </a:ext>
            </a:extLst>
          </p:cNvPr>
          <p:cNvSpPr txBox="1"/>
          <p:nvPr/>
        </p:nvSpPr>
        <p:spPr>
          <a:xfrm>
            <a:off x="1204277" y="5824742"/>
            <a:ext cx="188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Forskningsarbete</a:t>
            </a:r>
          </a:p>
        </p:txBody>
      </p:sp>
      <p:sp>
        <p:nvSpPr>
          <p:cNvPr id="12" name="textruta 4">
            <a:extLst>
              <a:ext uri="{FF2B5EF4-FFF2-40B4-BE49-F238E27FC236}">
                <a16:creationId xmlns:a16="http://schemas.microsoft.com/office/drawing/2014/main" id="{95C50160-E805-478C-90BF-58FFE81CCFB8}"/>
              </a:ext>
            </a:extLst>
          </p:cNvPr>
          <p:cNvSpPr txBox="1"/>
          <p:nvPr/>
        </p:nvSpPr>
        <p:spPr>
          <a:xfrm>
            <a:off x="3583190" y="6145031"/>
            <a:ext cx="226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Individuellt åtagande</a:t>
            </a:r>
          </a:p>
        </p:txBody>
      </p:sp>
      <p:sp>
        <p:nvSpPr>
          <p:cNvPr id="15" name="textruta 5">
            <a:extLst>
              <a:ext uri="{FF2B5EF4-FFF2-40B4-BE49-F238E27FC236}">
                <a16:creationId xmlns:a16="http://schemas.microsoft.com/office/drawing/2014/main" id="{B29085A4-D371-4A38-B4D9-6006C55E7E84}"/>
              </a:ext>
            </a:extLst>
          </p:cNvPr>
          <p:cNvSpPr txBox="1"/>
          <p:nvPr/>
        </p:nvSpPr>
        <p:spPr>
          <a:xfrm>
            <a:off x="170607" y="5565526"/>
            <a:ext cx="9451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Kurs 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forskarnivå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90BA3613-239F-4016-93F2-7986663046E8}"/>
              </a:ext>
            </a:extLst>
          </p:cNvPr>
          <p:cNvCxnSpPr>
            <a:cxnSpLocks/>
          </p:cNvCxnSpPr>
          <p:nvPr/>
        </p:nvCxnSpPr>
        <p:spPr>
          <a:xfrm flipV="1">
            <a:off x="5004417" y="5143433"/>
            <a:ext cx="947726" cy="1001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ruta 33">
            <a:extLst>
              <a:ext uri="{FF2B5EF4-FFF2-40B4-BE49-F238E27FC236}">
                <a16:creationId xmlns:a16="http://schemas.microsoft.com/office/drawing/2014/main" id="{D6862C94-912A-4F0F-A970-315E92D91126}"/>
              </a:ext>
            </a:extLst>
          </p:cNvPr>
          <p:cNvSpPr txBox="1"/>
          <p:nvPr/>
        </p:nvSpPr>
        <p:spPr>
          <a:xfrm>
            <a:off x="3583190" y="6454033"/>
            <a:ext cx="226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Saknar Utbildningskod</a:t>
            </a:r>
          </a:p>
        </p:txBody>
      </p:sp>
      <p:cxnSp>
        <p:nvCxnSpPr>
          <p:cNvPr id="19" name="Rak pilkoppling 8">
            <a:extLst>
              <a:ext uri="{FF2B5EF4-FFF2-40B4-BE49-F238E27FC236}">
                <a16:creationId xmlns:a16="http://schemas.microsoft.com/office/drawing/2014/main" id="{240F8299-4415-417E-96FA-F0B9AA9ACC51}"/>
              </a:ext>
            </a:extLst>
          </p:cNvPr>
          <p:cNvCxnSpPr>
            <a:cxnSpLocks/>
          </p:cNvCxnSpPr>
          <p:nvPr/>
        </p:nvCxnSpPr>
        <p:spPr>
          <a:xfrm flipH="1" flipV="1">
            <a:off x="2849479" y="5085618"/>
            <a:ext cx="1491630" cy="10645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9">
            <a:extLst>
              <a:ext uri="{FF2B5EF4-FFF2-40B4-BE49-F238E27FC236}">
                <a16:creationId xmlns:a16="http://schemas.microsoft.com/office/drawing/2014/main" id="{0C306845-0883-4AD5-BA2F-8E773F84A161}"/>
              </a:ext>
            </a:extLst>
          </p:cNvPr>
          <p:cNvCxnSpPr>
            <a:cxnSpLocks/>
          </p:cNvCxnSpPr>
          <p:nvPr/>
        </p:nvCxnSpPr>
        <p:spPr>
          <a:xfrm flipH="1" flipV="1">
            <a:off x="2091560" y="4778073"/>
            <a:ext cx="134130" cy="1064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7">
            <a:extLst>
              <a:ext uri="{FF2B5EF4-FFF2-40B4-BE49-F238E27FC236}">
                <a16:creationId xmlns:a16="http://schemas.microsoft.com/office/drawing/2014/main" id="{01E1F265-4F05-43D4-B6AD-D2DEB060046F}"/>
              </a:ext>
            </a:extLst>
          </p:cNvPr>
          <p:cNvCxnSpPr>
            <a:cxnSpLocks/>
          </p:cNvCxnSpPr>
          <p:nvPr/>
        </p:nvCxnSpPr>
        <p:spPr>
          <a:xfrm flipV="1">
            <a:off x="796134" y="4536489"/>
            <a:ext cx="632118" cy="9849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ktangel 25">
            <a:extLst>
              <a:ext uri="{FF2B5EF4-FFF2-40B4-BE49-F238E27FC236}">
                <a16:creationId xmlns:a16="http://schemas.microsoft.com/office/drawing/2014/main" id="{3C78A038-03FA-4B99-B7BD-601CC25EB55B}"/>
              </a:ext>
            </a:extLst>
          </p:cNvPr>
          <p:cNvSpPr/>
          <p:nvPr/>
        </p:nvSpPr>
        <p:spPr>
          <a:xfrm>
            <a:off x="5863671" y="4800357"/>
            <a:ext cx="822251" cy="34307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370B602-1E78-4861-961D-F70D63FA2D44}"/>
              </a:ext>
            </a:extLst>
          </p:cNvPr>
          <p:cNvSpPr txBox="1"/>
          <p:nvPr/>
        </p:nvSpPr>
        <p:spPr>
          <a:xfrm>
            <a:off x="743723" y="349377"/>
            <a:ext cx="723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innehåll i ämnestillfället är inlagt och doktoranden är registrerad…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55F5CF0-0953-47FA-A194-10E040559418}"/>
              </a:ext>
            </a:extLst>
          </p:cNvPr>
          <p:cNvSpPr txBox="1"/>
          <p:nvPr/>
        </p:nvSpPr>
        <p:spPr>
          <a:xfrm>
            <a:off x="9987179" y="2260339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 på forskarnivå</a:t>
            </a:r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C25413CC-F28B-4BE6-8C73-A10D598EAF2A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2144697" y="2583505"/>
            <a:ext cx="7842482" cy="6442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6EF9BAE8-7C56-4A0D-9873-A3DDDC7BFB49}"/>
              </a:ext>
            </a:extLst>
          </p:cNvPr>
          <p:cNvSpPr/>
          <p:nvPr/>
        </p:nvSpPr>
        <p:spPr>
          <a:xfrm>
            <a:off x="1005168" y="3156240"/>
            <a:ext cx="1188720" cy="40093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82A8A2D6-6E60-4B0B-A94D-A4C7CC3BD1D4}"/>
              </a:ext>
            </a:extLst>
          </p:cNvPr>
          <p:cNvSpPr txBox="1"/>
          <p:nvPr/>
        </p:nvSpPr>
        <p:spPr>
          <a:xfrm>
            <a:off x="9987179" y="3010362"/>
            <a:ext cx="1554480" cy="664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Ämnestillfälle forskarnivå</a:t>
            </a:r>
          </a:p>
        </p:txBody>
      </p: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88B064DF-CBA4-46D4-B543-BA310A8121AC}"/>
              </a:ext>
            </a:extLst>
          </p:cNvPr>
          <p:cNvCxnSpPr>
            <a:cxnSpLocks/>
            <a:stCxn id="25" idx="1"/>
            <a:endCxn id="27" idx="6"/>
          </p:cNvCxnSpPr>
          <p:nvPr/>
        </p:nvCxnSpPr>
        <p:spPr>
          <a:xfrm flipH="1">
            <a:off x="4414187" y="3342417"/>
            <a:ext cx="5572992" cy="3286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Ellips 26">
            <a:extLst>
              <a:ext uri="{FF2B5EF4-FFF2-40B4-BE49-F238E27FC236}">
                <a16:creationId xmlns:a16="http://schemas.microsoft.com/office/drawing/2014/main" id="{09E2B52C-872A-416C-B0CD-93F32F05CE2A}"/>
              </a:ext>
            </a:extLst>
          </p:cNvPr>
          <p:cNvSpPr/>
          <p:nvPr/>
        </p:nvSpPr>
        <p:spPr>
          <a:xfrm>
            <a:off x="3225467" y="3470614"/>
            <a:ext cx="1188720" cy="400930"/>
          </a:xfrm>
          <a:prstGeom prst="ellipse">
            <a:avLst/>
          </a:prstGeom>
          <a:gradFill>
            <a:gsLst>
              <a:gs pos="54000">
                <a:schemeClr val="accent1">
                  <a:shade val="40000"/>
                  <a:satMod val="150000"/>
                  <a:alpha val="0"/>
                  <a:lumMod val="91000"/>
                </a:schemeClr>
              </a:gs>
              <a:gs pos="100000">
                <a:schemeClr val="accent1">
                  <a:tint val="70000"/>
                  <a:shade val="100000"/>
                  <a:alpha val="100000"/>
                  <a:satMod val="200000"/>
                  <a:lumMod val="100000"/>
                </a:schemeClr>
              </a:gs>
            </a:gsLst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48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8" grpId="0"/>
      <p:bldP spid="22" grpId="0" animBg="1"/>
      <p:bldP spid="14" grpId="0"/>
      <p:bldP spid="24" grpId="0" animBg="1"/>
      <p:bldP spid="25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ACBB316E-335E-4783-B858-7E819DC1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17" y="168461"/>
            <a:ext cx="11929166" cy="6689539"/>
          </a:xfrm>
          <a:prstGeom prst="rect">
            <a:avLst/>
          </a:prstGeom>
        </p:spPr>
      </p:pic>
      <p:cxnSp>
        <p:nvCxnSpPr>
          <p:cNvPr id="4" name="Rak pilkoppling 3">
            <a:extLst>
              <a:ext uri="{FF2B5EF4-FFF2-40B4-BE49-F238E27FC236}">
                <a16:creationId xmlns:a16="http://schemas.microsoft.com/office/drawing/2014/main" id="{E93662F4-96B9-4CA9-9CDB-329D6FA3A1F1}"/>
              </a:ext>
            </a:extLst>
          </p:cNvPr>
          <p:cNvCxnSpPr>
            <a:cxnSpLocks/>
          </p:cNvCxnSpPr>
          <p:nvPr/>
        </p:nvCxnSpPr>
        <p:spPr>
          <a:xfrm flipH="1">
            <a:off x="7410792" y="5037853"/>
            <a:ext cx="3931463" cy="985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 5">
            <a:extLst>
              <a:ext uri="{FF2B5EF4-FFF2-40B4-BE49-F238E27FC236}">
                <a16:creationId xmlns:a16="http://schemas.microsoft.com/office/drawing/2014/main" id="{AC930DB6-EEF9-47CA-92BE-9D1FDC158FA4}"/>
              </a:ext>
            </a:extLst>
          </p:cNvPr>
          <p:cNvSpPr/>
          <p:nvPr/>
        </p:nvSpPr>
        <p:spPr>
          <a:xfrm>
            <a:off x="1785353" y="446498"/>
            <a:ext cx="3174573" cy="613310"/>
          </a:xfrm>
          <a:prstGeom prst="ellipse">
            <a:avLst/>
          </a:prstGeom>
          <a:noFill/>
          <a:ln w="53975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5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skarnivån-webbutb-H17-AL (1).pptx" id="{9B1D381E-A5BD-4645-A306-6E204B03BF1F}" vid="{6A5A05B7-91C4-4F15-957E-4D8A7FCA472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4040</TotalTime>
  <Words>409</Words>
  <Application>Microsoft Office PowerPoint</Application>
  <PresentationFormat>Bredbild</PresentationFormat>
  <Paragraphs>77</Paragraphs>
  <Slides>9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utbildning på forskarnivå Fall 5 - Läser mot doktorsexamen  Har licentiatexamen/-utbildning från  annat lärosäte sedan tidigare. </vt:lpstr>
      <vt:lpstr>PowerPoint-presentation</vt:lpstr>
      <vt:lpstr>PowerPoint-presentation</vt:lpstr>
      <vt:lpstr>PowerPoint-presentation</vt:lpstr>
      <vt:lpstr>PowerPoint-presentation</vt:lpstr>
      <vt:lpstr>Exempel Ämnestillfälle för doktorand i Ladok</vt:lpstr>
      <vt:lpstr>PowerPoint-presentation</vt:lpstr>
      <vt:lpstr>Exempel Pågående studier i Ladok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</dc:title>
  <dc:creator>Matz-Ola Cajdert</dc:creator>
  <cp:lastModifiedBy>Anders Vestin</cp:lastModifiedBy>
  <cp:revision>199</cp:revision>
  <cp:lastPrinted>2017-12-04T16:22:45Z</cp:lastPrinted>
  <dcterms:created xsi:type="dcterms:W3CDTF">2015-09-10T08:22:03Z</dcterms:created>
  <dcterms:modified xsi:type="dcterms:W3CDTF">2018-02-26T10:24:35Z</dcterms:modified>
</cp:coreProperties>
</file>