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6" r:id="rId6"/>
    <p:sldId id="261" r:id="rId7"/>
    <p:sldId id="264" r:id="rId8"/>
    <p:sldId id="260" r:id="rId9"/>
    <p:sldId id="267" r:id="rId10"/>
    <p:sldId id="269" r:id="rId11"/>
    <p:sldId id="265" r:id="rId12"/>
    <p:sldId id="262" r:id="rId13"/>
    <p:sldId id="263" r:id="rId1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554" autoAdjust="0"/>
  </p:normalViewPr>
  <p:slideViewPr>
    <p:cSldViewPr snapToGrid="0" snapToObjects="1"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9F517A-DEA2-405B-B9E5-8AE02B96C753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C1A4E775-92C6-4B2F-82AE-5279B0022036}">
      <dgm:prSet phldrT="[Text]"/>
      <dgm:spPr/>
      <dgm:t>
        <a:bodyPr/>
        <a:lstStyle/>
        <a:p>
          <a:r>
            <a:rPr lang="sv-SE" dirty="0" smtClean="0"/>
            <a:t>Gemensamt, nationellt studentregister</a:t>
          </a:r>
          <a:endParaRPr lang="sv-SE" dirty="0"/>
        </a:p>
      </dgm:t>
    </dgm:pt>
    <dgm:pt modelId="{33E99B96-BE49-466A-8EA0-D0D83F196360}" type="parTrans" cxnId="{FBEF0955-756D-4EF6-A136-5BBECC3881FA}">
      <dgm:prSet/>
      <dgm:spPr/>
      <dgm:t>
        <a:bodyPr/>
        <a:lstStyle/>
        <a:p>
          <a:endParaRPr lang="sv-SE"/>
        </a:p>
      </dgm:t>
    </dgm:pt>
    <dgm:pt modelId="{E7D651BD-4C59-4626-973B-7172595643C8}" type="sibTrans" cxnId="{FBEF0955-756D-4EF6-A136-5BBECC3881FA}">
      <dgm:prSet/>
      <dgm:spPr/>
      <dgm:t>
        <a:bodyPr/>
        <a:lstStyle/>
        <a:p>
          <a:endParaRPr lang="sv-SE"/>
        </a:p>
      </dgm:t>
    </dgm:pt>
    <dgm:pt modelId="{C6517A37-EAFA-4EFB-AD1D-F71252ADCD45}">
      <dgm:prSet phldrT="[Text]" custT="1"/>
      <dgm:spPr/>
      <dgm:t>
        <a:bodyPr/>
        <a:lstStyle/>
        <a:p>
          <a:r>
            <a:rPr lang="sv-SE" sz="1400" dirty="0" smtClean="0"/>
            <a:t>Ladok</a:t>
          </a:r>
          <a:endParaRPr lang="sv-SE" sz="1400" dirty="0"/>
        </a:p>
      </dgm:t>
    </dgm:pt>
    <dgm:pt modelId="{48D986CC-4911-42DB-9D8D-8B2CD57F8234}" type="parTrans" cxnId="{A2C0555A-B513-4D6D-ACF5-60852448C62B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sv-SE"/>
        </a:p>
      </dgm:t>
    </dgm:pt>
    <dgm:pt modelId="{B5C96051-8251-4648-8A62-D34D55C56928}" type="sibTrans" cxnId="{A2C0555A-B513-4D6D-ACF5-60852448C62B}">
      <dgm:prSet/>
      <dgm:spPr/>
      <dgm:t>
        <a:bodyPr/>
        <a:lstStyle/>
        <a:p>
          <a:endParaRPr lang="sv-SE"/>
        </a:p>
      </dgm:t>
    </dgm:pt>
    <dgm:pt modelId="{9B388325-6112-440A-A384-2FE4A292993B}">
      <dgm:prSet phldrT="[Text]"/>
      <dgm:spPr/>
      <dgm:t>
        <a:bodyPr/>
        <a:lstStyle/>
        <a:p>
          <a:r>
            <a:rPr lang="sv-SE" dirty="0" smtClean="0"/>
            <a:t>NyA</a:t>
          </a:r>
          <a:endParaRPr lang="sv-SE" dirty="0"/>
        </a:p>
      </dgm:t>
    </dgm:pt>
    <dgm:pt modelId="{03C2E4C8-8FDB-4527-9DB3-A8BCCD9BD801}" type="parTrans" cxnId="{4D968D5A-575A-40E1-9B5E-78F9AC1883EC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sv-SE"/>
        </a:p>
      </dgm:t>
    </dgm:pt>
    <dgm:pt modelId="{6E4D6869-CB44-4BAB-A042-2D53C61B380F}" type="sibTrans" cxnId="{4D968D5A-575A-40E1-9B5E-78F9AC1883EC}">
      <dgm:prSet/>
      <dgm:spPr/>
      <dgm:t>
        <a:bodyPr/>
        <a:lstStyle/>
        <a:p>
          <a:endParaRPr lang="sv-SE"/>
        </a:p>
      </dgm:t>
    </dgm:pt>
    <dgm:pt modelId="{C9633599-CC72-479C-BDD9-C135C626BDDE}">
      <dgm:prSet phldrT="[Text]"/>
      <dgm:spPr/>
      <dgm:t>
        <a:bodyPr/>
        <a:lstStyle/>
        <a:p>
          <a:r>
            <a:rPr lang="sv-SE" dirty="0" smtClean="0"/>
            <a:t>Folkbokföringen</a:t>
          </a:r>
          <a:endParaRPr lang="sv-SE" dirty="0"/>
        </a:p>
      </dgm:t>
    </dgm:pt>
    <dgm:pt modelId="{E65C8214-80AF-4CC7-A78E-B733BF7ADB99}" type="parTrans" cxnId="{891E1EBA-28AC-4D0D-B49A-48879B4488E1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endParaRPr lang="sv-SE"/>
        </a:p>
      </dgm:t>
    </dgm:pt>
    <dgm:pt modelId="{17CB2692-7C71-4732-A7BE-15260228A84C}" type="sibTrans" cxnId="{891E1EBA-28AC-4D0D-B49A-48879B4488E1}">
      <dgm:prSet/>
      <dgm:spPr/>
      <dgm:t>
        <a:bodyPr/>
        <a:lstStyle/>
        <a:p>
          <a:endParaRPr lang="sv-SE"/>
        </a:p>
      </dgm:t>
    </dgm:pt>
    <dgm:pt modelId="{578148E3-09A1-469E-9FF8-05926E7D1575}" type="pres">
      <dgm:prSet presAssocID="{439F517A-DEA2-405B-B9E5-8AE02B96C75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E4396805-0E47-4FC3-A907-6A0C11AA29AB}" type="pres">
      <dgm:prSet presAssocID="{C1A4E775-92C6-4B2F-82AE-5279B0022036}" presName="centerShape" presStyleLbl="node0" presStyleIdx="0" presStyleCnt="1" custScaleX="206693" custScaleY="148896"/>
      <dgm:spPr/>
      <dgm:t>
        <a:bodyPr/>
        <a:lstStyle/>
        <a:p>
          <a:endParaRPr lang="sv-SE"/>
        </a:p>
      </dgm:t>
    </dgm:pt>
    <dgm:pt modelId="{D863C5D6-4E3E-4D61-A6E9-87670FD97DAB}" type="pres">
      <dgm:prSet presAssocID="{48D986CC-4911-42DB-9D8D-8B2CD57F8234}" presName="parTrans" presStyleLbl="sibTrans2D1" presStyleIdx="0" presStyleCnt="3" custScaleX="200457"/>
      <dgm:spPr>
        <a:prstGeom prst="leftRightArrow">
          <a:avLst/>
        </a:prstGeom>
      </dgm:spPr>
      <dgm:t>
        <a:bodyPr/>
        <a:lstStyle/>
        <a:p>
          <a:endParaRPr lang="sv-SE"/>
        </a:p>
      </dgm:t>
    </dgm:pt>
    <dgm:pt modelId="{C9E38D41-DEC8-43AD-A429-EB6619943156}" type="pres">
      <dgm:prSet presAssocID="{48D986CC-4911-42DB-9D8D-8B2CD57F8234}" presName="connectorText" presStyleLbl="sibTrans2D1" presStyleIdx="0" presStyleCnt="3"/>
      <dgm:spPr/>
      <dgm:t>
        <a:bodyPr/>
        <a:lstStyle/>
        <a:p>
          <a:endParaRPr lang="sv-SE"/>
        </a:p>
      </dgm:t>
    </dgm:pt>
    <dgm:pt modelId="{BC6313F3-3B63-45FF-9C8C-4D7655E40339}" type="pres">
      <dgm:prSet presAssocID="{C6517A37-EAFA-4EFB-AD1D-F71252ADCD45}" presName="node" presStyleLbl="node1" presStyleIdx="0" presStyleCnt="3" custRadScaleRad="138210" custRadScaleInc="84716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A79E5CE-43E0-47E6-B066-84FF5494AD12}" type="pres">
      <dgm:prSet presAssocID="{03C2E4C8-8FDB-4527-9DB3-A8BCCD9BD801}" presName="parTrans" presStyleLbl="sibTrans2D1" presStyleIdx="1" presStyleCnt="3" custScaleX="176300" custScaleY="76769"/>
      <dgm:spPr>
        <a:prstGeom prst="leftRightArrow">
          <a:avLst/>
        </a:prstGeom>
      </dgm:spPr>
      <dgm:t>
        <a:bodyPr/>
        <a:lstStyle/>
        <a:p>
          <a:endParaRPr lang="sv-SE"/>
        </a:p>
      </dgm:t>
    </dgm:pt>
    <dgm:pt modelId="{48424EF2-AD6F-44FB-AC40-137D3991C349}" type="pres">
      <dgm:prSet presAssocID="{03C2E4C8-8FDB-4527-9DB3-A8BCCD9BD801}" presName="connectorText" presStyleLbl="sibTrans2D1" presStyleIdx="1" presStyleCnt="3"/>
      <dgm:spPr/>
      <dgm:t>
        <a:bodyPr/>
        <a:lstStyle/>
        <a:p>
          <a:endParaRPr lang="sv-SE"/>
        </a:p>
      </dgm:t>
    </dgm:pt>
    <dgm:pt modelId="{3D0C26AB-B863-4121-8F7A-3A469FA7FB85}" type="pres">
      <dgm:prSet presAssocID="{9B388325-6112-440A-A384-2FE4A292993B}" presName="node" presStyleLbl="node1" presStyleIdx="1" presStyleCnt="3" custScaleX="76225" custScaleY="76215" custRadScaleRad="152260" custRadScaleInc="-1127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0BD7DC3-6BB5-461C-A9E6-7AC86EB844E4}" type="pres">
      <dgm:prSet presAssocID="{E65C8214-80AF-4CC7-A78E-B733BF7ADB99}" presName="parTrans" presStyleLbl="sibTrans2D1" presStyleIdx="2" presStyleCnt="3" custScaleX="220669" custLinFactNeighborX="-24382" custLinFactNeighborY="4351"/>
      <dgm:spPr>
        <a:prstGeom prst="leftArrow">
          <a:avLst/>
        </a:prstGeom>
      </dgm:spPr>
      <dgm:t>
        <a:bodyPr/>
        <a:lstStyle/>
        <a:p>
          <a:endParaRPr lang="sv-SE"/>
        </a:p>
      </dgm:t>
    </dgm:pt>
    <dgm:pt modelId="{6BE13508-1F92-48B8-8610-9448AE7D0725}" type="pres">
      <dgm:prSet presAssocID="{E65C8214-80AF-4CC7-A78E-B733BF7ADB99}" presName="connectorText" presStyleLbl="sibTrans2D1" presStyleIdx="2" presStyleCnt="3"/>
      <dgm:spPr/>
      <dgm:t>
        <a:bodyPr/>
        <a:lstStyle/>
        <a:p>
          <a:endParaRPr lang="sv-SE"/>
        </a:p>
      </dgm:t>
    </dgm:pt>
    <dgm:pt modelId="{3338DCEB-3426-42D9-982D-282BFBA1586D}" type="pres">
      <dgm:prSet presAssocID="{C9633599-CC72-479C-BDD9-C135C626BDDE}" presName="node" presStyleLbl="node1" presStyleIdx="2" presStyleCnt="3" custRadScaleRad="143603" custRadScaleInc="3290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37BA04B1-FC76-4F2D-B870-90E2819B915B}" type="presOf" srcId="{439F517A-DEA2-405B-B9E5-8AE02B96C753}" destId="{578148E3-09A1-469E-9FF8-05926E7D1575}" srcOrd="0" destOrd="0" presId="urn:microsoft.com/office/officeart/2005/8/layout/radial5"/>
    <dgm:cxn modelId="{FBEF0955-756D-4EF6-A136-5BBECC3881FA}" srcId="{439F517A-DEA2-405B-B9E5-8AE02B96C753}" destId="{C1A4E775-92C6-4B2F-82AE-5279B0022036}" srcOrd="0" destOrd="0" parTransId="{33E99B96-BE49-466A-8EA0-D0D83F196360}" sibTransId="{E7D651BD-4C59-4626-973B-7172595643C8}"/>
    <dgm:cxn modelId="{4D968D5A-575A-40E1-9B5E-78F9AC1883EC}" srcId="{C1A4E775-92C6-4B2F-82AE-5279B0022036}" destId="{9B388325-6112-440A-A384-2FE4A292993B}" srcOrd="1" destOrd="0" parTransId="{03C2E4C8-8FDB-4527-9DB3-A8BCCD9BD801}" sibTransId="{6E4D6869-CB44-4BAB-A042-2D53C61B380F}"/>
    <dgm:cxn modelId="{891E1EBA-28AC-4D0D-B49A-48879B4488E1}" srcId="{C1A4E775-92C6-4B2F-82AE-5279B0022036}" destId="{C9633599-CC72-479C-BDD9-C135C626BDDE}" srcOrd="2" destOrd="0" parTransId="{E65C8214-80AF-4CC7-A78E-B733BF7ADB99}" sibTransId="{17CB2692-7C71-4732-A7BE-15260228A84C}"/>
    <dgm:cxn modelId="{3109194D-DE01-4418-A526-2E6103FC0DB9}" type="presOf" srcId="{C9633599-CC72-479C-BDD9-C135C626BDDE}" destId="{3338DCEB-3426-42D9-982D-282BFBA1586D}" srcOrd="0" destOrd="0" presId="urn:microsoft.com/office/officeart/2005/8/layout/radial5"/>
    <dgm:cxn modelId="{6C634B22-C819-46C1-AC28-C786C6B66FEB}" type="presOf" srcId="{48D986CC-4911-42DB-9D8D-8B2CD57F8234}" destId="{D863C5D6-4E3E-4D61-A6E9-87670FD97DAB}" srcOrd="0" destOrd="0" presId="urn:microsoft.com/office/officeart/2005/8/layout/radial5"/>
    <dgm:cxn modelId="{F938AF4C-1A24-4450-AC73-E46E2D2971AC}" type="presOf" srcId="{03C2E4C8-8FDB-4527-9DB3-A8BCCD9BD801}" destId="{0A79E5CE-43E0-47E6-B066-84FF5494AD12}" srcOrd="0" destOrd="0" presId="urn:microsoft.com/office/officeart/2005/8/layout/radial5"/>
    <dgm:cxn modelId="{B32AC8E2-AAC8-4DE0-A930-BB82C9EA1F78}" type="presOf" srcId="{C6517A37-EAFA-4EFB-AD1D-F71252ADCD45}" destId="{BC6313F3-3B63-45FF-9C8C-4D7655E40339}" srcOrd="0" destOrd="0" presId="urn:microsoft.com/office/officeart/2005/8/layout/radial5"/>
    <dgm:cxn modelId="{81DBE074-4C55-4708-89BB-A0D249100E86}" type="presOf" srcId="{C1A4E775-92C6-4B2F-82AE-5279B0022036}" destId="{E4396805-0E47-4FC3-A907-6A0C11AA29AB}" srcOrd="0" destOrd="0" presId="urn:microsoft.com/office/officeart/2005/8/layout/radial5"/>
    <dgm:cxn modelId="{B30FE3DF-0B5D-42EA-9C53-758DCB2524F3}" type="presOf" srcId="{E65C8214-80AF-4CC7-A78E-B733BF7ADB99}" destId="{90BD7DC3-6BB5-461C-A9E6-7AC86EB844E4}" srcOrd="0" destOrd="0" presId="urn:microsoft.com/office/officeart/2005/8/layout/radial5"/>
    <dgm:cxn modelId="{048DC340-9A94-477D-B3C6-6E8E7549D3FE}" type="presOf" srcId="{48D986CC-4911-42DB-9D8D-8B2CD57F8234}" destId="{C9E38D41-DEC8-43AD-A429-EB6619943156}" srcOrd="1" destOrd="0" presId="urn:microsoft.com/office/officeart/2005/8/layout/radial5"/>
    <dgm:cxn modelId="{B9A33CFC-8337-4F52-9B8E-41ED5B40C13C}" type="presOf" srcId="{9B388325-6112-440A-A384-2FE4A292993B}" destId="{3D0C26AB-B863-4121-8F7A-3A469FA7FB85}" srcOrd="0" destOrd="0" presId="urn:microsoft.com/office/officeart/2005/8/layout/radial5"/>
    <dgm:cxn modelId="{293E2BF4-EEF7-49F2-AB06-9EBC96A33FD3}" type="presOf" srcId="{03C2E4C8-8FDB-4527-9DB3-A8BCCD9BD801}" destId="{48424EF2-AD6F-44FB-AC40-137D3991C349}" srcOrd="1" destOrd="0" presId="urn:microsoft.com/office/officeart/2005/8/layout/radial5"/>
    <dgm:cxn modelId="{A2C0555A-B513-4D6D-ACF5-60852448C62B}" srcId="{C1A4E775-92C6-4B2F-82AE-5279B0022036}" destId="{C6517A37-EAFA-4EFB-AD1D-F71252ADCD45}" srcOrd="0" destOrd="0" parTransId="{48D986CC-4911-42DB-9D8D-8B2CD57F8234}" sibTransId="{B5C96051-8251-4648-8A62-D34D55C56928}"/>
    <dgm:cxn modelId="{F6D7F4D9-470E-4957-89DA-B12F2F45744C}" type="presOf" srcId="{E65C8214-80AF-4CC7-A78E-B733BF7ADB99}" destId="{6BE13508-1F92-48B8-8610-9448AE7D0725}" srcOrd="1" destOrd="0" presId="urn:microsoft.com/office/officeart/2005/8/layout/radial5"/>
    <dgm:cxn modelId="{DB3582E0-A0D9-41CC-A4F2-358CE38DA702}" type="presParOf" srcId="{578148E3-09A1-469E-9FF8-05926E7D1575}" destId="{E4396805-0E47-4FC3-A907-6A0C11AA29AB}" srcOrd="0" destOrd="0" presId="urn:microsoft.com/office/officeart/2005/8/layout/radial5"/>
    <dgm:cxn modelId="{DF96261A-C0F2-4E12-8FAA-717A766FAA3B}" type="presParOf" srcId="{578148E3-09A1-469E-9FF8-05926E7D1575}" destId="{D863C5D6-4E3E-4D61-A6E9-87670FD97DAB}" srcOrd="1" destOrd="0" presId="urn:microsoft.com/office/officeart/2005/8/layout/radial5"/>
    <dgm:cxn modelId="{77B622CC-B534-42E8-B4C7-A5D34827C1FE}" type="presParOf" srcId="{D863C5D6-4E3E-4D61-A6E9-87670FD97DAB}" destId="{C9E38D41-DEC8-43AD-A429-EB6619943156}" srcOrd="0" destOrd="0" presId="urn:microsoft.com/office/officeart/2005/8/layout/radial5"/>
    <dgm:cxn modelId="{D6206772-D53E-432A-B4B8-2706FE257947}" type="presParOf" srcId="{578148E3-09A1-469E-9FF8-05926E7D1575}" destId="{BC6313F3-3B63-45FF-9C8C-4D7655E40339}" srcOrd="2" destOrd="0" presId="urn:microsoft.com/office/officeart/2005/8/layout/radial5"/>
    <dgm:cxn modelId="{0DD0EF23-6E53-4533-9C6C-C1C8920C156D}" type="presParOf" srcId="{578148E3-09A1-469E-9FF8-05926E7D1575}" destId="{0A79E5CE-43E0-47E6-B066-84FF5494AD12}" srcOrd="3" destOrd="0" presId="urn:microsoft.com/office/officeart/2005/8/layout/radial5"/>
    <dgm:cxn modelId="{3D02E4C2-7077-4E80-AD30-B491076A45FE}" type="presParOf" srcId="{0A79E5CE-43E0-47E6-B066-84FF5494AD12}" destId="{48424EF2-AD6F-44FB-AC40-137D3991C349}" srcOrd="0" destOrd="0" presId="urn:microsoft.com/office/officeart/2005/8/layout/radial5"/>
    <dgm:cxn modelId="{65D877C6-1050-4446-BFF8-B6FA0516DD63}" type="presParOf" srcId="{578148E3-09A1-469E-9FF8-05926E7D1575}" destId="{3D0C26AB-B863-4121-8F7A-3A469FA7FB85}" srcOrd="4" destOrd="0" presId="urn:microsoft.com/office/officeart/2005/8/layout/radial5"/>
    <dgm:cxn modelId="{0B9A7AEA-A180-4710-BC6A-3B7581021CF1}" type="presParOf" srcId="{578148E3-09A1-469E-9FF8-05926E7D1575}" destId="{90BD7DC3-6BB5-461C-A9E6-7AC86EB844E4}" srcOrd="5" destOrd="0" presId="urn:microsoft.com/office/officeart/2005/8/layout/radial5"/>
    <dgm:cxn modelId="{C0AF1A18-F8DB-4408-A18C-726CCB386F5B}" type="presParOf" srcId="{90BD7DC3-6BB5-461C-A9E6-7AC86EB844E4}" destId="{6BE13508-1F92-48B8-8610-9448AE7D0725}" srcOrd="0" destOrd="0" presId="urn:microsoft.com/office/officeart/2005/8/layout/radial5"/>
    <dgm:cxn modelId="{EB941650-1F46-4617-9B9D-8C78A67FBC21}" type="presParOf" srcId="{578148E3-09A1-469E-9FF8-05926E7D1575}" destId="{3338DCEB-3426-42D9-982D-282BFBA1586D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0CF7AB-1A1A-40FD-9267-7E483C832E78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0"/>
      <dgm:spPr/>
    </dgm:pt>
    <dgm:pt modelId="{1398395B-16F6-44F2-93BB-A4B014577375}" type="pres">
      <dgm:prSet presAssocID="{200CF7AB-1A1A-40FD-9267-7E483C832E78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2F95A1AE-E4D7-478B-AC7A-4559A3501E44}" type="presOf" srcId="{200CF7AB-1A1A-40FD-9267-7E483C832E78}" destId="{1398395B-16F6-44F2-93BB-A4B014577375}" srcOrd="0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F3DF87-F0E2-4BCB-B75D-A40728C9F32F}" type="doc">
      <dgm:prSet loTypeId="urn:diagrams.loki3.com/TabbedArc+Icon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A476CB62-DF81-437C-8F5D-DCB119D0E438}">
      <dgm:prSet phldrT="[Text]" custT="1"/>
      <dgm:spPr/>
      <dgm:t>
        <a:bodyPr/>
        <a:lstStyle/>
        <a:p>
          <a:r>
            <a:rPr lang="sv-SE" sz="1600" dirty="0" smtClean="0"/>
            <a:t>Ladok</a:t>
          </a:r>
        </a:p>
        <a:p>
          <a:r>
            <a:rPr lang="sv-SE" sz="1400" dirty="0" smtClean="0"/>
            <a:t>- Etablering, byte av personnummer, ersättning vid flera identiteter görs i </a:t>
          </a:r>
          <a:r>
            <a:rPr lang="sv-SE" sz="1400" dirty="0" err="1" smtClean="0"/>
            <a:t>Ladoks</a:t>
          </a:r>
          <a:r>
            <a:rPr lang="sv-SE" sz="1400" dirty="0" smtClean="0"/>
            <a:t> gränssnitt och lagras i studentregistret</a:t>
          </a:r>
          <a:endParaRPr lang="sv-SE" sz="1400" dirty="0"/>
        </a:p>
      </dgm:t>
    </dgm:pt>
    <dgm:pt modelId="{2FA0AA2F-0212-4517-8D48-8DC57C5612EC}" type="parTrans" cxnId="{F08EC789-3F60-4AAB-B187-C02AEBD59843}">
      <dgm:prSet/>
      <dgm:spPr/>
      <dgm:t>
        <a:bodyPr/>
        <a:lstStyle/>
        <a:p>
          <a:endParaRPr lang="sv-SE"/>
        </a:p>
      </dgm:t>
    </dgm:pt>
    <dgm:pt modelId="{1ABD2480-116A-4027-8424-3FD9887F457D}" type="sibTrans" cxnId="{F08EC789-3F60-4AAB-B187-C02AEBD59843}">
      <dgm:prSet/>
      <dgm:spPr/>
      <dgm:t>
        <a:bodyPr/>
        <a:lstStyle/>
        <a:p>
          <a:endParaRPr lang="sv-SE"/>
        </a:p>
      </dgm:t>
    </dgm:pt>
    <dgm:pt modelId="{EBC69421-6092-4D8F-8EF1-56C48F60AA72}">
      <dgm:prSet phldrT="[Text]" custT="1"/>
      <dgm:spPr/>
      <dgm:t>
        <a:bodyPr/>
        <a:lstStyle/>
        <a:p>
          <a:r>
            <a:rPr lang="sv-SE" sz="2400" dirty="0" smtClean="0"/>
            <a:t>Studentregistret</a:t>
          </a:r>
        </a:p>
        <a:p>
          <a:r>
            <a:rPr lang="sv-SE" sz="1400" dirty="0" smtClean="0"/>
            <a:t>- Håller info om etablerade, bytta och ersatta personnummer/interim-personnummer</a:t>
          </a:r>
        </a:p>
        <a:p>
          <a:r>
            <a:rPr lang="sv-SE" sz="1400" dirty="0" smtClean="0"/>
            <a:t>- Aviserar respektive system om ändringar som gjorts: Åtgärder i ett system får därmed genomslag i det andra.</a:t>
          </a:r>
        </a:p>
        <a:p>
          <a:endParaRPr lang="sv-SE" sz="1400" dirty="0"/>
        </a:p>
      </dgm:t>
    </dgm:pt>
    <dgm:pt modelId="{4716CD87-C6FA-41EC-840A-D5A0FE000D87}" type="parTrans" cxnId="{827177B5-5E9B-4EF9-AB18-E345E044B1D8}">
      <dgm:prSet/>
      <dgm:spPr/>
      <dgm:t>
        <a:bodyPr/>
        <a:lstStyle/>
        <a:p>
          <a:endParaRPr lang="sv-SE"/>
        </a:p>
      </dgm:t>
    </dgm:pt>
    <dgm:pt modelId="{A7B6E54B-A44A-4210-B54E-312C739A33E6}" type="sibTrans" cxnId="{827177B5-5E9B-4EF9-AB18-E345E044B1D8}">
      <dgm:prSet/>
      <dgm:spPr/>
      <dgm:t>
        <a:bodyPr/>
        <a:lstStyle/>
        <a:p>
          <a:endParaRPr lang="sv-SE"/>
        </a:p>
      </dgm:t>
    </dgm:pt>
    <dgm:pt modelId="{127E57C6-4A91-4B55-A67A-83EB337D5879}">
      <dgm:prSet phldrT="[Text]" custT="1"/>
      <dgm:spPr/>
      <dgm:t>
        <a:bodyPr/>
        <a:lstStyle/>
        <a:p>
          <a:r>
            <a:rPr lang="sv-SE" sz="1600" dirty="0" smtClean="0"/>
            <a:t>NyA</a:t>
          </a:r>
        </a:p>
        <a:p>
          <a:r>
            <a:rPr lang="sv-SE" sz="1400" dirty="0" smtClean="0"/>
            <a:t>- Etablering, byte av personnummer, sammanslagning av flera identiteter görs i </a:t>
          </a:r>
          <a:r>
            <a:rPr lang="sv-SE" sz="1400" dirty="0" err="1" smtClean="0"/>
            <a:t>NyAs</a:t>
          </a:r>
          <a:r>
            <a:rPr lang="sv-SE" sz="1400" dirty="0" smtClean="0"/>
            <a:t> gränssnitt och lagras i studentregistret</a:t>
          </a:r>
          <a:endParaRPr lang="sv-SE" sz="1400" dirty="0"/>
        </a:p>
      </dgm:t>
    </dgm:pt>
    <dgm:pt modelId="{E5CE316D-34D7-4BC4-9688-C126CB6AFBA4}" type="parTrans" cxnId="{DC692E58-33A9-4A01-811F-620E637F0E42}">
      <dgm:prSet/>
      <dgm:spPr/>
      <dgm:t>
        <a:bodyPr/>
        <a:lstStyle/>
        <a:p>
          <a:endParaRPr lang="sv-SE"/>
        </a:p>
      </dgm:t>
    </dgm:pt>
    <dgm:pt modelId="{B857D2C4-8668-4F59-9DEC-F3DCC7F4A33A}" type="sibTrans" cxnId="{DC692E58-33A9-4A01-811F-620E637F0E42}">
      <dgm:prSet/>
      <dgm:spPr/>
      <dgm:t>
        <a:bodyPr/>
        <a:lstStyle/>
        <a:p>
          <a:endParaRPr lang="sv-SE"/>
        </a:p>
      </dgm:t>
    </dgm:pt>
    <dgm:pt modelId="{49FB66B3-5728-49E1-B48B-A05B3F173562}" type="pres">
      <dgm:prSet presAssocID="{EBF3DF87-F0E2-4BCB-B75D-A40728C9F32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427818C7-9F81-4732-80A0-642087666FBD}" type="pres">
      <dgm:prSet presAssocID="{A476CB62-DF81-437C-8F5D-DCB119D0E438}" presName="twoplus" presStyleLbl="node1" presStyleIdx="0" presStyleCnt="3" custScaleX="80670" custScaleY="11948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A6184F8-27F4-43EC-84CD-DB9069678817}" type="pres">
      <dgm:prSet presAssocID="{EBC69421-6092-4D8F-8EF1-56C48F60AA72}" presName="twoplus" presStyleLbl="node1" presStyleIdx="1" presStyleCnt="3" custScaleX="113026" custScaleY="162858" custRadScaleRad="110080" custRadScaleInc="-706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94E2121-66E0-47E7-B344-B4DD6B40DF99}" type="pres">
      <dgm:prSet presAssocID="{127E57C6-4A91-4B55-A67A-83EB337D5879}" presName="twoplus" presStyleLbl="node1" presStyleIdx="2" presStyleCnt="3" custScaleX="83336" custScaleY="127567" custRadScaleRad="99927" custRadScaleInc="-32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BA4E0429-2F9A-4F0A-83E8-A70A3D61585A}" type="presOf" srcId="{EBF3DF87-F0E2-4BCB-B75D-A40728C9F32F}" destId="{49FB66B3-5728-49E1-B48B-A05B3F173562}" srcOrd="0" destOrd="0" presId="urn:diagrams.loki3.com/TabbedArc+Icon"/>
    <dgm:cxn modelId="{F08EC789-3F60-4AAB-B187-C02AEBD59843}" srcId="{EBF3DF87-F0E2-4BCB-B75D-A40728C9F32F}" destId="{A476CB62-DF81-437C-8F5D-DCB119D0E438}" srcOrd="0" destOrd="0" parTransId="{2FA0AA2F-0212-4517-8D48-8DC57C5612EC}" sibTransId="{1ABD2480-116A-4027-8424-3FD9887F457D}"/>
    <dgm:cxn modelId="{450C31AF-9450-4DA2-A1AF-A0E8F64E49AC}" type="presOf" srcId="{127E57C6-4A91-4B55-A67A-83EB337D5879}" destId="{894E2121-66E0-47E7-B344-B4DD6B40DF99}" srcOrd="0" destOrd="0" presId="urn:diagrams.loki3.com/TabbedArc+Icon"/>
    <dgm:cxn modelId="{DC692E58-33A9-4A01-811F-620E637F0E42}" srcId="{EBF3DF87-F0E2-4BCB-B75D-A40728C9F32F}" destId="{127E57C6-4A91-4B55-A67A-83EB337D5879}" srcOrd="2" destOrd="0" parTransId="{E5CE316D-34D7-4BC4-9688-C126CB6AFBA4}" sibTransId="{B857D2C4-8668-4F59-9DEC-F3DCC7F4A33A}"/>
    <dgm:cxn modelId="{D5F90BEA-8D2C-4926-9F38-D1D7D24FDB8C}" type="presOf" srcId="{EBC69421-6092-4D8F-8EF1-56C48F60AA72}" destId="{DA6184F8-27F4-43EC-84CD-DB9069678817}" srcOrd="0" destOrd="0" presId="urn:diagrams.loki3.com/TabbedArc+Icon"/>
    <dgm:cxn modelId="{827177B5-5E9B-4EF9-AB18-E345E044B1D8}" srcId="{EBF3DF87-F0E2-4BCB-B75D-A40728C9F32F}" destId="{EBC69421-6092-4D8F-8EF1-56C48F60AA72}" srcOrd="1" destOrd="0" parTransId="{4716CD87-C6FA-41EC-840A-D5A0FE000D87}" sibTransId="{A7B6E54B-A44A-4210-B54E-312C739A33E6}"/>
    <dgm:cxn modelId="{36AE35EF-55DA-4679-B2CE-EFF51878A537}" type="presOf" srcId="{A476CB62-DF81-437C-8F5D-DCB119D0E438}" destId="{427818C7-9F81-4732-80A0-642087666FBD}" srcOrd="0" destOrd="0" presId="urn:diagrams.loki3.com/TabbedArc+Icon"/>
    <dgm:cxn modelId="{6DA53F2A-B24A-4756-8041-6129BF8196C4}" type="presParOf" srcId="{49FB66B3-5728-49E1-B48B-A05B3F173562}" destId="{427818C7-9F81-4732-80A0-642087666FBD}" srcOrd="0" destOrd="0" presId="urn:diagrams.loki3.com/TabbedArc+Icon"/>
    <dgm:cxn modelId="{546AB61C-AE21-405E-8CB7-DF98E65052A5}" type="presParOf" srcId="{49FB66B3-5728-49E1-B48B-A05B3F173562}" destId="{DA6184F8-27F4-43EC-84CD-DB9069678817}" srcOrd="1" destOrd="0" presId="urn:diagrams.loki3.com/TabbedArc+Icon"/>
    <dgm:cxn modelId="{A9FAE89E-8F70-445C-AFC6-A9D17026DC06}" type="presParOf" srcId="{49FB66B3-5728-49E1-B48B-A05B3F173562}" destId="{894E2121-66E0-47E7-B344-B4DD6B40DF99}" srcOrd="2" destOrd="0" presId="urn:diagrams.loki3.com/TabbedArc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F3DF87-F0E2-4BCB-B75D-A40728C9F32F}" type="doc">
      <dgm:prSet loTypeId="urn:diagrams.loki3.com/TabbedArc+Icon" loCatId="relationship" qsTypeId="urn:microsoft.com/office/officeart/2005/8/quickstyle/simple1" qsCatId="simple" csTypeId="urn:microsoft.com/office/officeart/2005/8/colors/accent1_2" csCatId="accent1" phldr="1"/>
      <dgm:spPr/>
    </dgm:pt>
    <dgm:pt modelId="{A476CB62-DF81-437C-8F5D-DCB119D0E438}">
      <dgm:prSet phldrT="[Text]" custT="1"/>
      <dgm:spPr/>
      <dgm:t>
        <a:bodyPr/>
        <a:lstStyle/>
        <a:p>
          <a:r>
            <a:rPr lang="sv-SE" sz="1600" dirty="0" smtClean="0"/>
            <a:t>Ladok</a:t>
          </a:r>
        </a:p>
        <a:p>
          <a:r>
            <a:rPr lang="sv-SE" sz="1400" dirty="0" smtClean="0"/>
            <a:t>- Kan skapa alias, genom att generera T-nummer i tjänsten </a:t>
          </a:r>
          <a:endParaRPr lang="sv-SE" sz="1400" dirty="0"/>
        </a:p>
      </dgm:t>
    </dgm:pt>
    <dgm:pt modelId="{2FA0AA2F-0212-4517-8D48-8DC57C5612EC}" type="parTrans" cxnId="{F08EC789-3F60-4AAB-B187-C02AEBD59843}">
      <dgm:prSet/>
      <dgm:spPr/>
      <dgm:t>
        <a:bodyPr/>
        <a:lstStyle/>
        <a:p>
          <a:endParaRPr lang="sv-SE"/>
        </a:p>
      </dgm:t>
    </dgm:pt>
    <dgm:pt modelId="{1ABD2480-116A-4027-8424-3FD9887F457D}" type="sibTrans" cxnId="{F08EC789-3F60-4AAB-B187-C02AEBD59843}">
      <dgm:prSet/>
      <dgm:spPr/>
      <dgm:t>
        <a:bodyPr/>
        <a:lstStyle/>
        <a:p>
          <a:endParaRPr lang="sv-SE"/>
        </a:p>
      </dgm:t>
    </dgm:pt>
    <dgm:pt modelId="{EBC69421-6092-4D8F-8EF1-56C48F60AA72}">
      <dgm:prSet phldrT="[Text]" custT="1"/>
      <dgm:spPr/>
      <dgm:t>
        <a:bodyPr/>
        <a:lstStyle/>
        <a:p>
          <a:r>
            <a:rPr lang="sv-SE" sz="2400" dirty="0" smtClean="0"/>
            <a:t>Studentregistret</a:t>
          </a:r>
        </a:p>
        <a:p>
          <a:r>
            <a:rPr lang="sv-SE" sz="1400" dirty="0" smtClean="0"/>
            <a:t>- Innehåller korrekt fbf-info</a:t>
          </a:r>
        </a:p>
        <a:p>
          <a:r>
            <a:rPr lang="sv-SE" sz="1400" dirty="0" smtClean="0"/>
            <a:t>- Markerar t-numret som ”upptaget”</a:t>
          </a:r>
        </a:p>
        <a:p>
          <a:r>
            <a:rPr lang="sv-SE" sz="1400" dirty="0" smtClean="0"/>
            <a:t>- Känner inte till alias</a:t>
          </a:r>
          <a:endParaRPr lang="sv-SE" sz="1400" dirty="0"/>
        </a:p>
      </dgm:t>
    </dgm:pt>
    <dgm:pt modelId="{4716CD87-C6FA-41EC-840A-D5A0FE000D87}" type="parTrans" cxnId="{827177B5-5E9B-4EF9-AB18-E345E044B1D8}">
      <dgm:prSet/>
      <dgm:spPr/>
      <dgm:t>
        <a:bodyPr/>
        <a:lstStyle/>
        <a:p>
          <a:endParaRPr lang="sv-SE"/>
        </a:p>
      </dgm:t>
    </dgm:pt>
    <dgm:pt modelId="{A7B6E54B-A44A-4210-B54E-312C739A33E6}" type="sibTrans" cxnId="{827177B5-5E9B-4EF9-AB18-E345E044B1D8}">
      <dgm:prSet/>
      <dgm:spPr/>
      <dgm:t>
        <a:bodyPr/>
        <a:lstStyle/>
        <a:p>
          <a:endParaRPr lang="sv-SE"/>
        </a:p>
      </dgm:t>
    </dgm:pt>
    <dgm:pt modelId="{127E57C6-4A91-4B55-A67A-83EB337D5879}">
      <dgm:prSet phldrT="[Text]" custT="1"/>
      <dgm:spPr/>
      <dgm:t>
        <a:bodyPr/>
        <a:lstStyle/>
        <a:p>
          <a:r>
            <a:rPr lang="sv-SE" sz="1600" dirty="0" smtClean="0"/>
            <a:t>NyA</a:t>
          </a:r>
        </a:p>
        <a:p>
          <a:r>
            <a:rPr lang="sv-SE" sz="1400" dirty="0" smtClean="0"/>
            <a:t>- Kan skapa alias genom att generera T-nummer i tjänsten</a:t>
          </a:r>
          <a:endParaRPr lang="sv-SE" sz="1400" dirty="0"/>
        </a:p>
      </dgm:t>
    </dgm:pt>
    <dgm:pt modelId="{E5CE316D-34D7-4BC4-9688-C126CB6AFBA4}" type="parTrans" cxnId="{DC692E58-33A9-4A01-811F-620E637F0E42}">
      <dgm:prSet/>
      <dgm:spPr/>
      <dgm:t>
        <a:bodyPr/>
        <a:lstStyle/>
        <a:p>
          <a:endParaRPr lang="sv-SE"/>
        </a:p>
      </dgm:t>
    </dgm:pt>
    <dgm:pt modelId="{B857D2C4-8668-4F59-9DEC-F3DCC7F4A33A}" type="sibTrans" cxnId="{DC692E58-33A9-4A01-811F-620E637F0E42}">
      <dgm:prSet/>
      <dgm:spPr/>
      <dgm:t>
        <a:bodyPr/>
        <a:lstStyle/>
        <a:p>
          <a:endParaRPr lang="sv-SE"/>
        </a:p>
      </dgm:t>
    </dgm:pt>
    <dgm:pt modelId="{49FB66B3-5728-49E1-B48B-A05B3F173562}" type="pres">
      <dgm:prSet presAssocID="{EBF3DF87-F0E2-4BCB-B75D-A40728C9F32F}" presName="Name0" presStyleCnt="0">
        <dgm:presLayoutVars>
          <dgm:dir/>
          <dgm:resizeHandles val="exact"/>
        </dgm:presLayoutVars>
      </dgm:prSet>
      <dgm:spPr/>
    </dgm:pt>
    <dgm:pt modelId="{427818C7-9F81-4732-80A0-642087666FBD}" type="pres">
      <dgm:prSet presAssocID="{A476CB62-DF81-437C-8F5D-DCB119D0E438}" presName="twoplus" presStyleLbl="node1" presStyleIdx="0" presStyleCnt="3" custScaleX="80670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A6184F8-27F4-43EC-84CD-DB9069678817}" type="pres">
      <dgm:prSet presAssocID="{EBC69421-6092-4D8F-8EF1-56C48F60AA72}" presName="twoplus" presStyleLbl="node1" presStyleIdx="1" presStyleCnt="3" custScaleX="113026" custScaleY="127640" custRadScaleRad="110080" custRadScaleInc="-706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94E2121-66E0-47E7-B344-B4DD6B40DF99}" type="pres">
      <dgm:prSet presAssocID="{127E57C6-4A91-4B55-A67A-83EB337D5879}" presName="twoplus" presStyleLbl="node1" presStyleIdx="2" presStyleCnt="3" custScaleX="83336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BA4E0429-2F9A-4F0A-83E8-A70A3D61585A}" type="presOf" srcId="{EBF3DF87-F0E2-4BCB-B75D-A40728C9F32F}" destId="{49FB66B3-5728-49E1-B48B-A05B3F173562}" srcOrd="0" destOrd="0" presId="urn:diagrams.loki3.com/TabbedArc+Icon"/>
    <dgm:cxn modelId="{F08EC789-3F60-4AAB-B187-C02AEBD59843}" srcId="{EBF3DF87-F0E2-4BCB-B75D-A40728C9F32F}" destId="{A476CB62-DF81-437C-8F5D-DCB119D0E438}" srcOrd="0" destOrd="0" parTransId="{2FA0AA2F-0212-4517-8D48-8DC57C5612EC}" sibTransId="{1ABD2480-116A-4027-8424-3FD9887F457D}"/>
    <dgm:cxn modelId="{DC692E58-33A9-4A01-811F-620E637F0E42}" srcId="{EBF3DF87-F0E2-4BCB-B75D-A40728C9F32F}" destId="{127E57C6-4A91-4B55-A67A-83EB337D5879}" srcOrd="2" destOrd="0" parTransId="{E5CE316D-34D7-4BC4-9688-C126CB6AFBA4}" sibTransId="{B857D2C4-8668-4F59-9DEC-F3DCC7F4A33A}"/>
    <dgm:cxn modelId="{450C31AF-9450-4DA2-A1AF-A0E8F64E49AC}" type="presOf" srcId="{127E57C6-4A91-4B55-A67A-83EB337D5879}" destId="{894E2121-66E0-47E7-B344-B4DD6B40DF99}" srcOrd="0" destOrd="0" presId="urn:diagrams.loki3.com/TabbedArc+Icon"/>
    <dgm:cxn modelId="{D5F90BEA-8D2C-4926-9F38-D1D7D24FDB8C}" type="presOf" srcId="{EBC69421-6092-4D8F-8EF1-56C48F60AA72}" destId="{DA6184F8-27F4-43EC-84CD-DB9069678817}" srcOrd="0" destOrd="0" presId="urn:diagrams.loki3.com/TabbedArc+Icon"/>
    <dgm:cxn modelId="{827177B5-5E9B-4EF9-AB18-E345E044B1D8}" srcId="{EBF3DF87-F0E2-4BCB-B75D-A40728C9F32F}" destId="{EBC69421-6092-4D8F-8EF1-56C48F60AA72}" srcOrd="1" destOrd="0" parTransId="{4716CD87-C6FA-41EC-840A-D5A0FE000D87}" sibTransId="{A7B6E54B-A44A-4210-B54E-312C739A33E6}"/>
    <dgm:cxn modelId="{36AE35EF-55DA-4679-B2CE-EFF51878A537}" type="presOf" srcId="{A476CB62-DF81-437C-8F5D-DCB119D0E438}" destId="{427818C7-9F81-4732-80A0-642087666FBD}" srcOrd="0" destOrd="0" presId="urn:diagrams.loki3.com/TabbedArc+Icon"/>
    <dgm:cxn modelId="{6DA53F2A-B24A-4756-8041-6129BF8196C4}" type="presParOf" srcId="{49FB66B3-5728-49E1-B48B-A05B3F173562}" destId="{427818C7-9F81-4732-80A0-642087666FBD}" srcOrd="0" destOrd="0" presId="urn:diagrams.loki3.com/TabbedArc+Icon"/>
    <dgm:cxn modelId="{546AB61C-AE21-405E-8CB7-DF98E65052A5}" type="presParOf" srcId="{49FB66B3-5728-49E1-B48B-A05B3F173562}" destId="{DA6184F8-27F4-43EC-84CD-DB9069678817}" srcOrd="1" destOrd="0" presId="urn:diagrams.loki3.com/TabbedArc+Icon"/>
    <dgm:cxn modelId="{A9FAE89E-8F70-445C-AFC6-A9D17026DC06}" type="presParOf" srcId="{49FB66B3-5728-49E1-B48B-A05B3F173562}" destId="{894E2121-66E0-47E7-B344-B4DD6B40DF99}" srcOrd="2" destOrd="0" presId="urn:diagrams.loki3.com/TabbedArc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96805-0E47-4FC3-A907-6A0C11AA29AB}">
      <dsp:nvSpPr>
        <dsp:cNvPr id="0" name=""/>
        <dsp:cNvSpPr/>
      </dsp:nvSpPr>
      <dsp:spPr>
        <a:xfrm>
          <a:off x="2623401" y="1670932"/>
          <a:ext cx="2450975" cy="17656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900" kern="1200" dirty="0" smtClean="0"/>
            <a:t>Gemensamt, nationellt studentregister</a:t>
          </a:r>
          <a:endParaRPr lang="sv-SE" sz="1900" kern="1200" dirty="0"/>
        </a:p>
      </dsp:txBody>
      <dsp:txXfrm>
        <a:off x="2982338" y="1929500"/>
        <a:ext cx="1733101" cy="1248480"/>
      </dsp:txXfrm>
    </dsp:sp>
    <dsp:sp modelId="{D863C5D6-4E3E-4D61-A6E9-87670FD97DAB}">
      <dsp:nvSpPr>
        <dsp:cNvPr id="0" name=""/>
        <dsp:cNvSpPr/>
      </dsp:nvSpPr>
      <dsp:spPr>
        <a:xfrm rot="19249776">
          <a:off x="4549767" y="1471938"/>
          <a:ext cx="759023" cy="403173"/>
        </a:xfrm>
        <a:prstGeom prst="leftRightArrow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100" kern="1200"/>
        </a:p>
      </dsp:txBody>
      <dsp:txXfrm>
        <a:off x="4563358" y="1590771"/>
        <a:ext cx="638071" cy="241903"/>
      </dsp:txXfrm>
    </dsp:sp>
    <dsp:sp modelId="{BC6313F3-3B63-45FF-9C8C-4D7655E40339}">
      <dsp:nvSpPr>
        <dsp:cNvPr id="0" name=""/>
        <dsp:cNvSpPr/>
      </dsp:nvSpPr>
      <dsp:spPr>
        <a:xfrm>
          <a:off x="5047971" y="231884"/>
          <a:ext cx="1482256" cy="1482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Ladok</a:t>
          </a:r>
          <a:endParaRPr lang="sv-SE" sz="1400" kern="1200" dirty="0"/>
        </a:p>
      </dsp:txBody>
      <dsp:txXfrm>
        <a:off x="5265042" y="448955"/>
        <a:ext cx="1048114" cy="1048114"/>
      </dsp:txXfrm>
    </dsp:sp>
    <dsp:sp modelId="{0A79E5CE-43E0-47E6-B066-84FF5494AD12}">
      <dsp:nvSpPr>
        <dsp:cNvPr id="0" name=""/>
        <dsp:cNvSpPr/>
      </dsp:nvSpPr>
      <dsp:spPr>
        <a:xfrm rot="1389368">
          <a:off x="4880435" y="3048855"/>
          <a:ext cx="975853" cy="309512"/>
        </a:xfrm>
        <a:prstGeom prst="leftRightArrow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100" kern="1200"/>
        </a:p>
      </dsp:txBody>
      <dsp:txXfrm>
        <a:off x="4884175" y="3092500"/>
        <a:ext cx="882999" cy="185708"/>
      </dsp:txXfrm>
    </dsp:sp>
    <dsp:sp modelId="{3D0C26AB-B863-4121-8F7A-3A469FA7FB85}">
      <dsp:nvSpPr>
        <dsp:cNvPr id="0" name=""/>
        <dsp:cNvSpPr/>
      </dsp:nvSpPr>
      <dsp:spPr>
        <a:xfrm>
          <a:off x="5817362" y="3072410"/>
          <a:ext cx="1129849" cy="11297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NyA</a:t>
          </a:r>
          <a:endParaRPr lang="sv-SE" sz="1100" kern="1200" dirty="0"/>
        </a:p>
      </dsp:txBody>
      <dsp:txXfrm>
        <a:off x="5982825" y="3237851"/>
        <a:ext cx="798923" cy="798819"/>
      </dsp:txXfrm>
    </dsp:sp>
    <dsp:sp modelId="{90BD7DC3-6BB5-461C-A9E6-7AC86EB844E4}">
      <dsp:nvSpPr>
        <dsp:cNvPr id="0" name=""/>
        <dsp:cNvSpPr/>
      </dsp:nvSpPr>
      <dsp:spPr>
        <a:xfrm rot="10184652">
          <a:off x="1884484" y="2640987"/>
          <a:ext cx="761699" cy="403173"/>
        </a:xfrm>
        <a:prstGeom prst="leftArrow">
          <a:avLst/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100" kern="1200"/>
        </a:p>
      </dsp:txBody>
      <dsp:txXfrm rot="10800000">
        <a:off x="2004470" y="2710855"/>
        <a:ext cx="640747" cy="241903"/>
      </dsp:txXfrm>
    </dsp:sp>
    <dsp:sp modelId="{3338DCEB-3426-42D9-982D-282BFBA1586D}">
      <dsp:nvSpPr>
        <dsp:cNvPr id="0" name=""/>
        <dsp:cNvSpPr/>
      </dsp:nvSpPr>
      <dsp:spPr>
        <a:xfrm>
          <a:off x="549031" y="2275573"/>
          <a:ext cx="1482256" cy="1482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Folkbokföringen</a:t>
          </a:r>
          <a:endParaRPr lang="sv-SE" sz="1100" kern="1200" dirty="0"/>
        </a:p>
      </dsp:txBody>
      <dsp:txXfrm>
        <a:off x="766102" y="2492644"/>
        <a:ext cx="1048114" cy="10481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7818C7-9F81-4732-80A0-642087666FBD}">
      <dsp:nvSpPr>
        <dsp:cNvPr id="0" name=""/>
        <dsp:cNvSpPr/>
      </dsp:nvSpPr>
      <dsp:spPr>
        <a:xfrm rot="19200000">
          <a:off x="210399" y="1813190"/>
          <a:ext cx="1857626" cy="1788434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20320" rIns="6096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Ladok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- Etablering, byte av personnummer, ersättning vid flera identiteter görs i </a:t>
          </a:r>
          <a:r>
            <a:rPr lang="sv-SE" sz="1400" kern="1200" dirty="0" err="1" smtClean="0"/>
            <a:t>Ladoks</a:t>
          </a:r>
          <a:r>
            <a:rPr lang="sv-SE" sz="1400" kern="1200" dirty="0" smtClean="0"/>
            <a:t> gränssnitt och lagras i studentregistret</a:t>
          </a:r>
          <a:endParaRPr lang="sv-SE" sz="1400" kern="1200" dirty="0"/>
        </a:p>
      </dsp:txBody>
      <dsp:txXfrm>
        <a:off x="325762" y="1890281"/>
        <a:ext cx="1683018" cy="1701130"/>
      </dsp:txXfrm>
    </dsp:sp>
    <dsp:sp modelId="{DA6184F8-27F4-43EC-84CD-DB9069678817}">
      <dsp:nvSpPr>
        <dsp:cNvPr id="0" name=""/>
        <dsp:cNvSpPr/>
      </dsp:nvSpPr>
      <dsp:spPr>
        <a:xfrm>
          <a:off x="2378094" y="131788"/>
          <a:ext cx="2602703" cy="2437635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30480" rIns="9144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400" kern="1200" dirty="0" smtClean="0"/>
            <a:t>Studentregistret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- Håller info om etablerade, bytta och ersatta personnummer/interim-personnummer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- Aviserar respektive system om ändringar som gjorts: Åtgärder i ett system får därmed genomslag i det andra.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400" kern="1200" dirty="0"/>
        </a:p>
      </dsp:txBody>
      <dsp:txXfrm>
        <a:off x="2497090" y="250784"/>
        <a:ext cx="2364711" cy="2318639"/>
      </dsp:txXfrm>
    </dsp:sp>
    <dsp:sp modelId="{894E2121-66E0-47E7-B344-B4DD6B40DF99}">
      <dsp:nvSpPr>
        <dsp:cNvPr id="0" name=""/>
        <dsp:cNvSpPr/>
      </dsp:nvSpPr>
      <dsp:spPr>
        <a:xfrm rot="2400000">
          <a:off x="5369068" y="1737318"/>
          <a:ext cx="1919017" cy="1909405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20320" rIns="6096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NyA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- Etablering, byte av personnummer, sammanslagning av flera identiteter görs i </a:t>
          </a:r>
          <a:r>
            <a:rPr lang="sv-SE" sz="1400" kern="1200" dirty="0" err="1" smtClean="0"/>
            <a:t>NyAs</a:t>
          </a:r>
          <a:r>
            <a:rPr lang="sv-SE" sz="1400" kern="1200" dirty="0" smtClean="0"/>
            <a:t> gränssnitt och lagras i studentregistret</a:t>
          </a:r>
          <a:endParaRPr lang="sv-SE" sz="1400" kern="1200" dirty="0"/>
        </a:p>
      </dsp:txBody>
      <dsp:txXfrm>
        <a:off x="5432320" y="1819624"/>
        <a:ext cx="1732599" cy="18161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7818C7-9F81-4732-80A0-642087666FBD}">
      <dsp:nvSpPr>
        <dsp:cNvPr id="0" name=""/>
        <dsp:cNvSpPr/>
      </dsp:nvSpPr>
      <dsp:spPr>
        <a:xfrm rot="19200000">
          <a:off x="210399" y="1930385"/>
          <a:ext cx="1857626" cy="1496786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20320" rIns="6096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Ladok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- Kan skapa alias, genom att generera T-nummer i tjänsten </a:t>
          </a:r>
          <a:endParaRPr lang="sv-SE" sz="1400" kern="1200" dirty="0"/>
        </a:p>
      </dsp:txBody>
      <dsp:txXfrm>
        <a:off x="306949" y="1994905"/>
        <a:ext cx="1711492" cy="1423719"/>
      </dsp:txXfrm>
    </dsp:sp>
    <dsp:sp modelId="{DA6184F8-27F4-43EC-84CD-DB9069678817}">
      <dsp:nvSpPr>
        <dsp:cNvPr id="0" name=""/>
        <dsp:cNvSpPr/>
      </dsp:nvSpPr>
      <dsp:spPr>
        <a:xfrm>
          <a:off x="2378094" y="366727"/>
          <a:ext cx="2602703" cy="1910497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30480" rIns="9144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400" kern="1200" dirty="0" smtClean="0"/>
            <a:t>Studentregistret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- Innehåller korrekt fbf-info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- Markerar t-numret som ”upptaget”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- Känner inte till alias</a:t>
          </a:r>
          <a:endParaRPr lang="sv-SE" sz="1400" kern="1200" dirty="0"/>
        </a:p>
      </dsp:txBody>
      <dsp:txXfrm>
        <a:off x="2471357" y="459990"/>
        <a:ext cx="2416177" cy="1817234"/>
      </dsp:txXfrm>
    </dsp:sp>
    <dsp:sp modelId="{894E2121-66E0-47E7-B344-B4DD6B40DF99}">
      <dsp:nvSpPr>
        <dsp:cNvPr id="0" name=""/>
        <dsp:cNvSpPr/>
      </dsp:nvSpPr>
      <dsp:spPr>
        <a:xfrm rot="2400000">
          <a:off x="5392158" y="1930385"/>
          <a:ext cx="1919017" cy="1496786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20320" rIns="6096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NyA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- Kan skapa alias genom att generera T-nummer i tjänsten</a:t>
          </a:r>
          <a:endParaRPr lang="sv-SE" sz="1400" kern="1200" dirty="0"/>
        </a:p>
      </dsp:txBody>
      <dsp:txXfrm>
        <a:off x="5441742" y="1994905"/>
        <a:ext cx="1772883" cy="14237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TabbedArc+Icon">
  <dgm:title val="Tabbed Arc"/>
  <dgm:desc val="Use to show a set of related items arcing over a common area.  Best with small amounts of text."/>
  <dgm:catLst>
    <dgm:cat type="relationship" pri="20500"/>
    <dgm:cat type="officeonline" pri="4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1">
        <dgm:alg type="cycle"/>
      </dgm:if>
      <dgm:else name="Name3">
        <dgm:choose name="Name4">
          <dgm:if name="Name5" axis="ch" ptType="node" func="cnt" op="lte" val="3">
            <dgm:choose name="Name6">
              <dgm:if name="Name7" func="var" arg="dir" op="equ" val="norm">
                <dgm:alg type="cycle">
                  <dgm:param type="stAng" val="-40"/>
                  <dgm:param type="spanAng" val="80"/>
                  <dgm:param type="rotPath" val="alongPath"/>
                </dgm:alg>
              </dgm:if>
              <dgm:else name="Name8">
                <dgm:alg type="cycle">
                  <dgm:param type="stAng" val="40"/>
                  <dgm:param type="spanAng" val="-80"/>
                  <dgm:param type="rotPath" val="alongPath"/>
                </dgm:alg>
              </dgm:else>
            </dgm:choose>
          </dgm:if>
          <dgm:else name="Name9">
            <dgm:choose name="Name10">
              <dgm:if name="Name11" func="var" arg="dir" op="equ" val="norm">
                <dgm:alg type="cycle">
                  <dgm:param type="stAng" val="-60"/>
                  <dgm:param type="spanAng" val="120"/>
                  <dgm:param type="rotPath" val="alongPath"/>
                </dgm:alg>
              </dgm:if>
              <dgm:else name="Name12">
                <dgm:alg type="cycle">
                  <dgm:param type="stAng" val="60"/>
                  <dgm:param type="spanAng" val="-120"/>
                  <dgm:param type="rotPath" val="alongPath"/>
                </dgm:alg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hoose name="Name13">
      <dgm:if name="Name14" axis="ch" ptType="node" func="cnt" op="equ" val="2">
        <dgm:constrLst>
          <dgm:constr type="w" for="ch" ptType="node" refType="w"/>
          <dgm:constr type="primFontSz" for="ch" ptType="node" op="equ" val="65"/>
          <dgm:constr type="sibSp" refType="w" fact="0.22"/>
        </dgm:constrLst>
      </dgm:if>
      <dgm:else name="Name15">
        <dgm:constrLst>
          <dgm:constr type="w" for="ch" ptType="node" refType="w"/>
          <dgm:constr type="primFontSz" for="ch" ptType="node" op="equ" val="65"/>
          <dgm:constr type="sibSp" refType="w" fact="0.14"/>
        </dgm:constrLst>
      </dgm:else>
    </dgm:choose>
    <dgm:ruleLst/>
    <dgm:forEach name="Name16" axis="ch" ptType="node">
      <dgm:choose name="Name17">
        <dgm:if name="Name18" axis="par ch" ptType="doc node" func="cnt" op="equ" val="1">
          <dgm:layoutNode name="one">
            <dgm:varLst>
              <dgm:bulletEnabled val="1"/>
            </dgm:varLst>
            <dgm:alg type="tx"/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9">
          <dgm:layoutNode name="twoplus">
            <dgm:varLst>
              <dgm:bulletEnabled val="1"/>
            </dgm:varLst>
            <dgm:alg type="tx">
              <dgm:param type="autoTxRot" val="grav"/>
            </dgm:alg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TabbedArc+Icon">
  <dgm:title val="Tabbed Arc"/>
  <dgm:desc val="Use to show a set of related items arcing over a common area.  Best with small amounts of text."/>
  <dgm:catLst>
    <dgm:cat type="relationship" pri="20500"/>
    <dgm:cat type="officeonline" pri="4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1">
        <dgm:alg type="cycle"/>
      </dgm:if>
      <dgm:else name="Name3">
        <dgm:choose name="Name4">
          <dgm:if name="Name5" axis="ch" ptType="node" func="cnt" op="lte" val="3">
            <dgm:choose name="Name6">
              <dgm:if name="Name7" func="var" arg="dir" op="equ" val="norm">
                <dgm:alg type="cycle">
                  <dgm:param type="stAng" val="-40"/>
                  <dgm:param type="spanAng" val="80"/>
                  <dgm:param type="rotPath" val="alongPath"/>
                </dgm:alg>
              </dgm:if>
              <dgm:else name="Name8">
                <dgm:alg type="cycle">
                  <dgm:param type="stAng" val="40"/>
                  <dgm:param type="spanAng" val="-80"/>
                  <dgm:param type="rotPath" val="alongPath"/>
                </dgm:alg>
              </dgm:else>
            </dgm:choose>
          </dgm:if>
          <dgm:else name="Name9">
            <dgm:choose name="Name10">
              <dgm:if name="Name11" func="var" arg="dir" op="equ" val="norm">
                <dgm:alg type="cycle">
                  <dgm:param type="stAng" val="-60"/>
                  <dgm:param type="spanAng" val="120"/>
                  <dgm:param type="rotPath" val="alongPath"/>
                </dgm:alg>
              </dgm:if>
              <dgm:else name="Name12">
                <dgm:alg type="cycle">
                  <dgm:param type="stAng" val="60"/>
                  <dgm:param type="spanAng" val="-120"/>
                  <dgm:param type="rotPath" val="alongPath"/>
                </dgm:alg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hoose name="Name13">
      <dgm:if name="Name14" axis="ch" ptType="node" func="cnt" op="equ" val="2">
        <dgm:constrLst>
          <dgm:constr type="w" for="ch" ptType="node" refType="w"/>
          <dgm:constr type="primFontSz" for="ch" ptType="node" op="equ" val="65"/>
          <dgm:constr type="sibSp" refType="w" fact="0.22"/>
        </dgm:constrLst>
      </dgm:if>
      <dgm:else name="Name15">
        <dgm:constrLst>
          <dgm:constr type="w" for="ch" ptType="node" refType="w"/>
          <dgm:constr type="primFontSz" for="ch" ptType="node" op="equ" val="65"/>
          <dgm:constr type="sibSp" refType="w" fact="0.14"/>
        </dgm:constrLst>
      </dgm:else>
    </dgm:choose>
    <dgm:ruleLst/>
    <dgm:forEach name="Name16" axis="ch" ptType="node">
      <dgm:choose name="Name17">
        <dgm:if name="Name18" axis="par ch" ptType="doc node" func="cnt" op="equ" val="1">
          <dgm:layoutNode name="one">
            <dgm:varLst>
              <dgm:bulletEnabled val="1"/>
            </dgm:varLst>
            <dgm:alg type="tx"/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9">
          <dgm:layoutNode name="twoplus">
            <dgm:varLst>
              <dgm:bulletEnabled val="1"/>
            </dgm:varLst>
            <dgm:alg type="tx">
              <dgm:param type="autoTxRot" val="grav"/>
            </dgm:alg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449AB-0B74-2649-9837-45F2FA18A09E}" type="datetimeFigureOut">
              <a:rPr lang="sv-SE" smtClean="0"/>
              <a:t>2017-10-24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8AD9D-5E96-434C-9A64-4DFD35687B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0902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DA081-9E17-8E4E-BFEC-AB74BD362301}" type="datetimeFigureOut">
              <a:rPr lang="sv-SE" smtClean="0"/>
              <a:t>2017-10-24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0286B-FADE-FD49-A3A6-99A8E59D2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03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6674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3468" y="4580832"/>
            <a:ext cx="6408320" cy="933450"/>
          </a:xfrm>
        </p:spPr>
        <p:txBody>
          <a:bodyPr>
            <a:normAutofit/>
          </a:bodyPr>
          <a:lstStyle>
            <a:lvl1pPr>
              <a:defRPr sz="3600" cap="small" baseline="0"/>
            </a:lvl1pPr>
          </a:lstStyle>
          <a:p>
            <a:r>
              <a:rPr lang="sv-SE" dirty="0" smtClean="0"/>
              <a:t>presentationens namn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3468" y="5518763"/>
            <a:ext cx="6408320" cy="1062650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000" b="1" i="1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Ditt namn samt datum och plats</a:t>
            </a:r>
          </a:p>
        </p:txBody>
      </p:sp>
      <p:sp>
        <p:nvSpPr>
          <p:cNvPr id="14" name="Freeform 6"/>
          <p:cNvSpPr/>
          <p:nvPr userDrawn="1"/>
        </p:nvSpPr>
        <p:spPr>
          <a:xfrm>
            <a:off x="-2382" y="0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7"/>
          <p:cNvSpPr/>
          <p:nvPr userDrawn="1"/>
        </p:nvSpPr>
        <p:spPr>
          <a:xfrm>
            <a:off x="-2380" y="659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/>
          <p:cNvSpPr/>
          <p:nvPr userDrawn="1"/>
        </p:nvSpPr>
        <p:spPr>
          <a:xfrm rot="10800000">
            <a:off x="1" y="1807368"/>
            <a:ext cx="3574257" cy="179461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7"/>
          <p:cNvSpPr/>
          <p:nvPr userDrawn="1"/>
        </p:nvSpPr>
        <p:spPr>
          <a:xfrm rot="10800000">
            <a:off x="4" y="1807367"/>
            <a:ext cx="9146380" cy="179461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Bildobjekt 17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053" y="246950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 cap="none"/>
            </a:lvl1pPr>
          </a:lstStyle>
          <a:p>
            <a:r>
              <a:rPr lang="en-US" dirty="0" smtClean="0"/>
              <a:t>RUBRIK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01622"/>
          </a:xfrm>
        </p:spPr>
        <p:txBody>
          <a:bodyPr>
            <a:normAutofit/>
          </a:bodyPr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2000">
                <a:latin typeface="Franklin Gothic Book"/>
                <a:cs typeface="Franklin Gothic Book"/>
              </a:defRPr>
            </a:lvl4pPr>
            <a:lvl5pPr>
              <a:defRPr sz="20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30276" y="390192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9" name="Grupp 18"/>
          <p:cNvGrpSpPr/>
          <p:nvPr userDrawn="1"/>
        </p:nvGrpSpPr>
        <p:grpSpPr>
          <a:xfrm>
            <a:off x="0" y="5494741"/>
            <a:ext cx="9144000" cy="1363259"/>
            <a:chOff x="0" y="5494741"/>
            <a:chExt cx="9144000" cy="1363259"/>
          </a:xfrm>
        </p:grpSpPr>
        <p:pic>
          <p:nvPicPr>
            <p:cNvPr id="18" name="Bildobjekt 17" descr="sidfot_ppt.jp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94741"/>
              <a:ext cx="9144000" cy="1363259"/>
            </a:xfrm>
            <a:prstGeom prst="rect">
              <a:avLst/>
            </a:prstGeom>
          </p:spPr>
        </p:pic>
        <p:pic>
          <p:nvPicPr>
            <p:cNvPr id="16" name="Bildobjekt 15" descr="Logo_Ladok_CMYK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1623" y="5873653"/>
              <a:ext cx="2334312" cy="65711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55742" y="2443162"/>
            <a:ext cx="5638800" cy="1362075"/>
          </a:xfrm>
        </p:spPr>
        <p:txBody>
          <a:bodyPr anchor="t" anchorCtr="0">
            <a:normAutofit/>
          </a:bodyPr>
          <a:lstStyle>
            <a:lvl1pPr algn="ctr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AVSNITTETS RUBRIK</a:t>
            </a:r>
            <a:endParaRPr lang="sv-SE" dirty="0"/>
          </a:p>
        </p:txBody>
      </p:sp>
      <p:sp>
        <p:nvSpPr>
          <p:cNvPr id="10" name="textruta 9"/>
          <p:cNvSpPr txBox="1"/>
          <p:nvPr userDrawn="1"/>
        </p:nvSpPr>
        <p:spPr>
          <a:xfrm>
            <a:off x="7655036" y="62456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627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78659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139297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139296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RUBRIK</a:t>
            </a:r>
            <a:endParaRPr lang="en-US" dirty="0"/>
          </a:p>
        </p:txBody>
      </p:sp>
      <p:pic>
        <p:nvPicPr>
          <p:cNvPr id="20" name="Bildobjekt 19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21" name="Bildobjekt 20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1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809888" y="1068224"/>
            <a:ext cx="3657600" cy="322729"/>
          </a:xfrm>
          <a:prstGeom prst="rect">
            <a:avLst/>
          </a:prstGeom>
          <a:solidFill>
            <a:schemeClr val="tx2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2225" y="1068224"/>
            <a:ext cx="3657600" cy="322729"/>
          </a:xfrm>
          <a:prstGeom prst="rect">
            <a:avLst/>
          </a:prstGeom>
          <a:solidFill>
            <a:schemeClr val="accent6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822960" y="1390953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390952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RUBRIK</a:t>
            </a:r>
            <a:endParaRPr lang="en-US" dirty="0"/>
          </a:p>
        </p:txBody>
      </p:sp>
      <p:pic>
        <p:nvPicPr>
          <p:cNvPr id="18" name="Bildobjekt 17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19" name="Bildobjekt 18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RUBRIK</a:t>
            </a:r>
            <a:endParaRPr lang="en-US" dirty="0"/>
          </a:p>
        </p:txBody>
      </p:sp>
      <p:pic>
        <p:nvPicPr>
          <p:cNvPr id="7" name="Bildobjekt 6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779486"/>
            <a:ext cx="7556313" cy="4346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dirty="0"/>
          </a:p>
        </p:txBody>
      </p:sp>
      <p:sp>
        <p:nvSpPr>
          <p:cNvPr id="8" name="textruta 7"/>
          <p:cNvSpPr txBox="1"/>
          <p:nvPr/>
        </p:nvSpPr>
        <p:spPr>
          <a:xfrm>
            <a:off x="-488471" y="24912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4"/>
          </p:nvPr>
        </p:nvSpPr>
        <p:spPr>
          <a:xfrm>
            <a:off x="4984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rgbClr val="000000"/>
                </a:solidFill>
                <a:latin typeface="Times New Roman"/>
                <a:cs typeface="Times New Roman"/>
              </a:defRPr>
            </a:lvl1pPr>
          </a:lstStyle>
          <a:p>
            <a:fld id="{C3624339-6E07-2B43-A0D3-62133557D843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0" r:id="rId3"/>
    <p:sldLayoutId id="2147483683" r:id="rId4"/>
    <p:sldLayoutId id="2147483693" r:id="rId5"/>
    <p:sldLayoutId id="2147483671" r:id="rId6"/>
    <p:sldLayoutId id="2147483672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2800" b="0" i="0" kern="1200" cap="none" spc="0">
          <a:solidFill>
            <a:schemeClr val="tx1"/>
          </a:solidFill>
          <a:latin typeface="Impact"/>
          <a:ea typeface="+mj-ea"/>
          <a:cs typeface="Impact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Utbildning 2017-10-24</a:t>
            </a:r>
            <a:br>
              <a:rPr lang="sv-SE" dirty="0" smtClean="0"/>
            </a:br>
            <a:r>
              <a:rPr lang="sv-SE" dirty="0" smtClean="0"/>
              <a:t>- </a:t>
            </a:r>
            <a:r>
              <a:rPr lang="sv-SE" sz="2200" b="1" dirty="0"/>
              <a:t>Studentinformation – interimspnr, pnr-byte, sekretesshantering, </a:t>
            </a:r>
            <a:r>
              <a:rPr lang="sv-SE" sz="2200" b="1" dirty="0" smtClean="0"/>
              <a:t>gemensamt studentregister</a:t>
            </a:r>
            <a:r>
              <a:rPr lang="sv-SE" b="1" dirty="0"/>
              <a:t/>
            </a:r>
            <a:br>
              <a:rPr lang="sv-SE" b="1" dirty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b="0" i="0" dirty="0" smtClean="0"/>
              <a:t>Linda Strand Lundberg, Ladok3-projektet</a:t>
            </a:r>
            <a:endParaRPr lang="sv-SE" b="0" i="0" dirty="0"/>
          </a:p>
          <a:p>
            <a:r>
              <a:rPr lang="sv-SE" b="0" i="0" dirty="0" smtClean="0"/>
              <a:t>Amer Chuhan, Universitets- och högskolerådet</a:t>
            </a:r>
            <a:endParaRPr lang="sv-SE" b="0" i="0" dirty="0"/>
          </a:p>
        </p:txBody>
      </p:sp>
    </p:spTree>
    <p:extLst>
      <p:ext uri="{BB962C8B-B14F-4D97-AF65-F5344CB8AC3E}">
        <p14:creationId xmlns:p14="http://schemas.microsoft.com/office/powerpoint/2010/main" val="290568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Exempel på studieavgiftsskyldighet</a:t>
            </a:r>
            <a:endParaRPr lang="sv-S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75" y="1123406"/>
            <a:ext cx="7687025" cy="3640183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</p:pic>
      <p:sp>
        <p:nvSpPr>
          <p:cNvPr id="6" name="Oval Callout 5"/>
          <p:cNvSpPr/>
          <p:nvPr/>
        </p:nvSpPr>
        <p:spPr>
          <a:xfrm>
            <a:off x="7284098" y="2682239"/>
            <a:ext cx="1659605" cy="748938"/>
          </a:xfrm>
          <a:prstGeom prst="wedgeEllipseCallout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Box 6"/>
          <p:cNvSpPr txBox="1"/>
          <p:nvPr/>
        </p:nvSpPr>
        <p:spPr>
          <a:xfrm>
            <a:off x="7341326" y="2865120"/>
            <a:ext cx="1602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Historiken sparas</a:t>
            </a:r>
            <a:endParaRPr lang="sv-SE" sz="1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610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ALIAS</a:t>
            </a:r>
            <a:endParaRPr lang="sv-S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91239"/>
              </p:ext>
            </p:extLst>
          </p:nvPr>
        </p:nvGraphicFramePr>
        <p:xfrm>
          <a:off x="822325" y="1100138"/>
          <a:ext cx="7521575" cy="420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Left Arrow 4"/>
          <p:cNvSpPr/>
          <p:nvPr/>
        </p:nvSpPr>
        <p:spPr>
          <a:xfrm>
            <a:off x="3053443" y="3771900"/>
            <a:ext cx="2996293" cy="604157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Skickar info om alias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28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Flödet NyA-&gt;Ladok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Student beviljas alias i NyA.</a:t>
            </a:r>
          </a:p>
          <a:p>
            <a:r>
              <a:rPr lang="sv-SE" dirty="0" smtClean="0"/>
              <a:t>Aliashändelse skickas till Ladok</a:t>
            </a:r>
          </a:p>
          <a:p>
            <a:r>
              <a:rPr lang="sv-SE" dirty="0" smtClean="0"/>
              <a:t>”Temporärt skydd” läggs i Ladok och ärende skapas, vid de lärosäten studenten har förekomst.  </a:t>
            </a:r>
            <a:endParaRPr lang="sv-SE" dirty="0"/>
          </a:p>
          <a:p>
            <a:r>
              <a:rPr lang="sv-SE" dirty="0" smtClean="0"/>
              <a:t>Om student ej finns i Ladok inväntas eventuell antagning. Alias läggs då på studenten när antagning kommer till Ladok och ärende skapas.</a:t>
            </a:r>
          </a:p>
        </p:txBody>
      </p:sp>
    </p:spTree>
    <p:extLst>
      <p:ext uri="{BB962C8B-B14F-4D97-AF65-F5344CB8AC3E}">
        <p14:creationId xmlns:p14="http://schemas.microsoft.com/office/powerpoint/2010/main" val="15803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Alias i Ladok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14400"/>
            <a:ext cx="7520940" cy="4717997"/>
          </a:xfrm>
        </p:spPr>
        <p:txBody>
          <a:bodyPr>
            <a:normAutofit fontScale="92500"/>
          </a:bodyPr>
          <a:lstStyle/>
          <a:p>
            <a:r>
              <a:rPr lang="sv-SE" dirty="0" smtClean="0"/>
              <a:t>Möjligt att hantera alias direkt i Ladok genom student-studentuppgifter-identitetsuppgifter:</a:t>
            </a:r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r>
              <a:rPr lang="sv-SE" dirty="0" smtClean="0"/>
              <a:t>Ingen avisering till NyA! </a:t>
            </a:r>
          </a:p>
          <a:p>
            <a:r>
              <a:rPr lang="sv-SE" dirty="0" smtClean="0"/>
              <a:t>Aliaset kan fn ej återanvändas i NyA*. Vid behov måste nytt t-nummer skapas där och byte göras i Ladok.</a:t>
            </a:r>
          </a:p>
          <a:p>
            <a:pPr marL="0" indent="0">
              <a:buNone/>
            </a:pPr>
            <a:r>
              <a:rPr lang="sv-SE" sz="1400" dirty="0" smtClean="0"/>
              <a:t>* Utredning pågår. Det finns funktionalitet att i NyA hämta upp t-nummer från studentregistret. Observera att detta ENDAST gäller ”vanliga” studenter utan svenskt personnummer. Får ej användas vid Alias.</a:t>
            </a:r>
          </a:p>
          <a:p>
            <a:endParaRPr lang="sv-SE" dirty="0" smtClean="0"/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1959" y="1660724"/>
            <a:ext cx="5340404" cy="1930762"/>
          </a:xfrm>
          <a:prstGeom prst="rect">
            <a:avLst/>
          </a:prstGeom>
        </p:spPr>
      </p:pic>
      <p:sp>
        <p:nvSpPr>
          <p:cNvPr id="6" name="Ellips 5"/>
          <p:cNvSpPr/>
          <p:nvPr/>
        </p:nvSpPr>
        <p:spPr>
          <a:xfrm>
            <a:off x="4149378" y="2551099"/>
            <a:ext cx="1751960" cy="261257"/>
          </a:xfrm>
          <a:prstGeom prst="ellipse">
            <a:avLst/>
          </a:prstGeom>
          <a:noFill/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491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Identitetsinformation</a:t>
            </a:r>
            <a:endParaRPr lang="sv-S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873647"/>
              </p:ext>
            </p:extLst>
          </p:nvPr>
        </p:nvGraphicFramePr>
        <p:xfrm>
          <a:off x="822325" y="1100138"/>
          <a:ext cx="7521575" cy="420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Up Arrow 4"/>
          <p:cNvSpPr/>
          <p:nvPr/>
        </p:nvSpPr>
        <p:spPr>
          <a:xfrm rot="20934135">
            <a:off x="6793778" y="2797059"/>
            <a:ext cx="201718" cy="1400783"/>
          </a:xfrm>
          <a:prstGeom prst="upArrow">
            <a:avLst/>
          </a:prstGeom>
          <a:gradFill>
            <a:gsLst>
              <a:gs pos="56000">
                <a:schemeClr val="accent6">
                  <a:lumMod val="40000"/>
                  <a:lumOff val="60000"/>
                  <a:alpha val="83000"/>
                </a:schemeClr>
              </a:gs>
              <a:gs pos="99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812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Gemensam information</a:t>
            </a:r>
            <a:endParaRPr lang="sv-S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4221591"/>
              </p:ext>
            </p:extLst>
          </p:nvPr>
        </p:nvGraphicFramePr>
        <p:xfrm>
          <a:off x="822325" y="1100138"/>
          <a:ext cx="7521575" cy="420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2227716" y="1150938"/>
            <a:ext cx="5021036" cy="4100512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Gemensamt studentregister</a:t>
            </a:r>
            <a:endParaRPr lang="sv-SE" sz="1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sv-SE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Personnummer/Interimpersonnummer</a:t>
            </a:r>
          </a:p>
          <a:p>
            <a:pPr algn="ctr">
              <a:lnSpc>
                <a:spcPct val="150000"/>
              </a:lnSpc>
            </a:pPr>
            <a:r>
              <a:rPr lang="sv-SE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Namn</a:t>
            </a:r>
          </a:p>
          <a:p>
            <a:pPr algn="ctr">
              <a:lnSpc>
                <a:spcPct val="150000"/>
              </a:lnSpc>
            </a:pPr>
            <a:r>
              <a:rPr lang="sv-SE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Födelsedata</a:t>
            </a:r>
          </a:p>
          <a:p>
            <a:pPr algn="ctr">
              <a:lnSpc>
                <a:spcPct val="150000"/>
              </a:lnSpc>
            </a:pPr>
            <a:r>
              <a:rPr lang="sv-SE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Kön</a:t>
            </a:r>
          </a:p>
          <a:p>
            <a:pPr algn="ctr">
              <a:lnSpc>
                <a:spcPct val="150000"/>
              </a:lnSpc>
            </a:pPr>
            <a:r>
              <a:rPr lang="sv-SE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Avliden</a:t>
            </a:r>
          </a:p>
          <a:p>
            <a:pPr algn="ctr">
              <a:lnSpc>
                <a:spcPct val="150000"/>
              </a:lnSpc>
            </a:pPr>
            <a:r>
              <a:rPr lang="sv-SE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Folkbokföringsadress*</a:t>
            </a:r>
          </a:p>
          <a:p>
            <a:pPr algn="ctr">
              <a:lnSpc>
                <a:spcPct val="150000"/>
              </a:lnSpc>
            </a:pPr>
            <a:r>
              <a:rPr lang="sv-SE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Avgiftsbefriat medborgarskap*</a:t>
            </a:r>
          </a:p>
          <a:p>
            <a:pPr algn="ctr">
              <a:lnSpc>
                <a:spcPct val="150000"/>
              </a:lnSpc>
            </a:pPr>
            <a:endParaRPr lang="sv-SE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sv-SE" sz="1000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*Om svenskt personnummer</a:t>
            </a:r>
          </a:p>
          <a:p>
            <a:pPr algn="ctr"/>
            <a:endParaRPr lang="sv-SE" sz="1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543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Etablering i det nationella studentregistret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Etablering via Ladok/NyA (antagning.se)</a:t>
            </a:r>
          </a:p>
          <a:p>
            <a:r>
              <a:rPr lang="sv-SE" dirty="0" smtClean="0"/>
              <a:t>För svenska personnummer hämtas fbf-uppgifter. Dessa kan endast ändras i det gemensamma registret via ny </a:t>
            </a:r>
            <a:r>
              <a:rPr lang="sv-SE" dirty="0" err="1" smtClean="0"/>
              <a:t>fbf</a:t>
            </a:r>
            <a:r>
              <a:rPr lang="sv-SE" dirty="0" smtClean="0"/>
              <a:t>-hämtning. (För </a:t>
            </a:r>
            <a:r>
              <a:rPr lang="sv-SE" dirty="0" err="1" smtClean="0"/>
              <a:t>Ladokstudenter</a:t>
            </a:r>
            <a:r>
              <a:rPr lang="sv-SE" dirty="0" smtClean="0"/>
              <a:t> sker detta varje lördag.)</a:t>
            </a:r>
          </a:p>
          <a:p>
            <a:r>
              <a:rPr lang="sv-SE" dirty="0" smtClean="0"/>
              <a:t>För personer utan svenskt personnummer etableras de uppgifter som matats in i respektive system (namn, kön, födelsedata) och interimpersonnummer genereras. </a:t>
            </a:r>
          </a:p>
        </p:txBody>
      </p:sp>
    </p:spTree>
    <p:extLst>
      <p:ext uri="{BB962C8B-B14F-4D97-AF65-F5344CB8AC3E}">
        <p14:creationId xmlns:p14="http://schemas.microsoft.com/office/powerpoint/2010/main" val="137545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Ändring av uppgifter i Ladok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Uppgifter, såsom namn, kan ändras i Ladok när behov finns – vid utfärdande av examensbevis i förekommande fall. </a:t>
            </a:r>
          </a:p>
          <a:p>
            <a:r>
              <a:rPr lang="sv-SE" dirty="0" smtClean="0"/>
              <a:t>I samband med nästa uppdatering från folkbokföringen kommer dock ändringen att skrivas över igen, om namnen mismatchar.</a:t>
            </a:r>
          </a:p>
          <a:p>
            <a:r>
              <a:rPr lang="sv-SE" dirty="0" smtClean="0"/>
              <a:t>Ändringar av personuppgifter för personer utan svenskt personnummer får däremot genomslag direkt i studentregistret – och påverkar NyA.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492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481020"/>
            <a:ext cx="7520940" cy="548640"/>
          </a:xfrm>
        </p:spPr>
        <p:txBody>
          <a:bodyPr/>
          <a:lstStyle/>
          <a:p>
            <a:r>
              <a:rPr lang="sv-SE" dirty="0" smtClean="0"/>
              <a:t>Byten, ersättningar, sammanslagningar</a:t>
            </a:r>
            <a:endParaRPr lang="sv-S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7151601"/>
              </p:ext>
            </p:extLst>
          </p:nvPr>
        </p:nvGraphicFramePr>
        <p:xfrm>
          <a:off x="822325" y="1100138"/>
          <a:ext cx="7521575" cy="420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Vänster-uppåtpil 5"/>
          <p:cNvSpPr/>
          <p:nvPr/>
        </p:nvSpPr>
        <p:spPr>
          <a:xfrm>
            <a:off x="2796988" y="3534655"/>
            <a:ext cx="1506069" cy="968188"/>
          </a:xfrm>
          <a:prstGeom prst="lef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Vänster-uppåtpil 6"/>
          <p:cNvSpPr/>
          <p:nvPr/>
        </p:nvSpPr>
        <p:spPr>
          <a:xfrm rot="5400000">
            <a:off x="4971154" y="3277244"/>
            <a:ext cx="968188" cy="1483017"/>
          </a:xfrm>
          <a:prstGeom prst="lef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055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Att tänka på vid personnummersförändringar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Byte från interimpersonnummer till svenskt personnummer kan utföras i NyA eller Ladok. Det får genomslag i det andra systemet direkt.</a:t>
            </a:r>
          </a:p>
          <a:p>
            <a:r>
              <a:rPr lang="sv-SE" dirty="0" smtClean="0"/>
              <a:t>Byte av födelsedatum i NyA leder till nytt interimpersonnummer. Detta slår igenom automatiskt även i Ladok.</a:t>
            </a:r>
          </a:p>
          <a:p>
            <a:r>
              <a:rPr lang="sv-SE" dirty="0" smtClean="0"/>
              <a:t>Vid sammanslagning/ersätt: Det som sker i ena systemet påverkar det andra. Vid sammanslagning i NyA där studenten har Ladokmeriter sedan tidigare bör Ladoknumret kvarstå som det gällande.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6771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Info som ej delas, men som Ladok hämtar från NyA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Kontaktuppgifter. Hämtas från NyA i de fall Ladok saknar dem. Finns GUI-stöd för hämtning på enskild student.</a:t>
            </a:r>
          </a:p>
          <a:p>
            <a:r>
              <a:rPr lang="sv-SE" dirty="0" smtClean="0"/>
              <a:t>Uppgift om studieavgiftsskyldighet. Hämtas från NyA sedan antagning inkommit i Ladok OM studenten ej har ett medborgarskap äldre än sex månader. Finns GUI-stöd för hämtning på enskild student.</a:t>
            </a:r>
          </a:p>
          <a:p>
            <a:r>
              <a:rPr lang="sv-SE" dirty="0" smtClean="0"/>
              <a:t>Info om alias från NyA publiceras till Ladok (ej omvänt)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110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Studieavgiftsskyldighet i Ladok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Studieavgiftsskyldighet i Ladok kan ha olika källor:</a:t>
            </a:r>
          </a:p>
          <a:p>
            <a:pPr>
              <a:buFontTx/>
              <a:buChar char="-"/>
            </a:pPr>
            <a:r>
              <a:rPr lang="sv-SE" dirty="0" smtClean="0"/>
              <a:t>Manuellt inlagda uppgifter i Ladok </a:t>
            </a:r>
          </a:p>
          <a:p>
            <a:pPr>
              <a:buFontTx/>
              <a:buChar char="-"/>
            </a:pPr>
            <a:r>
              <a:rPr lang="sv-SE" dirty="0" smtClean="0"/>
              <a:t>Inkonverterade uppgifter</a:t>
            </a:r>
          </a:p>
          <a:p>
            <a:pPr>
              <a:buFontTx/>
              <a:buChar char="-"/>
            </a:pPr>
            <a:r>
              <a:rPr lang="sv-SE" dirty="0" smtClean="0"/>
              <a:t>Uppgift från folkbokföringen (Ej ändringsbar)</a:t>
            </a:r>
          </a:p>
          <a:p>
            <a:pPr>
              <a:buFontTx/>
              <a:buChar char="-"/>
            </a:pPr>
            <a:r>
              <a:rPr lang="sv-SE" dirty="0" smtClean="0"/>
              <a:t>Uppgift från NyA - (Ej ändringsbar)</a:t>
            </a:r>
          </a:p>
          <a:p>
            <a:pPr>
              <a:buFontTx/>
              <a:buChar char="-"/>
            </a:pPr>
            <a:r>
              <a:rPr lang="sv-SE" dirty="0" smtClean="0"/>
              <a:t>”Negativt beslut” genom att studenten ej har uppgift, men har ett studieavgiftsvillkor från NyA.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781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ll_Ladok">
  <a:themeElements>
    <a:clrScheme name="Anpassad 4">
      <a:dk1>
        <a:srgbClr val="000000"/>
      </a:dk1>
      <a:lt1>
        <a:sysClr val="window" lastClr="FFFFFF"/>
      </a:lt1>
      <a:dk2>
        <a:srgbClr val="73B026"/>
      </a:dk2>
      <a:lt2>
        <a:srgbClr val="A483D5"/>
      </a:lt2>
      <a:accent1>
        <a:srgbClr val="73B026"/>
      </a:accent1>
      <a:accent2>
        <a:srgbClr val="5316AC"/>
      </a:accent2>
      <a:accent3>
        <a:srgbClr val="216B15"/>
      </a:accent3>
      <a:accent4>
        <a:srgbClr val="AA1871"/>
      </a:accent4>
      <a:accent5>
        <a:srgbClr val="2770AC"/>
      </a:accent5>
      <a:accent6>
        <a:srgbClr val="B6D887"/>
      </a:accent6>
      <a:hlink>
        <a:srgbClr val="5316AC"/>
      </a:hlink>
      <a:folHlink>
        <a:srgbClr val="935B96"/>
      </a:folHlink>
    </a:clrScheme>
    <a:fontScheme name="Rutnät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Förmå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D9DDAB25-5D14-6744-822D-61904B3EE218}" vid="{D73A48D3-B4EB-B843-8D79-E4BF541AB9C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Ladok_PPT-1</Template>
  <TotalTime>1248</TotalTime>
  <Words>622</Words>
  <Application>Microsoft Office PowerPoint</Application>
  <PresentationFormat>On-screen Show (4:3)</PresentationFormat>
  <Paragraphs>76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Aharoni</vt:lpstr>
      <vt:lpstr>Arial</vt:lpstr>
      <vt:lpstr>Calibri</vt:lpstr>
      <vt:lpstr>Franklin Gothic Book</vt:lpstr>
      <vt:lpstr>Franklin Gothic Medium</vt:lpstr>
      <vt:lpstr>Impact</vt:lpstr>
      <vt:lpstr>Times New Roman</vt:lpstr>
      <vt:lpstr>Wingdings</vt:lpstr>
      <vt:lpstr>Mall_Ladok</vt:lpstr>
      <vt:lpstr>Utbildning 2017-10-24 - Studentinformation – interimspnr, pnr-byte, sekretesshantering, gemensamt studentregister </vt:lpstr>
      <vt:lpstr>Identitetsinformation</vt:lpstr>
      <vt:lpstr>Gemensam information</vt:lpstr>
      <vt:lpstr>Etablering i det nationella studentregistret</vt:lpstr>
      <vt:lpstr>Ändring av uppgifter i Ladok</vt:lpstr>
      <vt:lpstr>Byten, ersättningar, sammanslagningar</vt:lpstr>
      <vt:lpstr>Att tänka på vid personnummersförändringar</vt:lpstr>
      <vt:lpstr>Info som ej delas, men som Ladok hämtar från NyA</vt:lpstr>
      <vt:lpstr>Studieavgiftsskyldighet i Ladok</vt:lpstr>
      <vt:lpstr>Exempel på studieavgiftsskyldighet</vt:lpstr>
      <vt:lpstr>ALIAS</vt:lpstr>
      <vt:lpstr>Flödet NyA-&gt;Ladok</vt:lpstr>
      <vt:lpstr>Alias i Ladok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Kompetensutveckling 2017-09-05 - Studentinfo, tjänsten, alias</dc:title>
  <dc:creator>Linda</dc:creator>
  <cp:lastModifiedBy>Linda</cp:lastModifiedBy>
  <cp:revision>40</cp:revision>
  <dcterms:created xsi:type="dcterms:W3CDTF">2017-09-05T06:06:14Z</dcterms:created>
  <dcterms:modified xsi:type="dcterms:W3CDTF">2017-10-24T10:04:30Z</dcterms:modified>
</cp:coreProperties>
</file>