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50076" autoAdjust="0"/>
  </p:normalViewPr>
  <p:slideViewPr>
    <p:cSldViewPr snapToGrid="0" snapToObjects="1">
      <p:cViewPr varScale="1">
        <p:scale>
          <a:sx n="45" d="100"/>
          <a:sy n="45" d="100"/>
        </p:scale>
        <p:origin x="123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2017-09-13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65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its.umu.se/confluence/pages/viewpage.action?pageId=23212852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adok.se/utbildning-och-dokumentation/utbildningar/kommande-utbildninga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adok.se/utbildning-och-dokumentation/lathund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adok.se/drift-och-support/kontakta-support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Öppen frågestund 13 september 2017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b="0" i="0" dirty="0"/>
              <a:t>Adobe </a:t>
            </a:r>
            <a:r>
              <a:rPr lang="sv-SE" b="0" i="0" dirty="0" err="1"/>
              <a:t>Connect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Produktionssättningsplan 2018</a:t>
            </a:r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251644F3-DBF4-4D24-B96D-D989110377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94338" y="1289542"/>
          <a:ext cx="4139712" cy="3402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2826">
                  <a:extLst>
                    <a:ext uri="{9D8B030D-6E8A-4147-A177-3AD203B41FA5}">
                      <a16:colId xmlns:a16="http://schemas.microsoft.com/office/drawing/2014/main" val="2596363369"/>
                    </a:ext>
                  </a:extLst>
                </a:gridCol>
                <a:gridCol w="3026886">
                  <a:extLst>
                    <a:ext uri="{9D8B030D-6E8A-4147-A177-3AD203B41FA5}">
                      <a16:colId xmlns:a16="http://schemas.microsoft.com/office/drawing/2014/main" val="3947999410"/>
                    </a:ext>
                  </a:extLst>
                </a:gridCol>
              </a:tblGrid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v8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Högskolan Kristianstad</a:t>
                      </a:r>
                    </a:p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Karlstads universitet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4207699888"/>
                  </a:ext>
                </a:extLst>
              </a:tr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v10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Blekinge tekniska högskola</a:t>
                      </a:r>
                    </a:p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Högskolan i Jönköping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3329676015"/>
                  </a:ext>
                </a:extLst>
              </a:tr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v13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Lunds universitet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14654692"/>
                  </a:ext>
                </a:extLst>
              </a:tr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v17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Ersta </a:t>
                      </a:r>
                      <a:r>
                        <a:rPr lang="sv-SE" sz="1800" u="none" strike="noStrike" dirty="0" err="1">
                          <a:effectLst/>
                        </a:rPr>
                        <a:t>Sköndal</a:t>
                      </a:r>
                      <a:r>
                        <a:rPr lang="sv-SE" sz="1800" u="none" strike="noStrike" dirty="0">
                          <a:effectLst/>
                        </a:rPr>
                        <a:t> högskola</a:t>
                      </a:r>
                    </a:p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Försvarshögskolan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1747607592"/>
                  </a:ext>
                </a:extLst>
              </a:tr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v20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Chalmers tekniska högskola</a:t>
                      </a:r>
                    </a:p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Sveriges lantbruksuniversitet</a:t>
                      </a: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172414357"/>
                  </a:ext>
                </a:extLst>
              </a:tr>
              <a:tr h="40707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800" u="none" strike="noStrike" dirty="0">
                          <a:effectLst/>
                        </a:rPr>
                        <a:t>v25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 dirty="0">
                          <a:effectLst/>
                        </a:rPr>
                        <a:t>Kungliga tekniska högskolan</a:t>
                      </a:r>
                      <a:endParaRPr lang="sv-SE" sz="1800" b="0" i="0" u="none" strike="noStrike" dirty="0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333333"/>
                          </a:solidFill>
                          <a:effectLst/>
                          <a:latin typeface="Calibri" panose="020F0502020204030204" pitchFamily="34" charset="0"/>
                        </a:rPr>
                        <a:t>Södertörns högskola</a:t>
                      </a:r>
                      <a:endParaRPr lang="sv-SE" sz="1800" b="1" u="none" strike="noStrike" dirty="0">
                        <a:effectLst/>
                      </a:endParaRPr>
                    </a:p>
                  </a:txBody>
                  <a:tcPr marL="4763" marR="4763" marT="4763" anchor="b"/>
                </a:tc>
                <a:extLst>
                  <a:ext uri="{0D108BD9-81ED-4DB2-BD59-A6C34878D82A}">
                    <a16:rowId xmlns:a16="http://schemas.microsoft.com/office/drawing/2014/main" val="1214112487"/>
                  </a:ext>
                </a:extLst>
              </a:tr>
            </a:tbl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5C7360D2-8307-4B79-8112-2DA8E480B8C1}"/>
              </a:ext>
            </a:extLst>
          </p:cNvPr>
          <p:cNvSpPr txBox="1"/>
          <p:nvPr/>
        </p:nvSpPr>
        <p:spPr>
          <a:xfrm>
            <a:off x="6510216" y="1438033"/>
            <a:ext cx="1805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Planen för hösten 2018 ska vara klar senare i höst</a:t>
            </a:r>
          </a:p>
        </p:txBody>
      </p:sp>
    </p:spTree>
    <p:extLst>
      <p:ext uri="{BB962C8B-B14F-4D97-AF65-F5344CB8AC3E}">
        <p14:creationId xmlns:p14="http://schemas.microsoft.com/office/powerpoint/2010/main" val="275256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2960" y="352603"/>
            <a:ext cx="7520940" cy="548640"/>
          </a:xfrm>
        </p:spPr>
        <p:txBody>
          <a:bodyPr/>
          <a:lstStyle/>
          <a:p>
            <a:r>
              <a:rPr lang="sv-SE" dirty="0"/>
              <a:t>De olika verifieringsomgångarna</a:t>
            </a:r>
          </a:p>
        </p:txBody>
      </p:sp>
      <p:sp>
        <p:nvSpPr>
          <p:cNvPr id="7" name="Pil: femhörning 6">
            <a:extLst>
              <a:ext uri="{FF2B5EF4-FFF2-40B4-BE49-F238E27FC236}">
                <a16:creationId xmlns:a16="http://schemas.microsoft.com/office/drawing/2014/main" id="{FAE47C5E-46EA-479E-A425-EB642147A467}"/>
              </a:ext>
            </a:extLst>
          </p:cNvPr>
          <p:cNvSpPr/>
          <p:nvPr/>
        </p:nvSpPr>
        <p:spPr>
          <a:xfrm>
            <a:off x="4403533" y="1628901"/>
            <a:ext cx="2158345" cy="838969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Testomgång 1</a:t>
            </a:r>
          </a:p>
        </p:txBody>
      </p:sp>
      <p:sp>
        <p:nvSpPr>
          <p:cNvPr id="8" name="Pil: femhörning 7">
            <a:extLst>
              <a:ext uri="{FF2B5EF4-FFF2-40B4-BE49-F238E27FC236}">
                <a16:creationId xmlns:a16="http://schemas.microsoft.com/office/drawing/2014/main" id="{22220DC9-43AB-4B67-8192-D33FE6785ED3}"/>
              </a:ext>
            </a:extLst>
          </p:cNvPr>
          <p:cNvSpPr/>
          <p:nvPr/>
        </p:nvSpPr>
        <p:spPr>
          <a:xfrm>
            <a:off x="6743322" y="1634941"/>
            <a:ext cx="2036881" cy="891898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Testomgång 2</a:t>
            </a:r>
          </a:p>
        </p:txBody>
      </p:sp>
      <p:cxnSp>
        <p:nvCxnSpPr>
          <p:cNvPr id="10" name="Rak koppling 9">
            <a:extLst>
              <a:ext uri="{FF2B5EF4-FFF2-40B4-BE49-F238E27FC236}">
                <a16:creationId xmlns:a16="http://schemas.microsoft.com/office/drawing/2014/main" id="{D00A9AB4-9245-4A4D-A077-763652F19526}"/>
              </a:ext>
            </a:extLst>
          </p:cNvPr>
          <p:cNvCxnSpPr>
            <a:cxnSpLocks/>
          </p:cNvCxnSpPr>
          <p:nvPr/>
        </p:nvCxnSpPr>
        <p:spPr>
          <a:xfrm>
            <a:off x="4191115" y="1000277"/>
            <a:ext cx="0" cy="425938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ruta 10">
            <a:extLst>
              <a:ext uri="{FF2B5EF4-FFF2-40B4-BE49-F238E27FC236}">
                <a16:creationId xmlns:a16="http://schemas.microsoft.com/office/drawing/2014/main" id="{C3BB2C9C-EC38-475A-883B-47C83270824A}"/>
              </a:ext>
            </a:extLst>
          </p:cNvPr>
          <p:cNvSpPr txBox="1"/>
          <p:nvPr/>
        </p:nvSpPr>
        <p:spPr>
          <a:xfrm>
            <a:off x="716364" y="1089399"/>
            <a:ext cx="2225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accent5"/>
                </a:solidFill>
              </a:rPr>
              <a:t>Förberedelsefasen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20C74795-AA97-4376-9042-78FC78421DB9}"/>
              </a:ext>
            </a:extLst>
          </p:cNvPr>
          <p:cNvSpPr txBox="1"/>
          <p:nvPr/>
        </p:nvSpPr>
        <p:spPr>
          <a:xfrm>
            <a:off x="5701079" y="1077469"/>
            <a:ext cx="20219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solidFill>
                  <a:schemeClr val="accent5"/>
                </a:solidFill>
              </a:rPr>
              <a:t>Verifieringsfasen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D508B1D-6FA9-4E87-8810-9C55887DE1A9}"/>
              </a:ext>
            </a:extLst>
          </p:cNvPr>
          <p:cNvSpPr txBox="1"/>
          <p:nvPr/>
        </p:nvSpPr>
        <p:spPr>
          <a:xfrm>
            <a:off x="4336868" y="2812722"/>
            <a:ext cx="22916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Syfte: öva på produktionssättningsstegen + verifiering av data i produktionslik miljö</a:t>
            </a:r>
          </a:p>
          <a:p>
            <a:endParaRPr lang="sv-SE" sz="1200" dirty="0"/>
          </a:p>
          <a:p>
            <a:r>
              <a:rPr lang="sv-SE" sz="1200" dirty="0"/>
              <a:t>Genomförs i en verifieringsmiljö ca 5 v innan produktionssättning</a:t>
            </a: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17F45A60-46C5-44E6-8B1A-C503E4EAFDF4}"/>
              </a:ext>
            </a:extLst>
          </p:cNvPr>
          <p:cNvSpPr txBox="1"/>
          <p:nvPr/>
        </p:nvSpPr>
        <p:spPr>
          <a:xfrm>
            <a:off x="6712061" y="2911398"/>
            <a:ext cx="25790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Syfte: verifiering av data i produktionslik miljö</a:t>
            </a:r>
          </a:p>
          <a:p>
            <a:endParaRPr lang="sv-SE" sz="1200" dirty="0"/>
          </a:p>
          <a:p>
            <a:r>
              <a:rPr lang="sv-SE" sz="1200" dirty="0"/>
              <a:t>Genomförs i en verifieringsmiljö ca 2 v innan produktionssättning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57587" y="1791203"/>
            <a:ext cx="3687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Innan lärosätet påbörjar verifieringsfasen ska detta vara klart</a:t>
            </a:r>
          </a:p>
          <a:p>
            <a:r>
              <a:rPr lang="sv-SE" sz="1200" dirty="0"/>
              <a:t> </a:t>
            </a:r>
            <a:r>
              <a:rPr lang="sv-SE" sz="1200" dirty="0">
                <a:hlinkClick r:id="rId2"/>
              </a:rPr>
              <a:t>https://confluence.its.umu.se/confluence/pages/viewpage.action?pageId=232128529</a:t>
            </a:r>
            <a:r>
              <a:rPr lang="sv-SE" sz="1200" dirty="0"/>
              <a:t>. </a:t>
            </a:r>
          </a:p>
          <a:p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933490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FAA19-FA7A-42C6-ADF9-0E4B723A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 FAQ på Ladok.se</a:t>
            </a:r>
          </a:p>
        </p:txBody>
      </p:sp>
    </p:spTree>
    <p:extLst>
      <p:ext uri="{BB962C8B-B14F-4D97-AF65-F5344CB8AC3E}">
        <p14:creationId xmlns:p14="http://schemas.microsoft.com/office/powerpoint/2010/main" val="2897821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FAA19-FA7A-42C6-ADF9-0E4B723A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</p:spTree>
    <p:extLst>
      <p:ext uri="{BB962C8B-B14F-4D97-AF65-F5344CB8AC3E}">
        <p14:creationId xmlns:p14="http://schemas.microsoft.com/office/powerpoint/2010/main" val="325884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Nyheter inom utbildning, Anna Åhnberg</a:t>
            </a:r>
          </a:p>
          <a:p>
            <a:r>
              <a:rPr lang="sv-SE" dirty="0"/>
              <a:t>Produktionssättningsplanen för första halvan av 2018, Malin Zingmark</a:t>
            </a:r>
          </a:p>
          <a:p>
            <a:r>
              <a:rPr lang="sv-SE" dirty="0"/>
              <a:t>Info om ny FAQ på Ladok.se, Margita Westin</a:t>
            </a:r>
          </a:p>
        </p:txBody>
      </p:sp>
    </p:spTree>
    <p:extLst>
      <p:ext uri="{BB962C8B-B14F-4D97-AF65-F5344CB8AC3E}">
        <p14:creationId xmlns:p14="http://schemas.microsoft.com/office/powerpoint/2010/main" val="11470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FFAA19-FA7A-42C6-ADF9-0E4B723A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Nyheter inom utbildning</a:t>
            </a:r>
          </a:p>
        </p:txBody>
      </p:sp>
    </p:spTree>
    <p:extLst>
      <p:ext uri="{BB962C8B-B14F-4D97-AF65-F5344CB8AC3E}">
        <p14:creationId xmlns:p14="http://schemas.microsoft.com/office/powerpoint/2010/main" val="353827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Schema för höstens utbildningar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Framtaget utifrån identifierade utbildningsvägar</a:t>
            </a:r>
          </a:p>
          <a:p>
            <a:r>
              <a:rPr lang="sv-SE" dirty="0"/>
              <a:t>Preliminärt schema finns på </a:t>
            </a:r>
            <a:br>
              <a:rPr lang="sv-SE" dirty="0"/>
            </a:br>
            <a:r>
              <a:rPr lang="sv-SE" sz="1600" dirty="0">
                <a:hlinkClick r:id="rId2"/>
              </a:rPr>
              <a:t>https://ladok.se/utbildning-och-dokumentation/utbildningar/kommande-utbildningar</a:t>
            </a:r>
            <a:endParaRPr lang="sv-SE" sz="1600" dirty="0"/>
          </a:p>
          <a:p>
            <a:r>
              <a:rPr lang="sv-SE" dirty="0"/>
              <a:t>Tillkommer ytterligare tillfällen då datum satts</a:t>
            </a:r>
          </a:p>
        </p:txBody>
      </p:sp>
    </p:spTree>
    <p:extLst>
      <p:ext uri="{BB962C8B-B14F-4D97-AF65-F5344CB8AC3E}">
        <p14:creationId xmlns:p14="http://schemas.microsoft.com/office/powerpoint/2010/main" val="1038285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Nytt utbildningsmaterial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Grundläggande begrepp i Ladok (e-</a:t>
            </a:r>
            <a:r>
              <a:rPr lang="sv-SE" dirty="0" err="1"/>
              <a:t>learning</a:t>
            </a:r>
            <a:r>
              <a:rPr lang="sv-SE" dirty="0"/>
              <a:t>)</a:t>
            </a:r>
          </a:p>
          <a:p>
            <a:r>
              <a:rPr lang="sv-SE" dirty="0"/>
              <a:t>Programplanering (lathund)</a:t>
            </a:r>
          </a:p>
          <a:p>
            <a:r>
              <a:rPr lang="sv-SE" dirty="0"/>
              <a:t>Programplanering (e-</a:t>
            </a:r>
            <a:r>
              <a:rPr lang="sv-SE" dirty="0" err="1"/>
              <a:t>learning</a:t>
            </a:r>
            <a:r>
              <a:rPr lang="sv-SE" dirty="0"/>
              <a:t>, ej publicerad)</a:t>
            </a:r>
          </a:p>
          <a:p>
            <a:r>
              <a:rPr lang="sv-SE" dirty="0"/>
              <a:t>Forskarnivå (e-</a:t>
            </a:r>
            <a:r>
              <a:rPr lang="sv-SE" dirty="0" err="1"/>
              <a:t>learning</a:t>
            </a:r>
            <a:r>
              <a:rPr lang="sv-SE" dirty="0"/>
              <a:t>, under framtagning)</a:t>
            </a:r>
          </a:p>
        </p:txBody>
      </p:sp>
    </p:spTree>
    <p:extLst>
      <p:ext uri="{BB962C8B-B14F-4D97-AF65-F5344CB8AC3E}">
        <p14:creationId xmlns:p14="http://schemas.microsoft.com/office/powerpoint/2010/main" val="245654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22E02F-1216-49A5-A11C-90C916F5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Lathundar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513D93-B590-4B52-AEEC-EF880A88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Uppdelad i områden, då materialet växt</a:t>
            </a:r>
          </a:p>
          <a:p>
            <a:pPr lvl="1"/>
            <a:r>
              <a:rPr lang="sv-SE" dirty="0">
                <a:hlinkClick r:id="rId2"/>
              </a:rPr>
              <a:t>http://ladok.se/utbildning-och-dokumentation/lathundar</a:t>
            </a:r>
            <a:endParaRPr lang="sv-SE" dirty="0"/>
          </a:p>
          <a:p>
            <a:pPr lvl="1"/>
            <a:r>
              <a:rPr lang="sv-SE" dirty="0"/>
              <a:t>Programplanering</a:t>
            </a:r>
          </a:p>
          <a:p>
            <a:pPr lvl="1"/>
            <a:r>
              <a:rPr lang="sv-SE" dirty="0"/>
              <a:t>Utdata/uppföljning</a:t>
            </a:r>
          </a:p>
          <a:p>
            <a:pPr lvl="1"/>
            <a:r>
              <a:rPr lang="sv-SE" dirty="0"/>
              <a:t>Studiedeltagande</a:t>
            </a:r>
          </a:p>
          <a:p>
            <a:pPr lvl="1"/>
            <a:r>
              <a:rPr lang="sv-SE" dirty="0"/>
              <a:t>Resultat</a:t>
            </a:r>
          </a:p>
          <a:p>
            <a:pPr lvl="1"/>
            <a:r>
              <a:rPr lang="sv-SE" dirty="0"/>
              <a:t>Bevis och tillgodoräknande</a:t>
            </a:r>
          </a:p>
          <a:p>
            <a:pPr lvl="1"/>
            <a:r>
              <a:rPr lang="sv-SE" dirty="0"/>
              <a:t>Forskarnivå</a:t>
            </a:r>
          </a:p>
          <a:p>
            <a:pPr lvl="1"/>
            <a:r>
              <a:rPr lang="sv-SE" dirty="0"/>
              <a:t>Studentgränssnitt</a:t>
            </a:r>
          </a:p>
        </p:txBody>
      </p:sp>
    </p:spTree>
    <p:extLst>
      <p:ext uri="{BB962C8B-B14F-4D97-AF65-F5344CB8AC3E}">
        <p14:creationId xmlns:p14="http://schemas.microsoft.com/office/powerpoint/2010/main" val="4073623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Utbildning på ladok.se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Idag – allt utbildningsmaterial på en sida</a:t>
            </a:r>
          </a:p>
          <a:p>
            <a:r>
              <a:rPr lang="sv-SE" dirty="0"/>
              <a:t>Snart – material och utbildning ordnade utifrån utbildningsvägarna</a:t>
            </a:r>
          </a:p>
          <a:p>
            <a:r>
              <a:rPr lang="sv-SE" dirty="0"/>
              <a:t>Syfte – att göra det lättare att se vad som är relevant inom ett område samt vilken ordning som är lämplig att ta del av material och utbildningar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621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Vilka är era behov av utbildning?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90472"/>
          </a:xfrm>
        </p:spPr>
        <p:txBody>
          <a:bodyPr>
            <a:normAutofit/>
          </a:bodyPr>
          <a:lstStyle/>
          <a:p>
            <a:r>
              <a:rPr lang="sv-SE" dirty="0"/>
              <a:t>Skicka in via LADOKSUPP i </a:t>
            </a:r>
            <a:r>
              <a:rPr lang="sv-SE" dirty="0" err="1"/>
              <a:t>Jira</a:t>
            </a:r>
            <a:r>
              <a:rPr lang="sv-SE" dirty="0"/>
              <a:t>!</a:t>
            </a:r>
          </a:p>
          <a:p>
            <a:pPr lvl="1"/>
            <a:r>
              <a:rPr lang="sv-SE" dirty="0">
                <a:hlinkClick r:id="rId3"/>
              </a:rPr>
              <a:t>http://ladok.se/drift-och-support/kontakta-supporten</a:t>
            </a:r>
            <a:endParaRPr lang="sv-SE" dirty="0"/>
          </a:p>
          <a:p>
            <a:pPr lvl="1"/>
            <a:endParaRPr lang="sv-SE" dirty="0"/>
          </a:p>
          <a:p>
            <a:r>
              <a:rPr lang="sv-SE" dirty="0"/>
              <a:t>Önskemål som kommit in nyligen:</a:t>
            </a:r>
          </a:p>
          <a:p>
            <a:pPr lvl="1"/>
            <a:r>
              <a:rPr lang="sv-SE" dirty="0"/>
              <a:t>Hur arbetar CSN med nya Ladok?</a:t>
            </a:r>
          </a:p>
          <a:p>
            <a:pPr lvl="1"/>
            <a:r>
              <a:rPr lang="sv-SE" dirty="0"/>
              <a:t>Hur ska vi på lärosätet jobba med studieavgiftshantering?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716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5EBB3D-C7E7-44F6-9AAB-B6EFEFF9C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Kommande produktionssättningar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04108E-97EC-4559-93DC-EB6616F29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Röda Korsets högskola och Högskolan i Borås 18-20/9 </a:t>
            </a:r>
          </a:p>
          <a:p>
            <a:r>
              <a:rPr lang="sv-SE" dirty="0"/>
              <a:t>Gymnastik- och idrottshögskolan och Högskolan Dalarna 2-4/10 </a:t>
            </a:r>
          </a:p>
          <a:p>
            <a:r>
              <a:rPr lang="sv-SE" dirty="0"/>
              <a:t>Stockholms universitet och Konstfacks produktionssättning 30/10-1/11</a:t>
            </a:r>
          </a:p>
        </p:txBody>
      </p:sp>
    </p:spTree>
    <p:extLst>
      <p:ext uri="{BB962C8B-B14F-4D97-AF65-F5344CB8AC3E}">
        <p14:creationId xmlns:p14="http://schemas.microsoft.com/office/powerpoint/2010/main" val="2457588008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3155</TotalTime>
  <Words>338</Words>
  <Application>Microsoft Office PowerPoint</Application>
  <PresentationFormat>Bildspel på skärmen (4:3)</PresentationFormat>
  <Paragraphs>78</Paragraphs>
  <Slides>13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1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Öppen frågestund 13 september 2017</vt:lpstr>
      <vt:lpstr>Agenda</vt:lpstr>
      <vt:lpstr>Nyheter inom utbildning</vt:lpstr>
      <vt:lpstr>Schema för höstens utbildningar</vt:lpstr>
      <vt:lpstr>Nytt utbildningsmaterial</vt:lpstr>
      <vt:lpstr>Lathundar</vt:lpstr>
      <vt:lpstr>Utbildning på ladok.se</vt:lpstr>
      <vt:lpstr>Vilka är era behov av utbildning?</vt:lpstr>
      <vt:lpstr>Kommande produktionssättningar</vt:lpstr>
      <vt:lpstr>Produktionssättningsplan 2018</vt:lpstr>
      <vt:lpstr>De olika verifieringsomgångarna</vt:lpstr>
      <vt:lpstr>Ny FAQ på Ladok.se</vt:lpstr>
      <vt:lpstr>Övriga frågor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Ladok</cp:lastModifiedBy>
  <cp:revision>113</cp:revision>
  <dcterms:created xsi:type="dcterms:W3CDTF">2015-09-10T08:21:57Z</dcterms:created>
  <dcterms:modified xsi:type="dcterms:W3CDTF">2017-09-13T07:40:10Z</dcterms:modified>
</cp:coreProperties>
</file>