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7" r:id="rId5"/>
    <p:sldId id="361" r:id="rId6"/>
    <p:sldId id="332" r:id="rId7"/>
    <p:sldId id="365" r:id="rId8"/>
    <p:sldId id="362" r:id="rId9"/>
    <p:sldId id="335" r:id="rId10"/>
    <p:sldId id="344" r:id="rId11"/>
    <p:sldId id="345" r:id="rId12"/>
    <p:sldId id="347" r:id="rId13"/>
    <p:sldId id="363" r:id="rId14"/>
    <p:sldId id="346" r:id="rId15"/>
    <p:sldId id="348" r:id="rId16"/>
    <p:sldId id="350" r:id="rId17"/>
    <p:sldId id="364" r:id="rId18"/>
    <p:sldId id="349" r:id="rId19"/>
    <p:sldId id="352" r:id="rId20"/>
    <p:sldId id="353" r:id="rId21"/>
    <p:sldId id="354" r:id="rId22"/>
    <p:sldId id="351" r:id="rId23"/>
    <p:sldId id="355" r:id="rId24"/>
    <p:sldId id="357" r:id="rId25"/>
    <p:sldId id="356" r:id="rId26"/>
    <p:sldId id="358" r:id="rId27"/>
    <p:sldId id="359" r:id="rId28"/>
    <p:sldId id="360" r:id="rId29"/>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00"/>
    <a:srgbClr val="2EB000"/>
    <a:srgbClr val="8AB000"/>
    <a:srgbClr val="86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583" autoAdjust="0"/>
  </p:normalViewPr>
  <p:slideViewPr>
    <p:cSldViewPr snapToGrid="0" snapToObjects="1">
      <p:cViewPr varScale="1">
        <p:scale>
          <a:sx n="163" d="100"/>
          <a:sy n="163" d="100"/>
        </p:scale>
        <p:origin x="4296" y="150"/>
      </p:cViewPr>
      <p:guideLst>
        <p:guide orient="horz" pos="2160"/>
        <p:guide pos="2880"/>
      </p:guideLst>
    </p:cSldViewPr>
  </p:slideViewPr>
  <p:outlineViewPr>
    <p:cViewPr>
      <p:scale>
        <a:sx n="33" d="100"/>
        <a:sy n="33" d="100"/>
      </p:scale>
      <p:origin x="10" y="1925"/>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B449AB-0B74-2649-9837-45F2FA18A09E}" type="datetimeFigureOut">
              <a:rPr lang="sv-SE" smtClean="0"/>
              <a:t>2017-06-15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8AD9D-5E96-434C-9A64-4DFD35687BCB}" type="slidenum">
              <a:rPr lang="sv-SE" smtClean="0"/>
              <a:t>‹#›</a:t>
            </a:fld>
            <a:endParaRPr lang="sv-SE"/>
          </a:p>
        </p:txBody>
      </p:sp>
    </p:spTree>
    <p:extLst>
      <p:ext uri="{BB962C8B-B14F-4D97-AF65-F5344CB8AC3E}">
        <p14:creationId xmlns:p14="http://schemas.microsoft.com/office/powerpoint/2010/main" val="55090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DA081-9E17-8E4E-BFEC-AB74BD362301}" type="datetimeFigureOut">
              <a:rPr lang="sv-SE" smtClean="0"/>
              <a:t>2017-06-15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286B-FADE-FD49-A3A6-99A8E59D2B57}" type="slidenum">
              <a:rPr lang="sv-SE" smtClean="0"/>
              <a:t>‹#›</a:t>
            </a:fld>
            <a:endParaRPr lang="sv-SE"/>
          </a:p>
        </p:txBody>
      </p:sp>
    </p:spTree>
    <p:extLst>
      <p:ext uri="{BB962C8B-B14F-4D97-AF65-F5344CB8AC3E}">
        <p14:creationId xmlns:p14="http://schemas.microsoft.com/office/powerpoint/2010/main" val="903033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0286B-FADE-FD49-A3A6-99A8E59D2B57}" type="slidenum">
              <a:rPr lang="sv-SE" smtClean="0"/>
              <a:t>1</a:t>
            </a:fld>
            <a:endParaRPr lang="sv-SE"/>
          </a:p>
        </p:txBody>
      </p:sp>
    </p:spTree>
    <p:extLst>
      <p:ext uri="{BB962C8B-B14F-4D97-AF65-F5344CB8AC3E}">
        <p14:creationId xmlns:p14="http://schemas.microsoft.com/office/powerpoint/2010/main" val="305796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910286B-FADE-FD49-A3A6-99A8E59D2B57}" type="slidenum">
              <a:rPr lang="sv-SE" smtClean="0"/>
              <a:t>3</a:t>
            </a:fld>
            <a:endParaRPr lang="sv-SE"/>
          </a:p>
        </p:txBody>
      </p:sp>
    </p:spTree>
    <p:extLst>
      <p:ext uri="{BB962C8B-B14F-4D97-AF65-F5344CB8AC3E}">
        <p14:creationId xmlns:p14="http://schemas.microsoft.com/office/powerpoint/2010/main" val="182205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910286B-FADE-FD49-A3A6-99A8E59D2B57}" type="slidenum">
              <a:rPr lang="sv-SE" smtClean="0"/>
              <a:t>4</a:t>
            </a:fld>
            <a:endParaRPr lang="sv-SE"/>
          </a:p>
        </p:txBody>
      </p:sp>
    </p:spTree>
    <p:extLst>
      <p:ext uri="{BB962C8B-B14F-4D97-AF65-F5344CB8AC3E}">
        <p14:creationId xmlns:p14="http://schemas.microsoft.com/office/powerpoint/2010/main" val="182205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3468" y="4580832"/>
            <a:ext cx="6408320" cy="933450"/>
          </a:xfrm>
        </p:spPr>
        <p:txBody>
          <a:bodyPr>
            <a:normAutofit/>
          </a:bodyPr>
          <a:lstStyle>
            <a:lvl1pPr>
              <a:defRPr sz="3600" cap="small" baseline="0"/>
            </a:lvl1pPr>
          </a:lstStyle>
          <a:p>
            <a:r>
              <a:rPr lang="sv-SE" dirty="0"/>
              <a:t>presentationens namn</a:t>
            </a:r>
          </a:p>
        </p:txBody>
      </p:sp>
      <p:sp>
        <p:nvSpPr>
          <p:cNvPr id="3" name="Subtitle 2"/>
          <p:cNvSpPr>
            <a:spLocks noGrp="1"/>
          </p:cNvSpPr>
          <p:nvPr>
            <p:ph type="subTitle" idx="1" hasCustomPrompt="1"/>
          </p:nvPr>
        </p:nvSpPr>
        <p:spPr>
          <a:xfrm>
            <a:off x="273468" y="5518763"/>
            <a:ext cx="6408320" cy="1062650"/>
          </a:xfrm>
        </p:spPr>
        <p:txBody>
          <a:bodyPr>
            <a:normAutofit/>
          </a:bodyPr>
          <a:lstStyle>
            <a:lvl1pPr marL="0" indent="0" algn="l">
              <a:spcBef>
                <a:spcPts val="300"/>
              </a:spcBef>
              <a:buNone/>
              <a:defRPr sz="2000" b="1"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Ditt namn samt datum och plats</a:t>
            </a:r>
          </a:p>
        </p:txBody>
      </p:sp>
      <p:sp>
        <p:nvSpPr>
          <p:cNvPr id="14" name="Freeform 6"/>
          <p:cNvSpPr/>
          <p:nvPr userDrawn="1"/>
        </p:nvSpPr>
        <p:spPr>
          <a:xfrm>
            <a:off x="-2382" y="0"/>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380" y="659"/>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p:cNvSpPr/>
          <p:nvPr userDrawn="1"/>
        </p:nvSpPr>
        <p:spPr>
          <a:xfrm rot="10800000">
            <a:off x="1" y="1807368"/>
            <a:ext cx="3574257" cy="17946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userDrawn="1"/>
        </p:nvSpPr>
        <p:spPr>
          <a:xfrm rot="10800000">
            <a:off x="4" y="1807367"/>
            <a:ext cx="9146380" cy="179461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ildobjekt 17"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9053" y="246950"/>
            <a:ext cx="2334312" cy="657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2960" y="365760"/>
            <a:ext cx="7520940" cy="548640"/>
          </a:xfrm>
        </p:spPr>
        <p:txBody>
          <a:bodyPr/>
          <a:lstStyle>
            <a:lvl1pPr>
              <a:defRPr sz="2800" cap="none"/>
            </a:lvl1pPr>
          </a:lstStyle>
          <a:p>
            <a:r>
              <a:rPr lang="en-US" dirty="0"/>
              <a:t>RUBRIK</a:t>
            </a:r>
          </a:p>
        </p:txBody>
      </p:sp>
      <p:sp>
        <p:nvSpPr>
          <p:cNvPr id="6" name="Content Placeholder 2"/>
          <p:cNvSpPr>
            <a:spLocks noGrp="1"/>
          </p:cNvSpPr>
          <p:nvPr>
            <p:ph idx="1"/>
          </p:nvPr>
        </p:nvSpPr>
        <p:spPr>
          <a:xfrm>
            <a:off x="822960" y="1100628"/>
            <a:ext cx="7520940" cy="4201622"/>
          </a:xfrm>
        </p:spPr>
        <p:txBody>
          <a:bodyPr>
            <a:normAutofit/>
          </a:bodyPr>
          <a:lstStyle>
            <a:lvl1pPr>
              <a:defRPr sz="2400">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5" name="Slide Number Placeholder 5"/>
          <p:cNvSpPr txBox="1">
            <a:spLocks/>
          </p:cNvSpPr>
          <p:nvPr userDrawn="1"/>
        </p:nvSpPr>
        <p:spPr>
          <a:xfrm>
            <a:off x="130276" y="390192"/>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grpSp>
        <p:nvGrpSpPr>
          <p:cNvPr id="19" name="Grupp 18"/>
          <p:cNvGrpSpPr/>
          <p:nvPr userDrawn="1"/>
        </p:nvGrpSpPr>
        <p:grpSpPr>
          <a:xfrm>
            <a:off x="0" y="5494741"/>
            <a:ext cx="9144000" cy="1363259"/>
            <a:chOff x="0" y="5494741"/>
            <a:chExt cx="9144000" cy="1363259"/>
          </a:xfrm>
        </p:grpSpPr>
        <p:pic>
          <p:nvPicPr>
            <p:cNvPr id="18" name="Bildobjekt 17"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16" name="Bildobjekt 15"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5742" y="2443162"/>
            <a:ext cx="5638800" cy="1362075"/>
          </a:xfrm>
        </p:spPr>
        <p:txBody>
          <a:bodyPr anchor="t" anchorCtr="0">
            <a:normAutofit/>
          </a:bodyPr>
          <a:lstStyle>
            <a:lvl1pPr algn="ctr">
              <a:defRPr sz="4000" b="0" cap="none" baseline="0">
                <a:solidFill>
                  <a:schemeClr val="bg1"/>
                </a:solidFill>
              </a:defRPr>
            </a:lvl1pPr>
          </a:lstStyle>
          <a:p>
            <a:r>
              <a:rPr lang="sv-SE" dirty="0"/>
              <a:t>AVSNITTETS RUBRIK</a:t>
            </a:r>
          </a:p>
        </p:txBody>
      </p:sp>
      <p:sp>
        <p:nvSpPr>
          <p:cNvPr id="10" name="textruta 9"/>
          <p:cNvSpPr txBox="1"/>
          <p:nvPr userDrawn="1"/>
        </p:nvSpPr>
        <p:spPr>
          <a:xfrm>
            <a:off x="7655036" y="6245647"/>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56627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10" name="Slide Number Placeholder 5"/>
          <p:cNvSpPr txBox="1">
            <a:spLocks/>
          </p:cNvSpPr>
          <p:nvPr userDrawn="1"/>
        </p:nvSpPr>
        <p:spPr>
          <a:xfrm>
            <a:off x="178659"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1" name="Content Placeholder 2"/>
          <p:cNvSpPr>
            <a:spLocks noGrp="1"/>
          </p:cNvSpPr>
          <p:nvPr>
            <p:ph sz="half" idx="1"/>
          </p:nvPr>
        </p:nvSpPr>
        <p:spPr>
          <a:xfrm>
            <a:off x="822960" y="1139297"/>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2" name="Content Placeholder 3"/>
          <p:cNvSpPr>
            <a:spLocks noGrp="1"/>
          </p:cNvSpPr>
          <p:nvPr>
            <p:ph sz="half" idx="2"/>
          </p:nvPr>
        </p:nvSpPr>
        <p:spPr>
          <a:xfrm>
            <a:off x="4724320" y="1139296"/>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20" name="Bildobjekt 19"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21" name="Bildobjekt 20"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spTree>
    <p:extLst>
      <p:ext uri="{BB962C8B-B14F-4D97-AF65-F5344CB8AC3E}">
        <p14:creationId xmlns:p14="http://schemas.microsoft.com/office/powerpoint/2010/main" val="371441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Jämförelse">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3" name="Text Placeholder 2"/>
          <p:cNvSpPr>
            <a:spLocks noGrp="1"/>
          </p:cNvSpPr>
          <p:nvPr>
            <p:ph type="body" idx="1"/>
          </p:nvPr>
        </p:nvSpPr>
        <p:spPr>
          <a:xfrm>
            <a:off x="809888" y="1068224"/>
            <a:ext cx="3657600" cy="322729"/>
          </a:xfrm>
          <a:prstGeom prst="rect">
            <a:avLst/>
          </a:prstGeom>
          <a:solidFill>
            <a:schemeClr val="tx2"/>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Text Placeholder 4"/>
          <p:cNvSpPr>
            <a:spLocks noGrp="1"/>
          </p:cNvSpPr>
          <p:nvPr>
            <p:ph type="body" sz="quarter" idx="3"/>
          </p:nvPr>
        </p:nvSpPr>
        <p:spPr>
          <a:xfrm>
            <a:off x="4712225" y="1068224"/>
            <a:ext cx="3657600" cy="322729"/>
          </a:xfrm>
          <a:prstGeom prst="rect">
            <a:avLst/>
          </a:prstGeom>
          <a:solidFill>
            <a:schemeClr val="accent6"/>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5" name="Content Placeholder 2"/>
          <p:cNvSpPr>
            <a:spLocks noGrp="1"/>
          </p:cNvSpPr>
          <p:nvPr>
            <p:ph sz="half" idx="10"/>
          </p:nvPr>
        </p:nvSpPr>
        <p:spPr>
          <a:xfrm>
            <a:off x="822960" y="1390953"/>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6" name="Content Placeholder 3"/>
          <p:cNvSpPr>
            <a:spLocks noGrp="1"/>
          </p:cNvSpPr>
          <p:nvPr>
            <p:ph sz="half" idx="2"/>
          </p:nvPr>
        </p:nvSpPr>
        <p:spPr>
          <a:xfrm>
            <a:off x="4724320" y="1390952"/>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7"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18" name="Bildobjekt 17"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19" name="Bildobjekt 18"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spTree>
    <p:extLst>
      <p:ext uri="{BB962C8B-B14F-4D97-AF65-F5344CB8AC3E}">
        <p14:creationId xmlns:p14="http://schemas.microsoft.com/office/powerpoint/2010/main" val="18041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6"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7" name="Bildobjekt 6"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pic>
        <p:nvPicPr>
          <p:cNvPr id="4" name="Bildobjekt 3"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ctr" anchorCtr="0">
            <a:noAutofit/>
          </a:bodyPr>
          <a:lstStyle/>
          <a:p>
            <a:r>
              <a:rPr lang="sv-SE" dirty="0"/>
              <a:t>KLICKA HÄR FÖR ATT ÄNDRA FORMAT</a:t>
            </a:r>
          </a:p>
        </p:txBody>
      </p:sp>
      <p:sp>
        <p:nvSpPr>
          <p:cNvPr id="3" name="Text Placeholder 2"/>
          <p:cNvSpPr>
            <a:spLocks noGrp="1"/>
          </p:cNvSpPr>
          <p:nvPr>
            <p:ph type="body" idx="1"/>
          </p:nvPr>
        </p:nvSpPr>
        <p:spPr>
          <a:xfrm>
            <a:off x="498474" y="1779486"/>
            <a:ext cx="7556313" cy="434667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8" name="textruta 7"/>
          <p:cNvSpPr txBox="1"/>
          <p:nvPr/>
        </p:nvSpPr>
        <p:spPr>
          <a:xfrm>
            <a:off x="-488471" y="2491281"/>
            <a:ext cx="184666" cy="369332"/>
          </a:xfrm>
          <a:prstGeom prst="rect">
            <a:avLst/>
          </a:prstGeom>
          <a:noFill/>
        </p:spPr>
        <p:txBody>
          <a:bodyPr wrap="none" rtlCol="0">
            <a:spAutoFit/>
          </a:bodyPr>
          <a:lstStyle/>
          <a:p>
            <a:endParaRPr lang="sv-SE" dirty="0"/>
          </a:p>
        </p:txBody>
      </p:sp>
      <p:sp>
        <p:nvSpPr>
          <p:cNvPr id="9" name="Platshållare för bildnummer 8"/>
          <p:cNvSpPr>
            <a:spLocks noGrp="1"/>
          </p:cNvSpPr>
          <p:nvPr>
            <p:ph type="sldNum" sz="quarter" idx="4"/>
          </p:nvPr>
        </p:nvSpPr>
        <p:spPr>
          <a:xfrm>
            <a:off x="498474" y="6356350"/>
            <a:ext cx="2133600" cy="365125"/>
          </a:xfrm>
          <a:prstGeom prst="rect">
            <a:avLst/>
          </a:prstGeom>
        </p:spPr>
        <p:txBody>
          <a:bodyPr vert="horz" lIns="91440" tIns="45720" rIns="91440" bIns="45720" rtlCol="0" anchor="ctr"/>
          <a:lstStyle>
            <a:lvl1pPr algn="l">
              <a:defRPr sz="1200" i="1">
                <a:solidFill>
                  <a:srgbClr val="000000"/>
                </a:solidFill>
                <a:latin typeface="Times New Roman"/>
                <a:cs typeface="Times New Roman"/>
              </a:defRPr>
            </a:lvl1pPr>
          </a:lstStyle>
          <a:p>
            <a:fld id="{C3624339-6E07-2B43-A0D3-62133557D843}"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3" r:id="rId4"/>
    <p:sldLayoutId id="2147483693" r:id="rId5"/>
    <p:sldLayoutId id="2147483671" r:id="rId6"/>
    <p:sldLayoutId id="2147483672" r:id="rId7"/>
  </p:sldLayoutIdLst>
  <p:txStyles>
    <p:titleStyle>
      <a:lvl1pPr algn="l" defTabSz="914400" rtl="0" eaLnBrk="1" latinLnBrk="0" hangingPunct="1">
        <a:spcBef>
          <a:spcPct val="0"/>
        </a:spcBef>
        <a:buNone/>
        <a:defRPr sz="2800" b="0" i="0" kern="1200" cap="none" spc="0">
          <a:solidFill>
            <a:schemeClr val="tx1"/>
          </a:solidFill>
          <a:latin typeface="Impact"/>
          <a:ea typeface="+mj-ea"/>
          <a:cs typeface="Impact"/>
        </a:defRPr>
      </a:lvl1pPr>
    </p:titleStyle>
    <p:bodyStyle>
      <a:lvl1pPr marL="228600" indent="-228600" algn="l" defTabSz="914400" rtl="0" eaLnBrk="1" latinLnBrk="0" hangingPunct="1">
        <a:spcBef>
          <a:spcPts val="2000"/>
        </a:spcBef>
        <a:buClr>
          <a:schemeClr val="accent1"/>
        </a:buClr>
        <a:buSzPct val="100000"/>
        <a:buFont typeface="Arial"/>
        <a:buChar char="•"/>
        <a:defRPr sz="2400" b="0" i="0" kern="1200">
          <a:solidFill>
            <a:srgbClr val="000000"/>
          </a:solidFill>
          <a:latin typeface="Franklin Gothic Book"/>
          <a:ea typeface="+mn-ea"/>
          <a:cs typeface="Franklin Gothic Book"/>
        </a:defRPr>
      </a:lvl1pPr>
      <a:lvl2pPr marL="4572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2pPr>
      <a:lvl3pPr marL="6858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3pPr>
      <a:lvl4pPr marL="9144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4pPr>
      <a:lvl5pPr marL="11430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2959" y="365760"/>
            <a:ext cx="7625716" cy="548640"/>
          </a:xfrm>
        </p:spPr>
        <p:txBody>
          <a:bodyPr/>
          <a:lstStyle/>
          <a:p>
            <a:r>
              <a:rPr lang="sv-SE" dirty="0" smtClean="0"/>
              <a:t>Skapa </a:t>
            </a:r>
            <a:r>
              <a:rPr lang="sv-SE" dirty="0" err="1" smtClean="0"/>
              <a:t>interimspersonnummer</a:t>
            </a:r>
            <a:r>
              <a:rPr lang="sv-SE" dirty="0" smtClean="0"/>
              <a:t> och massetablera </a:t>
            </a:r>
            <a:br>
              <a:rPr lang="sv-SE" dirty="0" smtClean="0"/>
            </a:br>
            <a:r>
              <a:rPr lang="sv-SE" dirty="0" smtClean="0"/>
              <a:t>+ export för att underlätta etablering i gamla </a:t>
            </a:r>
            <a:r>
              <a:rPr lang="sv-SE" dirty="0" err="1" smtClean="0"/>
              <a:t>Ladok</a:t>
            </a:r>
            <a:r>
              <a:rPr lang="sv-SE" dirty="0" smtClean="0"/>
              <a:t> </a:t>
            </a:r>
            <a:endParaRPr lang="sv-SE" dirty="0"/>
          </a:p>
        </p:txBody>
      </p:sp>
      <p:sp>
        <p:nvSpPr>
          <p:cNvPr id="3" name="Platshållare för innehåll 2"/>
          <p:cNvSpPr>
            <a:spLocks noGrp="1"/>
          </p:cNvSpPr>
          <p:nvPr>
            <p:ph idx="1"/>
          </p:nvPr>
        </p:nvSpPr>
        <p:spPr>
          <a:xfrm>
            <a:off x="822960" y="1540912"/>
            <a:ext cx="7520940" cy="4201622"/>
          </a:xfrm>
        </p:spPr>
        <p:txBody>
          <a:bodyPr>
            <a:normAutofit/>
          </a:bodyPr>
          <a:lstStyle/>
          <a:p>
            <a:r>
              <a:rPr lang="sv-SE" sz="2000" dirty="0" smtClean="0">
                <a:latin typeface="Franklin Gothic Book" panose="020B0503020102020204" pitchFamily="34" charset="0"/>
              </a:rPr>
              <a:t>Preparera ett korrekt underlag – Lärosätets ansvar</a:t>
            </a:r>
          </a:p>
          <a:p>
            <a:r>
              <a:rPr lang="sv-SE" sz="2000" dirty="0" smtClean="0">
                <a:latin typeface="Franklin Gothic Book" panose="020B0503020102020204" pitchFamily="34" charset="0"/>
              </a:rPr>
              <a:t>Skapa </a:t>
            </a:r>
            <a:r>
              <a:rPr lang="sv-SE" sz="2000" dirty="0" err="1" smtClean="0">
                <a:latin typeface="Franklin Gothic Book" panose="020B0503020102020204" pitchFamily="34" charset="0"/>
              </a:rPr>
              <a:t>interimspersonnummer</a:t>
            </a:r>
            <a:r>
              <a:rPr lang="sv-SE" sz="2000" dirty="0" smtClean="0">
                <a:latin typeface="Franklin Gothic Book" panose="020B0503020102020204" pitchFamily="34" charset="0"/>
              </a:rPr>
              <a:t> och etablera – För ej produktionssatta lärosäten ges stöd av </a:t>
            </a:r>
            <a:r>
              <a:rPr lang="sv-SE" sz="2000" dirty="0"/>
              <a:t>g</a:t>
            </a:r>
            <a:r>
              <a:rPr lang="sv-SE" sz="2000" dirty="0" smtClean="0"/>
              <a:t>emensam </a:t>
            </a:r>
            <a:r>
              <a:rPr lang="sv-SE" sz="2000" dirty="0" err="1" smtClean="0"/>
              <a:t>Ladok</a:t>
            </a:r>
            <a:r>
              <a:rPr lang="sv-SE" sz="2000" dirty="0" smtClean="0"/>
              <a:t>-support</a:t>
            </a:r>
          </a:p>
          <a:p>
            <a:r>
              <a:rPr lang="sv-SE" sz="2000" dirty="0" smtClean="0">
                <a:latin typeface="Franklin Gothic Book" panose="020B0503020102020204" pitchFamily="34" charset="0"/>
              </a:rPr>
              <a:t>Exportera underlag som överensstämmer </a:t>
            </a:r>
            <a:r>
              <a:rPr lang="sv-SE" sz="2000" dirty="0">
                <a:latin typeface="Franklin Gothic Book" panose="020B0503020102020204" pitchFamily="34" charset="0"/>
              </a:rPr>
              <a:t>med importerad fil - För ej produktionssatta lärosäten ges stöd </a:t>
            </a:r>
            <a:r>
              <a:rPr lang="sv-SE" sz="2000" dirty="0" smtClean="0">
                <a:latin typeface="Franklin Gothic Book" panose="020B0503020102020204" pitchFamily="34" charset="0"/>
              </a:rPr>
              <a:t>av </a:t>
            </a:r>
            <a:r>
              <a:rPr lang="sv-SE" sz="2000" dirty="0"/>
              <a:t>g</a:t>
            </a:r>
            <a:r>
              <a:rPr lang="sv-SE" sz="2000" dirty="0" smtClean="0"/>
              <a:t>emensam </a:t>
            </a:r>
            <a:r>
              <a:rPr lang="sv-SE" sz="2000" dirty="0" err="1" smtClean="0"/>
              <a:t>Ladok</a:t>
            </a:r>
            <a:r>
              <a:rPr lang="sv-SE" sz="2000" dirty="0" smtClean="0"/>
              <a:t>-support</a:t>
            </a:r>
            <a:endParaRPr lang="sv-SE" sz="2000" dirty="0"/>
          </a:p>
          <a:p>
            <a:r>
              <a:rPr lang="sv-SE" sz="2000" dirty="0" smtClean="0">
                <a:latin typeface="Franklin Gothic Book" panose="020B0503020102020204" pitchFamily="34" charset="0"/>
              </a:rPr>
              <a:t>Mappning av uppgifter innan import till gamla </a:t>
            </a:r>
            <a:r>
              <a:rPr lang="sv-SE" sz="2000" dirty="0" err="1" smtClean="0">
                <a:latin typeface="Franklin Gothic Book" panose="020B0503020102020204" pitchFamily="34" charset="0"/>
              </a:rPr>
              <a:t>Ladok</a:t>
            </a:r>
            <a:r>
              <a:rPr lang="sv-SE" sz="2000" dirty="0" smtClean="0">
                <a:latin typeface="Franklin Gothic Book" panose="020B0503020102020204" pitchFamily="34" charset="0"/>
              </a:rPr>
              <a:t> - </a:t>
            </a:r>
            <a:r>
              <a:rPr lang="sv-SE" sz="2000" dirty="0">
                <a:latin typeface="Franklin Gothic Book" panose="020B0503020102020204" pitchFamily="34" charset="0"/>
              </a:rPr>
              <a:t>Lärosätets ansvar</a:t>
            </a:r>
            <a:endParaRPr lang="sv-SE" sz="2000" dirty="0" smtClean="0">
              <a:latin typeface="Franklin Gothic Book" panose="020B0503020102020204" pitchFamily="34" charset="0"/>
            </a:endParaRPr>
          </a:p>
          <a:p>
            <a:pPr lvl="1"/>
            <a:endParaRPr lang="sv-SE" sz="1800" dirty="0" smtClean="0">
              <a:latin typeface="Franklin Gothic Book" panose="020B0503020102020204" pitchFamily="34" charset="0"/>
            </a:endParaRPr>
          </a:p>
          <a:p>
            <a:pPr lvl="1"/>
            <a:endParaRPr lang="sv-SE" sz="1800" dirty="0"/>
          </a:p>
        </p:txBody>
      </p:sp>
    </p:spTree>
    <p:extLst>
      <p:ext uri="{BB962C8B-B14F-4D97-AF65-F5344CB8AC3E}">
        <p14:creationId xmlns:p14="http://schemas.microsoft.com/office/powerpoint/2010/main" val="220750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sv-SE" dirty="0">
                <a:latin typeface="Franklin Gothic Book" panose="020B0503020102020204" pitchFamily="34" charset="0"/>
              </a:rPr>
              <a:t>Exportera underlag som överensstämmer med importerad </a:t>
            </a:r>
            <a:r>
              <a:rPr lang="sv-SE" dirty="0" smtClean="0">
                <a:latin typeface="Franklin Gothic Book" panose="020B0503020102020204" pitchFamily="34" charset="0"/>
              </a:rPr>
              <a:t>fil</a:t>
            </a:r>
            <a:br>
              <a:rPr lang="sv-SE" dirty="0" smtClean="0">
                <a:latin typeface="Franklin Gothic Book" panose="020B0503020102020204" pitchFamily="34" charset="0"/>
              </a:rPr>
            </a:br>
            <a:r>
              <a:rPr lang="sv-SE" dirty="0">
                <a:latin typeface="Franklin Gothic Book" panose="020B0503020102020204" pitchFamily="34" charset="0"/>
              </a:rPr>
              <a:t/>
            </a:r>
            <a:br>
              <a:rPr lang="sv-SE" dirty="0">
                <a:latin typeface="Franklin Gothic Book" panose="020B0503020102020204" pitchFamily="34" charset="0"/>
              </a:rPr>
            </a:br>
            <a:r>
              <a:rPr lang="sv-SE" dirty="0" smtClean="0">
                <a:latin typeface="Franklin Gothic Book" panose="020B0503020102020204" pitchFamily="34" charset="0"/>
              </a:rPr>
              <a:t>– </a:t>
            </a:r>
            <a:r>
              <a:rPr lang="sv-SE" sz="3200" dirty="0">
                <a:latin typeface="Franklin Gothic Book" panose="020B0503020102020204" pitchFamily="34" charset="0"/>
              </a:rPr>
              <a:t>För ej produktionssatta lärosäten ges stöd av </a:t>
            </a:r>
            <a:r>
              <a:rPr lang="sv-SE" sz="3200" dirty="0" smtClean="0">
                <a:latin typeface="Franklin Gothic Book" panose="020B0503020102020204" pitchFamily="34" charset="0"/>
              </a:rPr>
              <a:t>gemensam </a:t>
            </a:r>
            <a:r>
              <a:rPr lang="sv-SE" sz="3200" dirty="0" err="1" smtClean="0">
                <a:latin typeface="Franklin Gothic Book" panose="020B0503020102020204" pitchFamily="34" charset="0"/>
              </a:rPr>
              <a:t>Ladok</a:t>
            </a:r>
            <a:r>
              <a:rPr lang="sv-SE" sz="3200" dirty="0" smtClean="0">
                <a:latin typeface="Franklin Gothic Book" panose="020B0503020102020204" pitchFamily="34" charset="0"/>
              </a:rPr>
              <a:t>-support</a:t>
            </a:r>
            <a:endParaRPr lang="sv-SE" sz="3200" dirty="0">
              <a:latin typeface="Franklin Gothic Book" panose="020B0503020102020204" pitchFamily="34" charset="0"/>
            </a:endParaRPr>
          </a:p>
        </p:txBody>
      </p:sp>
    </p:spTree>
    <p:extLst>
      <p:ext uri="{BB962C8B-B14F-4D97-AF65-F5344CB8AC3E}">
        <p14:creationId xmlns:p14="http://schemas.microsoft.com/office/powerpoint/2010/main" val="145873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11490" cy="548640"/>
          </a:xfrm>
        </p:spPr>
        <p:txBody>
          <a:bodyPr/>
          <a:lstStyle/>
          <a:p>
            <a:r>
              <a:rPr lang="sv-SE" dirty="0"/>
              <a:t>Exportera underlag som överensstämmer med importerad fil </a:t>
            </a:r>
          </a:p>
        </p:txBody>
      </p:sp>
      <p:sp>
        <p:nvSpPr>
          <p:cNvPr id="4" name="Content Placeholder 3"/>
          <p:cNvSpPr>
            <a:spLocks noGrp="1"/>
          </p:cNvSpPr>
          <p:nvPr>
            <p:ph idx="1"/>
          </p:nvPr>
        </p:nvSpPr>
        <p:spPr/>
        <p:txBody>
          <a:bodyPr>
            <a:normAutofit/>
          </a:bodyPr>
          <a:lstStyle/>
          <a:p>
            <a:r>
              <a:rPr lang="sv-SE" sz="1400" dirty="0" smtClean="0"/>
              <a:t>Under Identitetsuppgifter återfinns en möjlighet att exportera de nyetablerade studenterna. Kolumnen Datum innehåller den exakta tidpunkten för etableringen vilket möjliggör sortering på importordningen (default) </a:t>
            </a:r>
          </a:p>
          <a:p>
            <a:pPr>
              <a:buClr>
                <a:srgbClr val="FF0000"/>
              </a:buClr>
              <a:buSzPct val="130000"/>
              <a:buFont typeface="Franklin Gothic Book" panose="020B0503020102020204" pitchFamily="34" charset="0"/>
              <a:buChar char="!"/>
            </a:pPr>
            <a:r>
              <a:rPr lang="sv-SE" sz="1400" dirty="0" smtClean="0"/>
              <a:t>Observera att lagringen är temporär (och personlig) i webbläsaren och ett val att rensa lista eller byta webbläsare innebär att informationen inte kan presenteras igen. </a:t>
            </a:r>
            <a:endParaRPr lang="sv-SE"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2547881"/>
            <a:ext cx="6889750" cy="294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95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Exportera underlag som överensstämmer med importerad fil </a:t>
            </a:r>
          </a:p>
        </p:txBody>
      </p:sp>
      <p:sp>
        <p:nvSpPr>
          <p:cNvPr id="4" name="Content Placeholder 3"/>
          <p:cNvSpPr>
            <a:spLocks noGrp="1"/>
          </p:cNvSpPr>
          <p:nvPr>
            <p:ph idx="1"/>
          </p:nvPr>
        </p:nvSpPr>
        <p:spPr/>
        <p:txBody>
          <a:bodyPr>
            <a:normAutofit/>
          </a:bodyPr>
          <a:lstStyle/>
          <a:p>
            <a:r>
              <a:rPr lang="sv-SE" sz="1400" dirty="0" smtClean="0"/>
              <a:t>Exporteraknappen aktiverar nedladdning av </a:t>
            </a:r>
            <a:r>
              <a:rPr lang="sv-SE" sz="1400" dirty="0" err="1" smtClean="0"/>
              <a:t>csv</a:t>
            </a:r>
            <a:r>
              <a:rPr lang="sv-SE" sz="1400" dirty="0" smtClean="0"/>
              <a:t>-fil, hanteras </a:t>
            </a:r>
            <a:r>
              <a:rPr lang="sv-SE" sz="1400" dirty="0" err="1" smtClean="0"/>
              <a:t>ev</a:t>
            </a:r>
            <a:r>
              <a:rPr lang="sv-SE" sz="1400" dirty="0" smtClean="0"/>
              <a:t> olika i olika webbläsare </a:t>
            </a:r>
            <a:endParaRPr lang="sv-SE" sz="1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25"/>
          <a:stretch/>
        </p:blipFill>
        <p:spPr bwMode="auto">
          <a:xfrm>
            <a:off x="990600" y="1647825"/>
            <a:ext cx="6724650" cy="351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5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Exportera underlag som överensstämmer med importerad fil </a:t>
            </a:r>
          </a:p>
        </p:txBody>
      </p:sp>
      <p:sp>
        <p:nvSpPr>
          <p:cNvPr id="4" name="Content Placeholder 3"/>
          <p:cNvSpPr>
            <a:spLocks noGrp="1"/>
          </p:cNvSpPr>
          <p:nvPr>
            <p:ph idx="1"/>
          </p:nvPr>
        </p:nvSpPr>
        <p:spPr/>
        <p:txBody>
          <a:bodyPr>
            <a:normAutofit/>
          </a:bodyPr>
          <a:lstStyle/>
          <a:p>
            <a:r>
              <a:rPr lang="sv-SE" sz="1400" dirty="0" smtClean="0"/>
              <a:t>Filen sparas med lämpligt namn.</a:t>
            </a:r>
            <a:endParaRPr lang="sv-SE" sz="1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835" y="1657350"/>
            <a:ext cx="6872888" cy="337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32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sv-SE" dirty="0">
                <a:latin typeface="Franklin Gothic Book" panose="020B0503020102020204" pitchFamily="34" charset="0"/>
              </a:rPr>
              <a:t>Mappning av uppgifter innan import till gamla </a:t>
            </a:r>
            <a:r>
              <a:rPr lang="sv-SE" dirty="0" err="1">
                <a:latin typeface="Franklin Gothic Book" panose="020B0503020102020204" pitchFamily="34" charset="0"/>
              </a:rPr>
              <a:t>Ladok</a:t>
            </a:r>
            <a:r>
              <a:rPr lang="sv-SE" dirty="0">
                <a:latin typeface="Franklin Gothic Book" panose="020B0503020102020204" pitchFamily="34" charset="0"/>
              </a:rPr>
              <a:t> </a:t>
            </a:r>
            <a:r>
              <a:rPr lang="sv-SE" dirty="0" smtClean="0">
                <a:latin typeface="Franklin Gothic Book" panose="020B0503020102020204" pitchFamily="34" charset="0"/>
              </a:rPr>
              <a:t/>
            </a:r>
            <a:br>
              <a:rPr lang="sv-SE" dirty="0" smtClean="0">
                <a:latin typeface="Franklin Gothic Book" panose="020B0503020102020204" pitchFamily="34" charset="0"/>
              </a:rPr>
            </a:br>
            <a:r>
              <a:rPr lang="sv-SE" dirty="0">
                <a:latin typeface="Franklin Gothic Book" panose="020B0503020102020204" pitchFamily="34" charset="0"/>
              </a:rPr>
              <a:t/>
            </a:r>
            <a:br>
              <a:rPr lang="sv-SE" dirty="0">
                <a:latin typeface="Franklin Gothic Book" panose="020B0503020102020204" pitchFamily="34" charset="0"/>
              </a:rPr>
            </a:br>
            <a:r>
              <a:rPr lang="sv-SE" dirty="0" smtClean="0">
                <a:latin typeface="Franklin Gothic Book" panose="020B0503020102020204" pitchFamily="34" charset="0"/>
              </a:rPr>
              <a:t>- </a:t>
            </a:r>
            <a:r>
              <a:rPr lang="sv-SE" sz="3200" dirty="0">
                <a:latin typeface="Franklin Gothic Book" panose="020B0503020102020204" pitchFamily="34" charset="0"/>
              </a:rPr>
              <a:t>Lärosätets ansvar</a:t>
            </a:r>
            <a:endParaRPr lang="sv-SE" dirty="0">
              <a:latin typeface="Franklin Gothic Book" panose="020B0503020102020204" pitchFamily="34" charset="0"/>
            </a:endParaRPr>
          </a:p>
        </p:txBody>
      </p:sp>
    </p:spTree>
    <p:extLst>
      <p:ext uri="{BB962C8B-B14F-4D97-AF65-F5344CB8AC3E}">
        <p14:creationId xmlns:p14="http://schemas.microsoft.com/office/powerpoint/2010/main" val="328530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a:t>Ladok</a:t>
            </a:r>
            <a:endParaRPr lang="sv-SE" dirty="0"/>
          </a:p>
        </p:txBody>
      </p:sp>
      <p:sp>
        <p:nvSpPr>
          <p:cNvPr id="5" name="Content Placeholder 4"/>
          <p:cNvSpPr>
            <a:spLocks noGrp="1"/>
          </p:cNvSpPr>
          <p:nvPr>
            <p:ph idx="1"/>
          </p:nvPr>
        </p:nvSpPr>
        <p:spPr/>
        <p:txBody>
          <a:bodyPr>
            <a:normAutofit/>
          </a:bodyPr>
          <a:lstStyle/>
          <a:p>
            <a:r>
              <a:rPr lang="sv-SE" sz="1400" dirty="0" smtClean="0"/>
              <a:t>För att vara säker på att rätt T-nummer förs över till ett eventuellt annat underlag kan man använda funktioner i </a:t>
            </a:r>
            <a:r>
              <a:rPr lang="sv-SE" sz="1400" dirty="0" err="1" smtClean="0"/>
              <a:t>excel</a:t>
            </a:r>
            <a:r>
              <a:rPr lang="sv-SE" sz="1400" dirty="0" smtClean="0"/>
              <a:t> till sin hjälp</a:t>
            </a:r>
          </a:p>
          <a:p>
            <a:r>
              <a:rPr lang="sv-SE" sz="1400" dirty="0" smtClean="0"/>
              <a:t>Underlagsfilen kallas här Importunderlag och returfilen får vid exporten namnet nyetablerade med ett ordningsnummer inom parentes</a:t>
            </a:r>
          </a:p>
          <a:p>
            <a:endParaRPr lang="sv-SE" sz="16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2" y="2447376"/>
            <a:ext cx="4890582" cy="234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45" y="3269538"/>
            <a:ext cx="5724525" cy="233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06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a:t>Ladok</a:t>
            </a:r>
            <a:endParaRPr lang="sv-SE" dirty="0"/>
          </a:p>
        </p:txBody>
      </p:sp>
      <p:sp>
        <p:nvSpPr>
          <p:cNvPr id="5" name="Content Placeholder 4"/>
          <p:cNvSpPr>
            <a:spLocks noGrp="1"/>
          </p:cNvSpPr>
          <p:nvPr>
            <p:ph idx="1"/>
          </p:nvPr>
        </p:nvSpPr>
        <p:spPr/>
        <p:txBody>
          <a:bodyPr>
            <a:normAutofit/>
          </a:bodyPr>
          <a:lstStyle/>
          <a:p>
            <a:r>
              <a:rPr lang="sv-SE" sz="1400" dirty="0" smtClean="0"/>
              <a:t>Starta med att flytta ihop båda flikarna till samma </a:t>
            </a:r>
            <a:r>
              <a:rPr lang="sv-SE" sz="1400" dirty="0" err="1" smtClean="0"/>
              <a:t>excel</a:t>
            </a:r>
            <a:r>
              <a:rPr lang="sv-SE" sz="1400" dirty="0" smtClean="0"/>
              <a:t>-bok. </a:t>
            </a:r>
          </a:p>
          <a:p>
            <a:r>
              <a:rPr lang="sv-SE" sz="1400" dirty="0" smtClean="0"/>
              <a:t>Välj boken med fliken nyetablerade och högerklicka när markören står på flikens namn. Du kan då välja att flytta fliken till boken med importunderlaget.</a:t>
            </a:r>
          </a:p>
          <a:p>
            <a:endParaRPr lang="sv-SE"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4" y="2378406"/>
            <a:ext cx="6119812" cy="289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72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a:t>Ladok</a:t>
            </a:r>
            <a:endParaRPr lang="sv-SE" dirty="0"/>
          </a:p>
        </p:txBody>
      </p:sp>
      <p:sp>
        <p:nvSpPr>
          <p:cNvPr id="5" name="Content Placeholder 4"/>
          <p:cNvSpPr>
            <a:spLocks noGrp="1"/>
          </p:cNvSpPr>
          <p:nvPr>
            <p:ph idx="1"/>
          </p:nvPr>
        </p:nvSpPr>
        <p:spPr/>
        <p:txBody>
          <a:bodyPr>
            <a:normAutofit/>
          </a:bodyPr>
          <a:lstStyle/>
          <a:p>
            <a:r>
              <a:rPr lang="sv-SE" sz="1400" dirty="0" smtClean="0"/>
              <a:t>Det är inte nödvändigt att flikarna befinner sig i samma bok med jag tycker det underlättar</a:t>
            </a:r>
          </a:p>
          <a:p>
            <a:r>
              <a:rPr lang="sv-SE" sz="1400" dirty="0" smtClean="0"/>
              <a:t>Vi använder kolumnen för Datum då den inte längre fyller någon funktion. Vi ska skapa en möjlighet att </a:t>
            </a:r>
            <a:r>
              <a:rPr lang="sv-SE" sz="1400" dirty="0" err="1" smtClean="0"/>
              <a:t>mappa</a:t>
            </a:r>
            <a:r>
              <a:rPr lang="sv-SE" sz="1400" dirty="0" smtClean="0"/>
              <a:t> varje rad i fliken importunderlag  med rätt rad fliken nyetablerade och hämtar T-numret</a:t>
            </a:r>
          </a:p>
          <a:p>
            <a:endParaRPr lang="sv-SE" sz="16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9" y="2507308"/>
            <a:ext cx="6405562" cy="268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25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a:t>Ladok</a:t>
            </a:r>
            <a:endParaRPr lang="sv-SE" dirty="0"/>
          </a:p>
        </p:txBody>
      </p:sp>
      <p:sp>
        <p:nvSpPr>
          <p:cNvPr id="5" name="Content Placeholder 4"/>
          <p:cNvSpPr>
            <a:spLocks noGrp="1"/>
          </p:cNvSpPr>
          <p:nvPr>
            <p:ph idx="1"/>
          </p:nvPr>
        </p:nvSpPr>
        <p:spPr/>
        <p:txBody>
          <a:bodyPr>
            <a:normAutofit/>
          </a:bodyPr>
          <a:lstStyle/>
          <a:p>
            <a:r>
              <a:rPr lang="sv-SE" sz="1400" dirty="0" smtClean="0"/>
              <a:t>För att skapa en unik mappningsmöjlighet för varje student slår vi ihop värdena för efternamn, förnamn och födelsedata. Formeln för detta är CONCATENATE där man kan ange vilka celler som ska slås ihop till en sträng.</a:t>
            </a:r>
          </a:p>
          <a:p>
            <a:r>
              <a:rPr lang="sv-SE" sz="1400" dirty="0" smtClean="0"/>
              <a:t>Viktigt att man håller sig på samma rad så mappningen inte blir skev.</a:t>
            </a:r>
          </a:p>
          <a:p>
            <a:endParaRPr lang="sv-SE" sz="16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9" y="2550363"/>
            <a:ext cx="6805612" cy="281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50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Cellen markeras och kopieras sedan ned i hela kolumnen (formeln blir kopierad medan värdena ökar med +1 för varje rad).</a:t>
            </a:r>
            <a:endParaRPr lang="sv-SE" sz="1400"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1" y="1858941"/>
            <a:ext cx="6303162" cy="247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085" y="2785005"/>
            <a:ext cx="6616065" cy="2744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0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sv-SE" dirty="0">
                <a:latin typeface="Franklin Gothic Book" panose="020B0503020102020204" pitchFamily="34" charset="0"/>
              </a:rPr>
              <a:t>Preparera ett korrekt underlag </a:t>
            </a:r>
            <a:r>
              <a:rPr lang="sv-SE" dirty="0" smtClean="0">
                <a:latin typeface="Franklin Gothic Book" panose="020B0503020102020204" pitchFamily="34" charset="0"/>
              </a:rPr>
              <a:t/>
            </a:r>
            <a:br>
              <a:rPr lang="sv-SE" dirty="0" smtClean="0">
                <a:latin typeface="Franklin Gothic Book" panose="020B0503020102020204" pitchFamily="34" charset="0"/>
              </a:rPr>
            </a:br>
            <a:r>
              <a:rPr lang="sv-SE" dirty="0" smtClean="0">
                <a:latin typeface="Franklin Gothic Book" panose="020B0503020102020204" pitchFamily="34" charset="0"/>
              </a:rPr>
              <a:t/>
            </a:r>
            <a:br>
              <a:rPr lang="sv-SE" dirty="0" smtClean="0">
                <a:latin typeface="Franklin Gothic Book" panose="020B0503020102020204" pitchFamily="34" charset="0"/>
              </a:rPr>
            </a:br>
            <a:r>
              <a:rPr lang="sv-SE" dirty="0" smtClean="0">
                <a:latin typeface="Franklin Gothic Book" panose="020B0503020102020204" pitchFamily="34" charset="0"/>
              </a:rPr>
              <a:t>– </a:t>
            </a:r>
            <a:r>
              <a:rPr lang="sv-SE" sz="3200" dirty="0">
                <a:latin typeface="Franklin Gothic Book" panose="020B0503020102020204" pitchFamily="34" charset="0"/>
              </a:rPr>
              <a:t>Lärosätets ansvar</a:t>
            </a:r>
          </a:p>
        </p:txBody>
      </p:sp>
    </p:spTree>
    <p:extLst>
      <p:ext uri="{BB962C8B-B14F-4D97-AF65-F5344CB8AC3E}">
        <p14:creationId xmlns:p14="http://schemas.microsoft.com/office/powerpoint/2010/main" val="167983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Gå till fliken Importunderlag och inför en ny kolumn i kolumn A</a:t>
            </a:r>
          </a:p>
          <a:p>
            <a:r>
              <a:rPr lang="sv-SE" sz="1400" dirty="0" smtClean="0"/>
              <a:t>Upprepa och slå ihop efternamn, förnamn och födelsedata</a:t>
            </a:r>
            <a:endParaRPr lang="sv-SE"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2153606"/>
            <a:ext cx="7158038" cy="282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22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a:xfrm>
            <a:off x="822960" y="1100628"/>
            <a:ext cx="7673340" cy="4201622"/>
          </a:xfrm>
        </p:spPr>
        <p:txBody>
          <a:bodyPr>
            <a:normAutofit/>
          </a:bodyPr>
          <a:lstStyle/>
          <a:p>
            <a:r>
              <a:rPr lang="sv-SE" sz="1400" dirty="0" smtClean="0"/>
              <a:t>Bestäm i vilken kolumn du vill att T-numret ska hamna. I Exemplet väljer jag kolumn B och att ersätta SKAPAS. Ställer markören i B2 och anger =</a:t>
            </a:r>
          </a:p>
          <a:p>
            <a:r>
              <a:rPr lang="sv-SE" sz="1400" dirty="0" smtClean="0"/>
              <a:t>Jag väljer formeln VLOOKUP som matchar värdet i kolumn A med värden i en vald flik och returnerar värdet som finns i en kolumn jag pekar ut, om mina två jämförda värden är identiska. Jag väljer A2 som jämförelsevärde.</a:t>
            </a:r>
            <a:endParaRPr lang="sv-SE"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799080"/>
            <a:ext cx="661416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53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För ”table_array” anges från vilket område jag vill jämföra och hämta värden i detta fallet från flik nyetablerade (7) och kolumnerna A till och med B (mappnings id finns i kolumn A och T-numren finns i kolumn B). </a:t>
            </a:r>
          </a:p>
          <a:p>
            <a:r>
              <a:rPr lang="sv-SE" sz="1400" dirty="0" smtClean="0"/>
              <a:t>Observera att namnet </a:t>
            </a:r>
            <a:r>
              <a:rPr lang="sv-SE" sz="1400" dirty="0"/>
              <a:t>på filen omges av </a:t>
            </a:r>
            <a:r>
              <a:rPr lang="sv-SE" sz="1400" dirty="0" smtClean="0"/>
              <a:t>' (apostrof/</a:t>
            </a:r>
            <a:r>
              <a:rPr lang="sv-SE" sz="1400" dirty="0" err="1" smtClean="0"/>
              <a:t>enkelfnutt</a:t>
            </a:r>
            <a:r>
              <a:rPr lang="sv-SE" sz="1400" dirty="0" smtClean="0"/>
              <a:t>) och avgränsas med ! </a:t>
            </a:r>
            <a:r>
              <a:rPr lang="sv-SE" sz="1400" dirty="0"/>
              <a:t>i</a:t>
            </a:r>
            <a:r>
              <a:rPr lang="sv-SE" sz="1400" dirty="0" smtClean="0"/>
              <a:t>nnan kolumnerna anges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5" y="2746581"/>
            <a:ext cx="661416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21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För ”</a:t>
            </a:r>
            <a:r>
              <a:rPr lang="sv-SE" sz="1400" dirty="0" err="1" smtClean="0"/>
              <a:t>col_index_num</a:t>
            </a:r>
            <a:r>
              <a:rPr lang="sv-SE" sz="1400" dirty="0" smtClean="0"/>
              <a:t>” anges från vilken kolumn i ordning, från första kolumnen i området, som ska hämtas.</a:t>
            </a:r>
          </a:p>
          <a:p>
            <a:r>
              <a:rPr lang="sv-SE" sz="1400" dirty="0" smtClean="0"/>
              <a:t>För ”[</a:t>
            </a:r>
            <a:r>
              <a:rPr lang="sv-SE" sz="1400" dirty="0" err="1" smtClean="0"/>
              <a:t>range_lookup</a:t>
            </a:r>
            <a:r>
              <a:rPr lang="sv-SE" sz="1400" dirty="0" smtClean="0"/>
              <a:t>]” anges FALSE då vi bara vill hämta värdet om det är en exakt träff vid jämförelsen.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5" y="2596303"/>
            <a:ext cx="6614160" cy="230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058"/>
          <a:stretch/>
        </p:blipFill>
        <p:spPr bwMode="auto">
          <a:xfrm>
            <a:off x="2400300" y="3632623"/>
            <a:ext cx="5943600" cy="184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7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Observera att formler inleds med = att inleda och avsluta med  (   )  att separera olika värden med ;</a:t>
            </a:r>
          </a:p>
          <a:p>
            <a:r>
              <a:rPr lang="sv-SE" sz="1400" dirty="0" smtClean="0"/>
              <a:t>När jag är klar med mappningen och önskade T-nummer finns i min tabell kopierar jag och klistrar in värdena som värden (VALUES) för att ”tvätta bort” den underliggande formeln</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75" y="2577241"/>
            <a:ext cx="6362700" cy="258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urved Connector 3"/>
          <p:cNvCxnSpPr/>
          <p:nvPr/>
        </p:nvCxnSpPr>
        <p:spPr>
          <a:xfrm rot="16200000" flipH="1">
            <a:off x="3479796" y="2633139"/>
            <a:ext cx="1811877" cy="108373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43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Eventuell </a:t>
            </a:r>
            <a:r>
              <a:rPr lang="sv-SE" dirty="0"/>
              <a:t>m</a:t>
            </a:r>
            <a:r>
              <a:rPr lang="sv-SE" dirty="0" smtClean="0"/>
              <a:t>appning </a:t>
            </a:r>
            <a:r>
              <a:rPr lang="sv-SE" dirty="0"/>
              <a:t>av </a:t>
            </a:r>
            <a:r>
              <a:rPr lang="sv-SE" dirty="0" smtClean="0"/>
              <a:t>T-nummer innan </a:t>
            </a:r>
            <a:r>
              <a:rPr lang="sv-SE" dirty="0"/>
              <a:t>import till gamla </a:t>
            </a:r>
            <a:r>
              <a:rPr lang="sv-SE" dirty="0" err="1" smtClean="0"/>
              <a:t>Ladok</a:t>
            </a:r>
            <a:endParaRPr lang="sv-SE" dirty="0"/>
          </a:p>
        </p:txBody>
      </p:sp>
      <p:sp>
        <p:nvSpPr>
          <p:cNvPr id="5" name="Content Placeholder 4"/>
          <p:cNvSpPr>
            <a:spLocks noGrp="1"/>
          </p:cNvSpPr>
          <p:nvPr>
            <p:ph idx="1"/>
          </p:nvPr>
        </p:nvSpPr>
        <p:spPr/>
        <p:txBody>
          <a:bodyPr>
            <a:normAutofit/>
          </a:bodyPr>
          <a:lstStyle/>
          <a:p>
            <a:r>
              <a:rPr lang="sv-SE" sz="1400" dirty="0" smtClean="0"/>
              <a:t>Om ett mappningsvärde av någon anledning inte skulle stämma överens  (eller saknas helt) så syns det genom att jämförelsevärdet inte återfinns och hämtning av värde inte är möjligt och #N/A visas</a:t>
            </a:r>
          </a:p>
          <a:p>
            <a:endParaRPr lang="sv-SE" sz="1600" dirty="0"/>
          </a:p>
          <a:p>
            <a:endParaRPr lang="sv-SE" sz="1600" dirty="0" smtClean="0"/>
          </a:p>
          <a:p>
            <a:endParaRPr lang="sv-SE" sz="1600" dirty="0" smtClean="0"/>
          </a:p>
          <a:p>
            <a:endParaRPr lang="sv-SE" sz="1600" dirty="0" smtClean="0"/>
          </a:p>
          <a:p>
            <a:endParaRPr lang="sv-SE" sz="1600" dirty="0" smtClean="0"/>
          </a:p>
          <a:p>
            <a:r>
              <a:rPr lang="sv-SE" sz="1400" dirty="0" smtClean="0"/>
              <a:t>Undersök noga vad som orsakar felet så att ingen dubbeletablering sker. Kontakta gemensam </a:t>
            </a:r>
            <a:r>
              <a:rPr lang="sv-SE" sz="1400" dirty="0" err="1" smtClean="0"/>
              <a:t>Ladok</a:t>
            </a:r>
            <a:r>
              <a:rPr lang="sv-SE" sz="1400" dirty="0" smtClean="0"/>
              <a:t>-support vid misstanken att etableringen i nya </a:t>
            </a:r>
            <a:r>
              <a:rPr lang="sv-SE" sz="1400" dirty="0" err="1" smtClean="0"/>
              <a:t>Ladok</a:t>
            </a:r>
            <a:r>
              <a:rPr lang="sv-SE" sz="1400" dirty="0" smtClean="0"/>
              <a:t> gått fel.</a:t>
            </a:r>
          </a:p>
        </p:txBody>
      </p:sp>
      <p:pic>
        <p:nvPicPr>
          <p:cNvPr id="14342" name="Picture 6" descr="Machine generated alternative text: A2 . =CONCATENATE(C2;D2;E2)&#10;A B C D E&#10;1 MappningsiD Personnummer Efternamn Förnamn Födelsedata Kön&#10;Z IentVincent34233 ! #N/A ient Vincent 1993-09-21 M&#10;‘4 4 ‘ nyetablerade (7) Importunderlag ‘ .  I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81" y="3209937"/>
            <a:ext cx="639318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Machine generated alternative text: A2&#10;1 MappningsiD&#10;2 IEntVincent34233&#10;II I  I nyetablerade (7)’ImportunderIag_/&#10;Efternamn Förnamn Födelsedata Kön&#10;Ent Vincent 1993-09-21 Man&#10;— liliI•&#10;f =CONCATENATE(C2;D2;E2)&#10;A B C D E&#10;Personnummer&#10;11993o921TO1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281" y="2097093"/>
            <a:ext cx="6027420" cy="101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0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Preparera </a:t>
            </a:r>
            <a:r>
              <a:rPr lang="sv-SE" dirty="0"/>
              <a:t>ett korrekt </a:t>
            </a:r>
            <a:r>
              <a:rPr lang="sv-SE" dirty="0" smtClean="0"/>
              <a:t>underlag för att skapa </a:t>
            </a:r>
            <a:r>
              <a:rPr lang="sv-SE" dirty="0" err="1" smtClean="0"/>
              <a:t>interimspersonnummer</a:t>
            </a:r>
            <a:endParaRPr lang="sv-SE" dirty="0"/>
          </a:p>
        </p:txBody>
      </p:sp>
      <p:sp>
        <p:nvSpPr>
          <p:cNvPr id="3" name="Content Placeholder 2"/>
          <p:cNvSpPr>
            <a:spLocks noGrp="1"/>
          </p:cNvSpPr>
          <p:nvPr>
            <p:ph idx="1"/>
          </p:nvPr>
        </p:nvSpPr>
        <p:spPr>
          <a:xfrm>
            <a:off x="822959" y="1100628"/>
            <a:ext cx="7520941" cy="4201622"/>
          </a:xfrm>
        </p:spPr>
        <p:txBody>
          <a:bodyPr>
            <a:noAutofit/>
          </a:bodyPr>
          <a:lstStyle/>
          <a:p>
            <a:r>
              <a:rPr lang="sv-SE" sz="1400" dirty="0" smtClean="0"/>
              <a:t>Underlaget måste </a:t>
            </a:r>
            <a:r>
              <a:rPr lang="sv-SE" sz="1400" dirty="0"/>
              <a:t>vara </a:t>
            </a:r>
            <a:r>
              <a:rPr lang="sv-SE" sz="1400" dirty="0" smtClean="0"/>
              <a:t>CSV-format, separations-symbolen </a:t>
            </a:r>
            <a:r>
              <a:rPr lang="sv-SE" sz="1400" dirty="0"/>
              <a:t>kan vara semikolon, komma eller </a:t>
            </a:r>
            <a:r>
              <a:rPr lang="sv-SE" sz="1400" dirty="0" err="1" smtClean="0"/>
              <a:t>tabb</a:t>
            </a:r>
            <a:r>
              <a:rPr lang="sv-SE" sz="1400" dirty="0" smtClean="0"/>
              <a:t>, vilken automatiskt </a:t>
            </a:r>
            <a:r>
              <a:rPr lang="sv-SE" sz="1400" dirty="0"/>
              <a:t>ändras till komma</a:t>
            </a:r>
            <a:r>
              <a:rPr lang="sv-SE" sz="1400" dirty="0" smtClean="0"/>
              <a:t>. T ex fungerar det bra att kopiera och klistra in från en Excel-fil.</a:t>
            </a:r>
            <a:endParaRPr lang="sv-SE" sz="1400" dirty="0"/>
          </a:p>
          <a:p>
            <a:r>
              <a:rPr lang="sv-SE" sz="1400" dirty="0"/>
              <a:t>F</a:t>
            </a:r>
            <a:r>
              <a:rPr lang="sv-SE" sz="1400" dirty="0" smtClean="0"/>
              <a:t>öljande </a:t>
            </a:r>
            <a:r>
              <a:rPr lang="sv-SE" sz="1400" dirty="0"/>
              <a:t>rubriker </a:t>
            </a:r>
            <a:r>
              <a:rPr lang="sv-SE" sz="1400" dirty="0" smtClean="0"/>
              <a:t>måste finnas: </a:t>
            </a:r>
            <a:r>
              <a:rPr lang="sv-SE" sz="1400" dirty="0" err="1" smtClean="0"/>
              <a:t>Personnummer,Efternamn,Förnamn,Födelsedata,Kön</a:t>
            </a:r>
            <a:r>
              <a:rPr lang="sv-SE" sz="1400" dirty="0"/>
              <a:t>. </a:t>
            </a:r>
          </a:p>
          <a:p>
            <a:pPr lvl="1"/>
            <a:r>
              <a:rPr lang="sv-SE" sz="1200" dirty="0" smtClean="0"/>
              <a:t>I kolumnen för Personnummer </a:t>
            </a:r>
            <a:r>
              <a:rPr lang="sv-SE" sz="1200" dirty="0"/>
              <a:t>skrivs </a:t>
            </a:r>
            <a:r>
              <a:rPr lang="sv-SE" sz="1200" dirty="0" smtClean="0"/>
              <a:t>SKAPAS, </a:t>
            </a:r>
            <a:r>
              <a:rPr lang="sv-SE" sz="1200" dirty="0"/>
              <a:t>födelsedata skrivs i formatet ÅÅÅÅ-MM-DD, kön anges </a:t>
            </a:r>
            <a:r>
              <a:rPr lang="sv-SE" sz="1200"/>
              <a:t>som </a:t>
            </a:r>
            <a:r>
              <a:rPr lang="sv-SE" sz="1200" smtClean="0"/>
              <a:t>K </a:t>
            </a:r>
            <a:r>
              <a:rPr lang="sv-SE" sz="1200" dirty="0"/>
              <a:t>för kvinna och M för man. </a:t>
            </a:r>
            <a:endParaRPr lang="sv-SE" sz="1200" dirty="0" smtClean="0"/>
          </a:p>
          <a:p>
            <a:pPr lvl="1"/>
            <a:r>
              <a:rPr lang="sv-SE" sz="1100" dirty="0" smtClean="0"/>
              <a:t>Observera att rubriken </a:t>
            </a:r>
            <a:r>
              <a:rPr lang="sv-SE" sz="1100" dirty="0"/>
              <a:t>måste vara Födelse</a:t>
            </a:r>
            <a:r>
              <a:rPr lang="sv-SE" sz="1100" u="sng" dirty="0"/>
              <a:t>data</a:t>
            </a:r>
            <a:r>
              <a:rPr lang="sv-SE" sz="1100" dirty="0"/>
              <a:t> </a:t>
            </a:r>
            <a:r>
              <a:rPr lang="sv-SE" sz="1100" dirty="0" smtClean="0"/>
              <a:t>inte Födelsedatum och endast ÅÅÅÅ-MM-DD tillåts (i nuläget)</a:t>
            </a:r>
            <a:endParaRPr lang="sv-SE" sz="1100" dirty="0">
              <a:latin typeface="Calibri"/>
            </a:endParaRPr>
          </a:p>
          <a:p>
            <a:pPr>
              <a:tabLst>
                <a:tab pos="5295900" algn="l"/>
              </a:tabLst>
            </a:pPr>
            <a:endParaRPr lang="sv-SE" sz="11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3076316"/>
            <a:ext cx="5676900" cy="23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27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Preparera </a:t>
            </a:r>
            <a:r>
              <a:rPr lang="sv-SE" dirty="0"/>
              <a:t>ett korrekt </a:t>
            </a:r>
            <a:r>
              <a:rPr lang="sv-SE" dirty="0" smtClean="0"/>
              <a:t>underlag för att skapa </a:t>
            </a:r>
            <a:r>
              <a:rPr lang="sv-SE" dirty="0" err="1" smtClean="0"/>
              <a:t>interimspersonnummer</a:t>
            </a:r>
            <a:endParaRPr lang="sv-SE" dirty="0"/>
          </a:p>
        </p:txBody>
      </p:sp>
      <p:sp>
        <p:nvSpPr>
          <p:cNvPr id="3" name="Content Placeholder 2"/>
          <p:cNvSpPr>
            <a:spLocks noGrp="1"/>
          </p:cNvSpPr>
          <p:nvPr>
            <p:ph idx="1"/>
          </p:nvPr>
        </p:nvSpPr>
        <p:spPr>
          <a:xfrm>
            <a:off x="822959" y="1100628"/>
            <a:ext cx="7520941" cy="4201622"/>
          </a:xfrm>
        </p:spPr>
        <p:txBody>
          <a:bodyPr>
            <a:noAutofit/>
          </a:bodyPr>
          <a:lstStyle/>
          <a:p>
            <a:r>
              <a:rPr lang="sv-SE" sz="1400" dirty="0" smtClean="0"/>
              <a:t>Eftersom </a:t>
            </a:r>
            <a:r>
              <a:rPr lang="sv-SE" sz="1400" dirty="0"/>
              <a:t>funktionaliteten har kopplingar till </a:t>
            </a:r>
            <a:r>
              <a:rPr lang="sv-SE" sz="1400" dirty="0" err="1"/>
              <a:t>NyA</a:t>
            </a:r>
            <a:r>
              <a:rPr lang="sv-SE" sz="1400" dirty="0"/>
              <a:t> finns vissa brister rörande att inte alla tecken kan hanteras vi ber er därför att undvika vissa tecken, som inte heller gamla </a:t>
            </a:r>
            <a:r>
              <a:rPr lang="sv-SE" sz="1400" dirty="0" err="1"/>
              <a:t>Ladok</a:t>
            </a:r>
            <a:r>
              <a:rPr lang="sv-SE" sz="1400" dirty="0"/>
              <a:t> klarar. </a:t>
            </a:r>
            <a:endParaRPr lang="sv-SE" sz="1400" dirty="0" smtClean="0"/>
          </a:p>
          <a:p>
            <a:r>
              <a:rPr lang="sv-SE" sz="1400" dirty="0"/>
              <a:t>Undvik otillåtna </a:t>
            </a:r>
            <a:r>
              <a:rPr lang="sv-SE" sz="1400" dirty="0" smtClean="0"/>
              <a:t>tecken. Ett </a:t>
            </a:r>
            <a:r>
              <a:rPr lang="sv-SE" sz="1400" dirty="0"/>
              <a:t>tips är att inte använda andra tecken än de du hittar i tex </a:t>
            </a:r>
            <a:r>
              <a:rPr lang="sv-SE" sz="1400" dirty="0" err="1"/>
              <a:t>word</a:t>
            </a:r>
            <a:r>
              <a:rPr lang="sv-SE" sz="1400" dirty="0"/>
              <a:t>/</a:t>
            </a:r>
            <a:r>
              <a:rPr lang="sv-SE" sz="1400" dirty="0" err="1"/>
              <a:t>excel</a:t>
            </a:r>
            <a:r>
              <a:rPr lang="sv-SE" sz="1400" dirty="0"/>
              <a:t>/</a:t>
            </a:r>
            <a:r>
              <a:rPr lang="sv-SE" sz="1400" dirty="0" err="1"/>
              <a:t>onenote</a:t>
            </a:r>
            <a:r>
              <a:rPr lang="sv-SE" sz="1400" dirty="0"/>
              <a:t> enligt uppsättning/</a:t>
            </a:r>
            <a:r>
              <a:rPr lang="sv-SE" sz="1400" dirty="0" err="1"/>
              <a:t>subset</a:t>
            </a:r>
            <a:r>
              <a:rPr lang="sv-SE" sz="1400" dirty="0"/>
              <a:t>: Basic Latin eller Latin-1 Supplement.</a:t>
            </a:r>
          </a:p>
          <a:p>
            <a:pPr>
              <a:tabLst>
                <a:tab pos="5295900" algn="l"/>
              </a:tabLst>
            </a:pPr>
            <a:endParaRPr lang="sv-SE" sz="11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4" y="2479017"/>
            <a:ext cx="4310062" cy="280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22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sv-SE" dirty="0">
                <a:latin typeface="Franklin Gothic Book" panose="020B0503020102020204" pitchFamily="34" charset="0"/>
              </a:rPr>
              <a:t>Skapa </a:t>
            </a:r>
            <a:r>
              <a:rPr lang="sv-SE" dirty="0" err="1">
                <a:latin typeface="Franklin Gothic Book" panose="020B0503020102020204" pitchFamily="34" charset="0"/>
              </a:rPr>
              <a:t>interimspersonnummer</a:t>
            </a:r>
            <a:r>
              <a:rPr lang="sv-SE" dirty="0">
                <a:latin typeface="Franklin Gothic Book" panose="020B0503020102020204" pitchFamily="34" charset="0"/>
              </a:rPr>
              <a:t> och etablera </a:t>
            </a:r>
            <a:r>
              <a:rPr lang="sv-SE" dirty="0" smtClean="0">
                <a:latin typeface="Franklin Gothic Book" panose="020B0503020102020204" pitchFamily="34" charset="0"/>
              </a:rPr>
              <a:t/>
            </a:r>
            <a:br>
              <a:rPr lang="sv-SE" dirty="0" smtClean="0">
                <a:latin typeface="Franklin Gothic Book" panose="020B0503020102020204" pitchFamily="34" charset="0"/>
              </a:rPr>
            </a:br>
            <a:r>
              <a:rPr lang="sv-SE" dirty="0" smtClean="0">
                <a:latin typeface="Franklin Gothic Book" panose="020B0503020102020204" pitchFamily="34" charset="0"/>
              </a:rPr>
              <a:t/>
            </a:r>
            <a:br>
              <a:rPr lang="sv-SE" dirty="0" smtClean="0">
                <a:latin typeface="Franklin Gothic Book" panose="020B0503020102020204" pitchFamily="34" charset="0"/>
              </a:rPr>
            </a:br>
            <a:r>
              <a:rPr lang="sv-SE" dirty="0" smtClean="0">
                <a:latin typeface="Franklin Gothic Book" panose="020B0503020102020204" pitchFamily="34" charset="0"/>
              </a:rPr>
              <a:t>– </a:t>
            </a:r>
            <a:r>
              <a:rPr lang="sv-SE" sz="3200" dirty="0">
                <a:latin typeface="Franklin Gothic Book" panose="020B0503020102020204" pitchFamily="34" charset="0"/>
              </a:rPr>
              <a:t>För ej produktionssatta lärosäten ges stöd av g</a:t>
            </a:r>
            <a:r>
              <a:rPr lang="sv-SE" sz="3200" dirty="0" smtClean="0">
                <a:latin typeface="Franklin Gothic Book" panose="020B0503020102020204" pitchFamily="34" charset="0"/>
              </a:rPr>
              <a:t>emensam </a:t>
            </a:r>
            <a:r>
              <a:rPr lang="sv-SE" sz="3200" dirty="0" err="1" smtClean="0">
                <a:latin typeface="Franklin Gothic Book" panose="020B0503020102020204" pitchFamily="34" charset="0"/>
              </a:rPr>
              <a:t>Ladok</a:t>
            </a:r>
            <a:r>
              <a:rPr lang="sv-SE" sz="3200" dirty="0" smtClean="0">
                <a:latin typeface="Franklin Gothic Book" panose="020B0503020102020204" pitchFamily="34" charset="0"/>
              </a:rPr>
              <a:t>-support</a:t>
            </a:r>
            <a:endParaRPr lang="sv-SE" dirty="0">
              <a:latin typeface="Franklin Gothic Book" panose="020B0503020102020204" pitchFamily="34" charset="0"/>
            </a:endParaRPr>
          </a:p>
        </p:txBody>
      </p:sp>
    </p:spTree>
    <p:extLst>
      <p:ext uri="{BB962C8B-B14F-4D97-AF65-F5344CB8AC3E}">
        <p14:creationId xmlns:p14="http://schemas.microsoft.com/office/powerpoint/2010/main" val="7194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78" y="2221245"/>
            <a:ext cx="6250968"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22960" y="365760"/>
            <a:ext cx="8111490" cy="548640"/>
          </a:xfrm>
        </p:spPr>
        <p:txBody>
          <a:bodyPr/>
          <a:lstStyle/>
          <a:p>
            <a:r>
              <a:rPr lang="sv-SE" dirty="0" smtClean="0"/>
              <a:t>Skapa och etablera </a:t>
            </a:r>
            <a:r>
              <a:rPr lang="sv-SE" dirty="0" err="1" smtClean="0"/>
              <a:t>interimspersonnummer</a:t>
            </a:r>
            <a:r>
              <a:rPr lang="sv-SE" dirty="0" smtClean="0"/>
              <a:t> </a:t>
            </a:r>
            <a:endParaRPr lang="sv-SE" dirty="0"/>
          </a:p>
        </p:txBody>
      </p:sp>
      <p:sp>
        <p:nvSpPr>
          <p:cNvPr id="4" name="Content Placeholder 3"/>
          <p:cNvSpPr>
            <a:spLocks noGrp="1"/>
          </p:cNvSpPr>
          <p:nvPr>
            <p:ph idx="1"/>
          </p:nvPr>
        </p:nvSpPr>
        <p:spPr>
          <a:xfrm>
            <a:off x="822959" y="1100628"/>
            <a:ext cx="7796107" cy="4201622"/>
          </a:xfrm>
        </p:spPr>
        <p:txBody>
          <a:bodyPr>
            <a:normAutofit/>
          </a:bodyPr>
          <a:lstStyle/>
          <a:p>
            <a:pPr>
              <a:buClr>
                <a:srgbClr val="FF0000"/>
              </a:buClr>
              <a:buSzPct val="130000"/>
              <a:buFont typeface="Franklin Gothic Book" panose="020B0503020102020204" pitchFamily="34" charset="0"/>
              <a:buChar char="!"/>
            </a:pPr>
            <a:r>
              <a:rPr lang="sv-SE" sz="1400" dirty="0" smtClean="0"/>
              <a:t>Den exportmöjlighet som erbjuds bygger på lagring i webbläsaren. Byte av webbläsare mellan import och export alternativt inkognito användning leder till lyckad etablering utan exportmöjlighet</a:t>
            </a:r>
          </a:p>
          <a:p>
            <a:r>
              <a:rPr lang="sv-SE" sz="1400" dirty="0" smtClean="0"/>
              <a:t>Kopiera underlaget inklusive rubriker och klistra in i importfönstret.</a:t>
            </a:r>
            <a:endParaRPr lang="sv-SE" sz="1400" dirty="0"/>
          </a:p>
        </p:txBody>
      </p:sp>
      <p:cxnSp>
        <p:nvCxnSpPr>
          <p:cNvPr id="6" name="Curved Connector 5"/>
          <p:cNvCxnSpPr>
            <a:endCxn id="27" idx="1"/>
          </p:cNvCxnSpPr>
          <p:nvPr/>
        </p:nvCxnSpPr>
        <p:spPr>
          <a:xfrm rot="5400000">
            <a:off x="1765214" y="3995689"/>
            <a:ext cx="1657518" cy="135738"/>
          </a:xfrm>
          <a:prstGeom prst="curvedConnector4">
            <a:avLst>
              <a:gd name="adj1" fmla="val 12237"/>
              <a:gd name="adj2" fmla="val 268413"/>
            </a:avLst>
          </a:prstGeom>
          <a:ln>
            <a:tailEnd type="arrow"/>
          </a:ln>
        </p:spPr>
        <p:style>
          <a:lnRef idx="2">
            <a:schemeClr val="accent1"/>
          </a:lnRef>
          <a:fillRef idx="0">
            <a:schemeClr val="accent1"/>
          </a:fillRef>
          <a:effectRef idx="1">
            <a:schemeClr val="accent1"/>
          </a:effectRef>
          <a:fontRef idx="minor">
            <a:schemeClr val="tx1"/>
          </a:fontRef>
        </p:style>
      </p:cxn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104" y="3640470"/>
            <a:ext cx="3862593" cy="250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5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11490" cy="548640"/>
          </a:xfrm>
        </p:spPr>
        <p:txBody>
          <a:bodyPr/>
          <a:lstStyle/>
          <a:p>
            <a:r>
              <a:rPr lang="sv-SE" dirty="0" smtClean="0"/>
              <a:t>Skapa och etablera </a:t>
            </a:r>
            <a:r>
              <a:rPr lang="sv-SE" dirty="0" err="1" smtClean="0"/>
              <a:t>interimspersonnummer</a:t>
            </a:r>
            <a:r>
              <a:rPr lang="sv-SE" dirty="0" smtClean="0"/>
              <a:t> </a:t>
            </a:r>
            <a:endParaRPr lang="sv-SE" dirty="0"/>
          </a:p>
        </p:txBody>
      </p:sp>
      <p:sp>
        <p:nvSpPr>
          <p:cNvPr id="4" name="Content Placeholder 3"/>
          <p:cNvSpPr>
            <a:spLocks noGrp="1"/>
          </p:cNvSpPr>
          <p:nvPr>
            <p:ph idx="1"/>
          </p:nvPr>
        </p:nvSpPr>
        <p:spPr/>
        <p:txBody>
          <a:bodyPr>
            <a:normAutofit/>
          </a:bodyPr>
          <a:lstStyle/>
          <a:p>
            <a:r>
              <a:rPr lang="sv-SE" sz="1400" dirty="0" smtClean="0"/>
              <a:t>Viss validering görs med vägledning om vilken post som behöver korrigeras. Bristfälliga underlag returneras för åtgärd. Ett fel i taget redovisas.</a:t>
            </a:r>
            <a:endParaRPr lang="sv-SE" sz="1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958"/>
          <a:stretch/>
        </p:blipFill>
        <p:spPr bwMode="auto">
          <a:xfrm>
            <a:off x="958850" y="1786688"/>
            <a:ext cx="5091114" cy="340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27" y="5458961"/>
            <a:ext cx="5091113" cy="54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388" y="4925458"/>
            <a:ext cx="5091112" cy="53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67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11490" cy="548640"/>
          </a:xfrm>
        </p:spPr>
        <p:txBody>
          <a:bodyPr/>
          <a:lstStyle/>
          <a:p>
            <a:r>
              <a:rPr lang="sv-SE" dirty="0" smtClean="0"/>
              <a:t>Skapa och etablera </a:t>
            </a:r>
            <a:r>
              <a:rPr lang="sv-SE" dirty="0" err="1" smtClean="0"/>
              <a:t>interimspersonnummer</a:t>
            </a:r>
            <a:r>
              <a:rPr lang="sv-SE" dirty="0" smtClean="0"/>
              <a:t> </a:t>
            </a:r>
            <a:endParaRPr lang="sv-SE" dirty="0"/>
          </a:p>
        </p:txBody>
      </p:sp>
      <p:sp>
        <p:nvSpPr>
          <p:cNvPr id="4" name="Content Placeholder 3"/>
          <p:cNvSpPr>
            <a:spLocks noGrp="1"/>
          </p:cNvSpPr>
          <p:nvPr>
            <p:ph idx="1"/>
          </p:nvPr>
        </p:nvSpPr>
        <p:spPr/>
        <p:txBody>
          <a:bodyPr>
            <a:normAutofit/>
          </a:bodyPr>
          <a:lstStyle/>
          <a:p>
            <a:r>
              <a:rPr lang="sv-SE" sz="1400" dirty="0" smtClean="0"/>
              <a:t>Sparaknappen aktiveras när data är validerat. Känd brist i valideringen är i nuläget om födelsedata tex förväxlats med personnummer och innehåller 10 numeriska tecken vilket inte indikeras förrän i nästa steg.</a:t>
            </a:r>
            <a:endParaRPr lang="sv-SE"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416" y="1948392"/>
            <a:ext cx="5174190" cy="3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89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11490" cy="548640"/>
          </a:xfrm>
        </p:spPr>
        <p:txBody>
          <a:bodyPr/>
          <a:lstStyle/>
          <a:p>
            <a:r>
              <a:rPr lang="sv-SE" dirty="0" smtClean="0"/>
              <a:t>Skapa och etablera </a:t>
            </a:r>
            <a:r>
              <a:rPr lang="sv-SE" dirty="0" err="1" smtClean="0"/>
              <a:t>interimspersonnummer</a:t>
            </a:r>
            <a:r>
              <a:rPr lang="sv-SE" dirty="0" smtClean="0"/>
              <a:t> </a:t>
            </a:r>
            <a:endParaRPr lang="sv-SE" dirty="0"/>
          </a:p>
        </p:txBody>
      </p:sp>
      <p:sp>
        <p:nvSpPr>
          <p:cNvPr id="4" name="Content Placeholder 3"/>
          <p:cNvSpPr>
            <a:spLocks noGrp="1"/>
          </p:cNvSpPr>
          <p:nvPr>
            <p:ph idx="1"/>
          </p:nvPr>
        </p:nvSpPr>
        <p:spPr/>
        <p:txBody>
          <a:bodyPr>
            <a:normAutofit/>
          </a:bodyPr>
          <a:lstStyle/>
          <a:p>
            <a:r>
              <a:rPr lang="sv-SE" sz="1400" dirty="0" smtClean="0"/>
              <a:t>Spara = Skapa och etablera studenter. Status visas för varje rad, denna är först Ej importerad men ändras vartefter etableringen lyckas till Importerad.</a:t>
            </a:r>
          </a:p>
          <a:p>
            <a:r>
              <a:rPr lang="sv-SE" sz="1400" dirty="0" smtClean="0"/>
              <a:t>Inträffar en avvikelse visas detta och förmodligen har inget personnummer skapats            Granska alltid listan innan du byter vy (posterna visas inte igen) och viktigt att felaktigheter dokumenteras i underlaget då denna post kommer att uteslutas från exporten och senare vara svårare att återfinna/identifiera om det är många poster.</a:t>
            </a:r>
          </a:p>
          <a:p>
            <a:r>
              <a:rPr lang="sv-SE" sz="1400" dirty="0" smtClean="0"/>
              <a: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78"/>
          <a:stretch/>
        </p:blipFill>
        <p:spPr bwMode="auto">
          <a:xfrm>
            <a:off x="968374" y="2771776"/>
            <a:ext cx="6004370" cy="265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4510" b="33137"/>
          <a:stretch/>
        </p:blipFill>
        <p:spPr bwMode="auto">
          <a:xfrm>
            <a:off x="5485600" y="1368045"/>
            <a:ext cx="670471" cy="36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373" y="1847346"/>
            <a:ext cx="835825" cy="1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609180"/>
      </p:ext>
    </p:extLst>
  </p:cSld>
  <p:clrMapOvr>
    <a:masterClrMapping/>
  </p:clrMapOvr>
</p:sld>
</file>

<file path=ppt/theme/theme1.xml><?xml version="1.0" encoding="utf-8"?>
<a:theme xmlns:a="http://schemas.openxmlformats.org/drawingml/2006/main" name="Mall_Ladok">
  <a:themeElements>
    <a:clrScheme name="Anpassad 4">
      <a:dk1>
        <a:srgbClr val="000000"/>
      </a:dk1>
      <a:lt1>
        <a:sysClr val="window" lastClr="FFFFFF"/>
      </a:lt1>
      <a:dk2>
        <a:srgbClr val="73B026"/>
      </a:dk2>
      <a:lt2>
        <a:srgbClr val="A483D5"/>
      </a:lt2>
      <a:accent1>
        <a:srgbClr val="73B026"/>
      </a:accent1>
      <a:accent2>
        <a:srgbClr val="5316AC"/>
      </a:accent2>
      <a:accent3>
        <a:srgbClr val="216B15"/>
      </a:accent3>
      <a:accent4>
        <a:srgbClr val="AA1871"/>
      </a:accent4>
      <a:accent5>
        <a:srgbClr val="2770AC"/>
      </a:accent5>
      <a:accent6>
        <a:srgbClr val="B6D887"/>
      </a:accent6>
      <a:hlink>
        <a:srgbClr val="5316AC"/>
      </a:hlink>
      <a:folHlink>
        <a:srgbClr val="935B96"/>
      </a:folHlink>
    </a:clrScheme>
    <a:fontScheme name="Rutnät">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Förmån">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DD51E0E-D8DA-41D7-AFB0-40ADE44BE9DF}" vid="{84636736-CB14-444F-9A92-D79C1E1A92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FE20A17EA7A524AB8212249DAC53405" ma:contentTypeVersion="0" ma:contentTypeDescription="Skapa ett nytt dokument." ma:contentTypeScope="" ma:versionID="3ef90dd2835c27d0e58a732fcb0ae478">
  <xsd:schema xmlns:xsd="http://www.w3.org/2001/XMLSchema" xmlns:xs="http://www.w3.org/2001/XMLSchema" xmlns:p="http://schemas.microsoft.com/office/2006/metadata/properties" targetNamespace="http://schemas.microsoft.com/office/2006/metadata/properties" ma:root="true" ma:fieldsID="e2c0a82a0895264c4cdb4a49b83f01e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03FDB9-9E94-488D-BFA1-B9EA562E6B2B}">
  <ds:schemaRefs>
    <ds:schemaRef ds:uri="http://schemas.microsoft.com/sharepoint/v3/contenttype/forms"/>
  </ds:schemaRefs>
</ds:datastoreItem>
</file>

<file path=customXml/itemProps2.xml><?xml version="1.0" encoding="utf-8"?>
<ds:datastoreItem xmlns:ds="http://schemas.openxmlformats.org/officeDocument/2006/customXml" ds:itemID="{71638AA3-9D73-4177-BE6A-7404954DC78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C500D2-198B-4F4A-A14F-33FA9E88F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43771</TotalTime>
  <Words>1085</Words>
  <Application>Microsoft Office PowerPoint</Application>
  <PresentationFormat>Bildspel på skärmen (4:3)</PresentationFormat>
  <Paragraphs>75</Paragraphs>
  <Slides>25</Slides>
  <Notes>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25</vt:i4>
      </vt:variant>
    </vt:vector>
  </HeadingPairs>
  <TitlesOfParts>
    <vt:vector size="33" baseType="lpstr">
      <vt:lpstr>Arial</vt:lpstr>
      <vt:lpstr>Calibri</vt:lpstr>
      <vt:lpstr>Franklin Gothic Book</vt:lpstr>
      <vt:lpstr>Franklin Gothic Medium</vt:lpstr>
      <vt:lpstr>Impact</vt:lpstr>
      <vt:lpstr>Times New Roman</vt:lpstr>
      <vt:lpstr>Wingdings</vt:lpstr>
      <vt:lpstr>Mall_Ladok</vt:lpstr>
      <vt:lpstr>Skapa interimspersonnummer och massetablera  + export för att underlätta etablering i gamla Ladok </vt:lpstr>
      <vt:lpstr>Preparera ett korrekt underlag   – Lärosätets ansvar</vt:lpstr>
      <vt:lpstr>Preparera ett korrekt underlag för att skapa interimspersonnummer</vt:lpstr>
      <vt:lpstr>Preparera ett korrekt underlag för att skapa interimspersonnummer</vt:lpstr>
      <vt:lpstr>Skapa interimspersonnummer och etablera   – För ej produktionssatta lärosäten ges stöd av gemensam Ladok-support</vt:lpstr>
      <vt:lpstr>Skapa och etablera interimspersonnummer </vt:lpstr>
      <vt:lpstr>Skapa och etablera interimspersonnummer </vt:lpstr>
      <vt:lpstr>Skapa och etablera interimspersonnummer </vt:lpstr>
      <vt:lpstr>Skapa och etablera interimspersonnummer </vt:lpstr>
      <vt:lpstr>Exportera underlag som överensstämmer med importerad fil  – För ej produktionssatta lärosäten ges stöd av gemensam Ladok-support</vt:lpstr>
      <vt:lpstr>Exportera underlag som överensstämmer med importerad fil </vt:lpstr>
      <vt:lpstr>Exportera underlag som överensstämmer med importerad fil </vt:lpstr>
      <vt:lpstr>Exportera underlag som överensstämmer med importerad fil </vt:lpstr>
      <vt:lpstr>Mappning av uppgifter innan import till gamla Ladok   - Lärosätets ansvar</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lpstr>Eventuell mappning av T-nummer innan import till gamla Ladok</vt:lpstr>
    </vt:vector>
  </TitlesOfParts>
  <Company>Umeå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Ladok3 Sprint70 VersionF Demo</dc:title>
  <dc:creator>Mats Lundström</dc:creator>
  <cp:lastModifiedBy>Emma Wallmark</cp:lastModifiedBy>
  <cp:revision>682</cp:revision>
  <dcterms:created xsi:type="dcterms:W3CDTF">2015-09-09T09:47:27Z</dcterms:created>
  <dcterms:modified xsi:type="dcterms:W3CDTF">2017-06-15T09:37:11Z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0x010100CFE20A17EA7A524AB8212249DAC53405</vt:lpwstr>
  </property>
  <property fmtid="{D5CDD505-2E9C-101B-9397-08002B2CF9AE}" pid="3" name="IsMyDocuments">
    <vt:bool>true</vt:bool>
  </property>
</Properties>
</file>