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622" autoAdjust="0"/>
  </p:normalViewPr>
  <p:slideViewPr>
    <p:cSldViewPr snapToGrid="0" snapToObjects="1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49AB-0B74-2649-9837-45F2FA18A09E}" type="datetimeFigureOut">
              <a:rPr lang="sv-SE" smtClean="0"/>
              <a:t>2017-05-22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AD9D-5E96-434C-9A64-4DFD35687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081-9E17-8E4E-BFEC-AB74BD362301}" type="datetimeFigureOut">
              <a:rPr lang="sv-SE" smtClean="0"/>
              <a:t>2017-05-22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86B-FADE-FD49-A3A6-99A8E59D2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sv-SE" dirty="0" smtClean="0"/>
              <a:t>presentationens namn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1" y="1807368"/>
            <a:ext cx="3574257" cy="17946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7"/>
            <a:ext cx="9146380" cy="179461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3" y="246950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 cap="none"/>
            </a:lvl1pPr>
          </a:lstStyle>
          <a:p>
            <a:r>
              <a:rPr lang="en-US" dirty="0" smtClean="0"/>
              <a:t>RUBRIK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1622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0" y="5494741"/>
            <a:ext cx="9144000" cy="1363259"/>
            <a:chOff x="0" y="5494741"/>
            <a:chExt cx="9144000" cy="1363259"/>
          </a:xfrm>
        </p:grpSpPr>
        <p:pic>
          <p:nvPicPr>
            <p:cNvPr id="18" name="Bildobjekt 17" descr="sidfot_ppt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4741"/>
              <a:ext cx="9144000" cy="1363259"/>
            </a:xfrm>
            <a:prstGeom prst="rect">
              <a:avLst/>
            </a:prstGeom>
          </p:spPr>
        </p:pic>
        <p:pic>
          <p:nvPicPr>
            <p:cNvPr id="16" name="Bildobjekt 15" descr="Logo_Ladok_CMYK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23" y="5873653"/>
              <a:ext cx="2334312" cy="65711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AVSNITTETS RUBRIK</a:t>
            </a:r>
            <a:endParaRPr lang="sv-SE" dirty="0"/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8659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RUBRIK</a:t>
            </a:r>
            <a:endParaRPr lang="en-US" dirty="0"/>
          </a:p>
        </p:txBody>
      </p:sp>
      <p:pic>
        <p:nvPicPr>
          <p:cNvPr id="20" name="Bildobjekt 19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21" name="Bildobjekt 20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chemeClr val="tx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accent6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RUBRIK</a:t>
            </a:r>
            <a:endParaRPr lang="en-US" dirty="0"/>
          </a:p>
        </p:txBody>
      </p:sp>
      <p:pic>
        <p:nvPicPr>
          <p:cNvPr id="18" name="Bildobjekt 17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19" name="Bildobjekt 18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RUBRIK</a:t>
            </a:r>
            <a:endParaRPr lang="en-US" dirty="0"/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original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med rundade hörn på samma sida 9"/>
          <p:cNvSpPr/>
          <p:nvPr userDrawn="1"/>
        </p:nvSpPr>
        <p:spPr>
          <a:xfrm rot="16200000">
            <a:off x="3617641" y="710952"/>
            <a:ext cx="3312368" cy="7740352"/>
          </a:xfrm>
          <a:prstGeom prst="round2SameRect">
            <a:avLst>
              <a:gd name="adj1" fmla="val 5581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76200" dir="72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56184" y="3429000"/>
            <a:ext cx="5940152" cy="792088"/>
          </a:xfr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6" name="Bildobjekt 5" descr="logo_lado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36296" y="5625312"/>
            <a:ext cx="1429731" cy="612000"/>
          </a:xfrm>
          <a:prstGeom prst="rect">
            <a:avLst/>
          </a:prstGeom>
        </p:spPr>
      </p:pic>
      <p:sp>
        <p:nvSpPr>
          <p:cNvPr id="14" name="Platshållare för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56184" y="4581525"/>
            <a:ext cx="5184775" cy="792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infoga datum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54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pattern_60_A4_300dpi.jpg"/>
          <p:cNvPicPr>
            <a:picLocks noChangeAspect="1"/>
          </p:cNvPicPr>
          <p:nvPr userDrawn="1"/>
        </p:nvPicPr>
        <p:blipFill>
          <a:blip r:embed="rId2" cstate="print"/>
          <a:srcRect t="55696" b="26482"/>
          <a:stretch>
            <a:fillRect/>
          </a:stretch>
        </p:blipFill>
        <p:spPr>
          <a:xfrm>
            <a:off x="0" y="404664"/>
            <a:ext cx="9144000" cy="11521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1143000"/>
          </a:xfrm>
        </p:spPr>
        <p:txBody>
          <a:bodyPr>
            <a:normAutofit/>
          </a:bodyPr>
          <a:lstStyle>
            <a:lvl1pPr algn="l">
              <a:defRPr sz="2800" i="1" baseline="0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>
            <a:lvl1pPr>
              <a:buFont typeface="Arial" pitchFamily="34" charset="0"/>
              <a:buChar char="»"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CFBD6FF6-AD64-44FC-9081-836B80316DC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logo_lado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6246000"/>
            <a:ext cx="142973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6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9486"/>
            <a:ext cx="7556313" cy="43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dirty="0"/>
          </a:p>
        </p:txBody>
      </p:sp>
      <p:sp>
        <p:nvSpPr>
          <p:cNvPr id="8" name="textruta 7"/>
          <p:cNvSpPr txBox="1"/>
          <p:nvPr/>
        </p:nvSpPr>
        <p:spPr>
          <a:xfrm>
            <a:off x="-488471" y="249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4984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C3624339-6E07-2B43-A0D3-62133557D84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3" r:id="rId4"/>
    <p:sldLayoutId id="2147483693" r:id="rId5"/>
    <p:sldLayoutId id="2147483671" r:id="rId6"/>
    <p:sldLayoutId id="2147483672" r:id="rId7"/>
    <p:sldLayoutId id="2147483694" r:id="rId8"/>
    <p:sldLayoutId id="214748369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 cap="none" spc="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3467" y="4580832"/>
            <a:ext cx="8512723" cy="93345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Förberedelser alias/skyddade personuppgifter inför produktionssättning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Anette Eriksson</a:t>
            </a:r>
          </a:p>
          <a:p>
            <a:r>
              <a:rPr lang="sv-SE" err="1" smtClean="0">
                <a:solidFill>
                  <a:schemeClr val="tx1"/>
                </a:solidFill>
              </a:rPr>
              <a:t>Ladokträff</a:t>
            </a:r>
            <a:r>
              <a:rPr lang="sv-SE" smtClean="0">
                <a:solidFill>
                  <a:schemeClr val="tx1"/>
                </a:solidFill>
              </a:rPr>
              <a:t> </a:t>
            </a:r>
            <a:r>
              <a:rPr lang="sv-SE" smtClean="0">
                <a:solidFill>
                  <a:schemeClr val="tx1"/>
                </a:solidFill>
              </a:rPr>
              <a:t>2017-05-22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	</a:t>
            </a:r>
            <a:r>
              <a:rPr lang="sv-SE" dirty="0"/>
              <a:t> Kontakta de studenter som har alias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b="1" dirty="0" smtClean="0"/>
          </a:p>
          <a:p>
            <a:r>
              <a:rPr lang="sv-SE" dirty="0"/>
              <a:t>Kontakta de studenter som har alias och säkerställ om personen fortfarande är i behov av skydd. </a:t>
            </a:r>
            <a:endParaRPr lang="sv-SE" dirty="0" smtClean="0"/>
          </a:p>
          <a:p>
            <a:r>
              <a:rPr lang="sv-SE" dirty="0" smtClean="0"/>
              <a:t>Informera </a:t>
            </a:r>
            <a:r>
              <a:rPr lang="sv-SE" dirty="0"/>
              <a:t>om att i nya Ladok har man automatiskt </a:t>
            </a:r>
            <a:r>
              <a:rPr lang="sv-SE" u="sng" dirty="0"/>
              <a:t>skydd på alla lärosäten</a:t>
            </a:r>
            <a:r>
              <a:rPr lang="sv-SE" dirty="0"/>
              <a:t>, det går inte att vara skyddad på bara ett lärosäte. 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033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Återställ till originalpersonnummer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Återställ </a:t>
            </a:r>
            <a:r>
              <a:rPr lang="sv-SE" dirty="0"/>
              <a:t>till originalpersonnummer för de som inte längre är aktuella för alias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48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Kontrollera </a:t>
            </a:r>
            <a:r>
              <a:rPr lang="sv-SE" dirty="0"/>
              <a:t>att inga studenter fått alias genom att enbart byta namn.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v-SE" dirty="0" smtClean="0"/>
          </a:p>
          <a:p>
            <a:pPr lvl="0"/>
            <a:r>
              <a:rPr lang="sv-SE" dirty="0" smtClean="0"/>
              <a:t>Är </a:t>
            </a:r>
            <a:r>
              <a:rPr lang="sv-SE" dirty="0"/>
              <a:t>dessa studenter aktuella för alias </a:t>
            </a:r>
            <a:r>
              <a:rPr lang="sv-SE" u="sng" dirty="0"/>
              <a:t>måste personnummerbyte på dessa studenter göras </a:t>
            </a:r>
            <a:r>
              <a:rPr lang="sv-SE" dirty="0"/>
              <a:t>innan produktionssättning, annars röjs studentens riktiga namn i nya Ladok genom uppdatering från den gemensamma studenttjänsten</a:t>
            </a:r>
          </a:p>
        </p:txBody>
      </p:sp>
    </p:spTree>
    <p:extLst>
      <p:ext uri="{BB962C8B-B14F-4D97-AF65-F5344CB8AC3E}">
        <p14:creationId xmlns:p14="http://schemas.microsoft.com/office/powerpoint/2010/main" val="16903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Kontrollera </a:t>
            </a:r>
            <a:r>
              <a:rPr lang="sv-SE" dirty="0"/>
              <a:t>att inga studenter är dubbelt etablerade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960" y="1716854"/>
            <a:ext cx="7520940" cy="4201622"/>
          </a:xfrm>
        </p:spPr>
        <p:txBody>
          <a:bodyPr/>
          <a:lstStyle/>
          <a:p>
            <a:pPr lvl="0"/>
            <a:r>
              <a:rPr lang="sv-SE" dirty="0"/>
              <a:t>Säkerställ att inga studenter är dubbelt etablerade i gamla Ladok (både originalpersonnummer och interimspersonnummer)</a:t>
            </a:r>
          </a:p>
        </p:txBody>
      </p:sp>
    </p:spTree>
    <p:extLst>
      <p:ext uri="{BB962C8B-B14F-4D97-AF65-F5344CB8AC3E}">
        <p14:creationId xmlns:p14="http://schemas.microsoft.com/office/powerpoint/2010/main" val="3056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Studenter som redan finns i nya Ladok med alias måste också ha alias i gamla Ladok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960" y="1299409"/>
            <a:ext cx="7520940" cy="4201622"/>
          </a:xfrm>
        </p:spPr>
        <p:txBody>
          <a:bodyPr>
            <a:normAutofit lnSpcReduction="10000"/>
          </a:bodyPr>
          <a:lstStyle/>
          <a:p>
            <a:pPr lvl="0"/>
            <a:r>
              <a:rPr lang="sv-SE" dirty="0"/>
              <a:t>Studenter som redan finns i nya Ladok med alias måste också ha alias i gamla Ladok innan konvertering kan ske. </a:t>
            </a:r>
            <a:endParaRPr lang="sv-SE" dirty="0" smtClean="0"/>
          </a:p>
          <a:p>
            <a:pPr lvl="0"/>
            <a:r>
              <a:rPr lang="sv-SE" dirty="0" smtClean="0"/>
              <a:t>Detta </a:t>
            </a:r>
            <a:r>
              <a:rPr lang="sv-SE" dirty="0"/>
              <a:t>upptäcks genom de extra IK körningar som görs av projektet </a:t>
            </a:r>
            <a:r>
              <a:rPr lang="sv-SE" dirty="0" smtClean="0"/>
              <a:t>några </a:t>
            </a:r>
            <a:r>
              <a:rPr lang="sv-SE" dirty="0"/>
              <a:t>veckor innan verifieringsperioden och besked om eventuella studenter som berörs kommer att ges till lärosätet. </a:t>
            </a:r>
            <a:endParaRPr lang="sv-SE" dirty="0" smtClean="0"/>
          </a:p>
          <a:p>
            <a:pPr lvl="0"/>
            <a:r>
              <a:rPr lang="sv-SE" dirty="0" smtClean="0"/>
              <a:t>Om </a:t>
            </a:r>
            <a:r>
              <a:rPr lang="sv-SE" dirty="0"/>
              <a:t>studenten som har alias i nya Ladok inte längre är </a:t>
            </a:r>
            <a:r>
              <a:rPr lang="sv-SE" dirty="0" smtClean="0"/>
              <a:t>aktuell </a:t>
            </a:r>
            <a:r>
              <a:rPr lang="sv-SE" dirty="0"/>
              <a:t>för alias tas detta bort i nya Ladok innan IKn körs.</a:t>
            </a:r>
          </a:p>
        </p:txBody>
      </p:sp>
    </p:spTree>
    <p:extLst>
      <p:ext uri="{BB962C8B-B14F-4D97-AF65-F5344CB8AC3E}">
        <p14:creationId xmlns:p14="http://schemas.microsoft.com/office/powerpoint/2010/main" val="15011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 fram uppgifter på studenten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 fram ett underlag som innehåller originalpersonnummer och namn samt interimspersonnummer och namn som används till Alias</a:t>
            </a:r>
          </a:p>
        </p:txBody>
      </p:sp>
    </p:spTree>
    <p:extLst>
      <p:ext uri="{BB962C8B-B14F-4D97-AF65-F5344CB8AC3E}">
        <p14:creationId xmlns:p14="http://schemas.microsoft.com/office/powerpoint/2010/main" val="17857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</a:t>
            </a:r>
            <a:r>
              <a:rPr lang="sv-SE" dirty="0" smtClean="0"/>
              <a:t>anuell inläggning i </a:t>
            </a:r>
            <a:r>
              <a:rPr lang="sv-SE" dirty="0"/>
              <a:t>produktionsmiljön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 studenter som ska ha alias i nya Ladok måste manuellt läggas upp i produktionsmiljön. </a:t>
            </a:r>
            <a:endParaRPr lang="sv-SE" dirty="0" smtClean="0"/>
          </a:p>
          <a:p>
            <a:r>
              <a:rPr lang="sv-SE" dirty="0" smtClean="0"/>
              <a:t>Produktionssättningsteamet </a:t>
            </a:r>
            <a:r>
              <a:rPr lang="sv-SE" dirty="0"/>
              <a:t>hjälper till med att etablera en kontakt med Nationell administratör för nya Ladok (som har behörighet att administrera skyddsvärda uppgifter). </a:t>
            </a:r>
          </a:p>
        </p:txBody>
      </p:sp>
    </p:spTree>
    <p:extLst>
      <p:ext uri="{BB962C8B-B14F-4D97-AF65-F5344CB8AC3E}">
        <p14:creationId xmlns:p14="http://schemas.microsoft.com/office/powerpoint/2010/main" val="31209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22960" y="2353586"/>
            <a:ext cx="7520940" cy="548640"/>
          </a:xfrm>
        </p:spPr>
        <p:txBody>
          <a:bodyPr/>
          <a:lstStyle/>
          <a:p>
            <a:pPr algn="ctr"/>
            <a:r>
              <a:rPr lang="sv-SE" sz="4000" dirty="0" smtClean="0"/>
              <a:t>Börja med detta NU!</a:t>
            </a:r>
            <a:endParaRPr lang="sv-SE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sv-SE" alt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_Ladok">
  <a:themeElements>
    <a:clrScheme name="Anpassad 4">
      <a:dk1>
        <a:srgbClr val="000000"/>
      </a:dk1>
      <a:lt1>
        <a:sysClr val="window" lastClr="FFFFFF"/>
      </a:lt1>
      <a:dk2>
        <a:srgbClr val="73B026"/>
      </a:dk2>
      <a:lt2>
        <a:srgbClr val="A483D5"/>
      </a:lt2>
      <a:accent1>
        <a:srgbClr val="73B026"/>
      </a:accent1>
      <a:accent2>
        <a:srgbClr val="5316AC"/>
      </a:accent2>
      <a:accent3>
        <a:srgbClr val="216B15"/>
      </a:accent3>
      <a:accent4>
        <a:srgbClr val="AA1871"/>
      </a:accent4>
      <a:accent5>
        <a:srgbClr val="2770AC"/>
      </a:accent5>
      <a:accent6>
        <a:srgbClr val="B6D887"/>
      </a:accent6>
      <a:hlink>
        <a:srgbClr val="5316AC"/>
      </a:hlink>
      <a:folHlink>
        <a:srgbClr val="935B96"/>
      </a:folHlink>
    </a:clrScheme>
    <a:fontScheme name="Rutnät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Förmå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Ladok_version1</Template>
  <TotalTime>1062</TotalTime>
  <Words>289</Words>
  <Application>Microsoft Office PowerPoint</Application>
  <PresentationFormat>Bildspel på skärmen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Mall_Ladok</vt:lpstr>
      <vt:lpstr>Förberedelser alias/skyddade personuppgifter inför produktionssättning</vt:lpstr>
      <vt:lpstr>  Kontakta de studenter som har alias </vt:lpstr>
      <vt:lpstr>Återställ till originalpersonnummer</vt:lpstr>
      <vt:lpstr>Kontrollera att inga studenter fått alias genom att enbart byta namn.</vt:lpstr>
      <vt:lpstr>Kontrollera att inga studenter är dubbelt etablerade</vt:lpstr>
      <vt:lpstr>Studenter som redan finns i nya Ladok med alias måste också ha alias i gamla Ladok</vt:lpstr>
      <vt:lpstr>Ta fram uppgifter på studenten</vt:lpstr>
      <vt:lpstr>Manuell inläggning i produktionsmiljön</vt:lpstr>
      <vt:lpstr>Börja med detta NU!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Registervård inför Ladok3 – engångsbatchar m m</dc:title>
  <dc:creator>Sophia Hansson Ridman</dc:creator>
  <cp:lastModifiedBy>Anette Eriksson</cp:lastModifiedBy>
  <cp:revision>77</cp:revision>
  <cp:lastPrinted>2015-12-18T13:12:10Z</cp:lastPrinted>
  <dcterms:created xsi:type="dcterms:W3CDTF">2015-11-20T13:27:53Z</dcterms:created>
  <dcterms:modified xsi:type="dcterms:W3CDTF">2017-05-22T07:41:07Z</dcterms:modified>
</cp:coreProperties>
</file>