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435" r:id="rId3"/>
    <p:sldId id="433" r:id="rId4"/>
    <p:sldId id="424" r:id="rId5"/>
    <p:sldId id="422" r:id="rId6"/>
    <p:sldId id="432" r:id="rId7"/>
    <p:sldId id="431" r:id="rId8"/>
    <p:sldId id="425" r:id="rId9"/>
    <p:sldId id="423" r:id="rId10"/>
    <p:sldId id="429" r:id="rId11"/>
    <p:sldId id="383" r:id="rId12"/>
  </p:sldIdLst>
  <p:sldSz cx="9144000" cy="6858000" type="screen4x3"/>
  <p:notesSz cx="6797675" cy="9928225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24" autoAdjust="0"/>
  </p:normalViewPr>
  <p:slideViewPr>
    <p:cSldViewPr snapToGrid="0" snapToObjects="1">
      <p:cViewPr varScale="1">
        <p:scale>
          <a:sx n="41" d="100"/>
          <a:sy n="41" d="100"/>
        </p:scale>
        <p:origin x="121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 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PPT_orange_pattern_80_A4_100dpi.jpg"/>
          <p:cNvPicPr>
            <a:picLocks noChangeAspect="1"/>
          </p:cNvPicPr>
          <p:nvPr userDrawn="1"/>
        </p:nvPicPr>
        <p:blipFill>
          <a:blip r:embed="rId2" cstate="print"/>
          <a:srcRect t="51113" b="31076"/>
          <a:stretch>
            <a:fillRect/>
          </a:stretch>
        </p:blipFill>
        <p:spPr>
          <a:xfrm>
            <a:off x="0" y="404664"/>
            <a:ext cx="9144000" cy="115212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>
            <a:lvl1pPr algn="l">
              <a:defRPr sz="2800" i="1" baseline="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>
            <a:lvl1pPr>
              <a:buFont typeface="Arial" pitchFamily="34" charset="0"/>
              <a:buChar char="–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 descr="logo_ladok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2320" y="6246000"/>
            <a:ext cx="1429731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7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  <p:sldLayoutId id="2147483694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Ladok3-projektet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Status 2017-05-23</a:t>
            </a:r>
          </a:p>
        </p:txBody>
      </p:sp>
    </p:spTree>
    <p:extLst>
      <p:ext uri="{BB962C8B-B14F-4D97-AF65-F5344CB8AC3E}">
        <p14:creationId xmlns:p14="http://schemas.microsoft.com/office/powerpoint/2010/main" val="1170205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79" y="389511"/>
            <a:ext cx="7520940" cy="548640"/>
          </a:xfrm>
        </p:spPr>
        <p:txBody>
          <a:bodyPr/>
          <a:lstStyle/>
          <a:p>
            <a:r>
              <a:rPr lang="sv-SE" dirty="0"/>
              <a:t>Verksamhetsstöd och samverkan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9733" y="1287235"/>
            <a:ext cx="1616053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442133" y="1439635"/>
            <a:ext cx="1616053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594533" y="1592035"/>
            <a:ext cx="1667845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741986" y="1768185"/>
            <a:ext cx="1672664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U/H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23516" y="1277336"/>
            <a:ext cx="1762294" cy="347279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 linjens support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3 linjens support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Utbildning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Dokumentation</a:t>
            </a:r>
          </a:p>
          <a:p>
            <a:pPr algn="ctr"/>
            <a:endParaRPr lang="sv-SE" dirty="0"/>
          </a:p>
          <a:p>
            <a:pPr algn="ctr"/>
            <a:r>
              <a:rPr lang="sv-SE" dirty="0" err="1"/>
              <a:t>Verksamhets-specialister</a:t>
            </a:r>
            <a:endParaRPr lang="sv-SE" dirty="0"/>
          </a:p>
        </p:txBody>
      </p:sp>
      <p:sp>
        <p:nvSpPr>
          <p:cNvPr id="19" name="Rectangle 18"/>
          <p:cNvSpPr/>
          <p:nvPr/>
        </p:nvSpPr>
        <p:spPr>
          <a:xfrm>
            <a:off x="6778082" y="1277337"/>
            <a:ext cx="1488006" cy="34727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  <a:p>
            <a:pPr algn="ctr"/>
            <a:r>
              <a:rPr lang="sv-SE" dirty="0"/>
              <a:t>Applikations-drift</a:t>
            </a:r>
          </a:p>
        </p:txBody>
      </p:sp>
      <p:sp>
        <p:nvSpPr>
          <p:cNvPr id="17" name="Rectangle 18"/>
          <p:cNvSpPr/>
          <p:nvPr/>
        </p:nvSpPr>
        <p:spPr>
          <a:xfrm>
            <a:off x="5428049" y="1277336"/>
            <a:ext cx="1327752" cy="34727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Utveckling</a:t>
            </a:r>
          </a:p>
        </p:txBody>
      </p:sp>
      <p:sp>
        <p:nvSpPr>
          <p:cNvPr id="20" name="Rectangle 18"/>
          <p:cNvSpPr/>
          <p:nvPr/>
        </p:nvSpPr>
        <p:spPr>
          <a:xfrm>
            <a:off x="3623516" y="4824409"/>
            <a:ext cx="4642572" cy="535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Produktionssättningsteam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3532175" y="928723"/>
            <a:ext cx="194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Verksamhetsstöd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4386" y="1920585"/>
            <a:ext cx="1672664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U/H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6786" y="2072985"/>
            <a:ext cx="1672664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U/H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99186" y="2225385"/>
            <a:ext cx="1672664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U/H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51586" y="2377785"/>
            <a:ext cx="1672664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U/H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03986" y="2530185"/>
            <a:ext cx="1672664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U/H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56386" y="2682585"/>
            <a:ext cx="1672664" cy="2510891"/>
          </a:xfrm>
          <a:prstGeom prst="rect">
            <a:avLst/>
          </a:prstGeom>
          <a:solidFill>
            <a:schemeClr val="bg2"/>
          </a:solidFill>
          <a:ln>
            <a:solidFill>
              <a:schemeClr val="accent6"/>
            </a:solidFill>
          </a:ln>
          <a:effectLst>
            <a:innerShdw dist="25400">
              <a:srgbClr val="FFFFFF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U/H</a:t>
            </a:r>
          </a:p>
        </p:txBody>
      </p:sp>
    </p:spTree>
    <p:extLst>
      <p:ext uri="{BB962C8B-B14F-4D97-AF65-F5344CB8AC3E}">
        <p14:creationId xmlns:p14="http://schemas.microsoft.com/office/powerpoint/2010/main" val="239795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Utmaningar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Resursläget ansträngt</a:t>
            </a:r>
          </a:p>
          <a:p>
            <a:r>
              <a:rPr lang="sv-SE" dirty="0"/>
              <a:t>Harmonisering av utveckling, drift och support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79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 av kravmängden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1" y="1004401"/>
            <a:ext cx="9012957" cy="423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Övergripande plan och målsättning</a:t>
            </a:r>
          </a:p>
        </p:txBody>
      </p:sp>
      <p:cxnSp>
        <p:nvCxnSpPr>
          <p:cNvPr id="3" name="Rak pilkoppling 4"/>
          <p:cNvCxnSpPr/>
          <p:nvPr/>
        </p:nvCxnSpPr>
        <p:spPr>
          <a:xfrm>
            <a:off x="152596" y="3355126"/>
            <a:ext cx="8686800" cy="0"/>
          </a:xfrm>
          <a:prstGeom prst="straightConnector1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ruta 5"/>
          <p:cNvSpPr txBox="1"/>
          <p:nvPr/>
        </p:nvSpPr>
        <p:spPr>
          <a:xfrm>
            <a:off x="358336" y="3849838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>
                <a:solidFill>
                  <a:schemeClr val="accent1"/>
                </a:solidFill>
              </a:rPr>
              <a:t>KKH</a:t>
            </a:r>
          </a:p>
        </p:txBody>
      </p:sp>
      <p:sp>
        <p:nvSpPr>
          <p:cNvPr id="5" name="textruta 6"/>
          <p:cNvSpPr txBox="1"/>
          <p:nvPr/>
        </p:nvSpPr>
        <p:spPr>
          <a:xfrm>
            <a:off x="1265116" y="384983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>
                <a:solidFill>
                  <a:schemeClr val="accent1"/>
                </a:solidFill>
              </a:rPr>
              <a:t>KMH</a:t>
            </a:r>
          </a:p>
        </p:txBody>
      </p:sp>
      <p:sp>
        <p:nvSpPr>
          <p:cNvPr id="6" name="textruta 7"/>
          <p:cNvSpPr txBox="1"/>
          <p:nvPr/>
        </p:nvSpPr>
        <p:spPr>
          <a:xfrm>
            <a:off x="2584820" y="3843334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 err="1">
                <a:solidFill>
                  <a:schemeClr val="accent1"/>
                </a:solidFill>
              </a:rPr>
              <a:t>MaH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506926" y="3417601"/>
            <a:ext cx="251460" cy="24384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Isosceles Triangle 13"/>
          <p:cNvSpPr/>
          <p:nvPr/>
        </p:nvSpPr>
        <p:spPr>
          <a:xfrm>
            <a:off x="1468144" y="3417601"/>
            <a:ext cx="251460" cy="24384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dirty="0"/>
          </a:p>
        </p:txBody>
      </p:sp>
      <p:sp>
        <p:nvSpPr>
          <p:cNvPr id="15" name="Isosceles Triangle 14"/>
          <p:cNvSpPr/>
          <p:nvPr/>
        </p:nvSpPr>
        <p:spPr>
          <a:xfrm>
            <a:off x="2866414" y="3417601"/>
            <a:ext cx="251460" cy="24384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dirty="0"/>
          </a:p>
        </p:txBody>
      </p:sp>
      <p:sp>
        <p:nvSpPr>
          <p:cNvPr id="47" name="textruta 60"/>
          <p:cNvSpPr txBox="1"/>
          <p:nvPr/>
        </p:nvSpPr>
        <p:spPr>
          <a:xfrm>
            <a:off x="7143937" y="3843334"/>
            <a:ext cx="517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>
                <a:solidFill>
                  <a:schemeClr val="accent1"/>
                </a:solidFill>
              </a:rPr>
              <a:t>LU</a:t>
            </a:r>
          </a:p>
        </p:txBody>
      </p:sp>
      <p:cxnSp>
        <p:nvCxnSpPr>
          <p:cNvPr id="49" name="Rak koppling 26"/>
          <p:cNvCxnSpPr/>
          <p:nvPr/>
        </p:nvCxnSpPr>
        <p:spPr>
          <a:xfrm>
            <a:off x="3376747" y="2750061"/>
            <a:ext cx="0" cy="1401100"/>
          </a:xfrm>
          <a:prstGeom prst="line">
            <a:avLst/>
          </a:prstGeom>
          <a:ln w="317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ak koppling 61"/>
          <p:cNvCxnSpPr/>
          <p:nvPr/>
        </p:nvCxnSpPr>
        <p:spPr>
          <a:xfrm>
            <a:off x="7661771" y="2717004"/>
            <a:ext cx="0" cy="1397386"/>
          </a:xfrm>
          <a:prstGeom prst="line">
            <a:avLst/>
          </a:prstGeom>
          <a:ln w="317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ruta 39"/>
          <p:cNvSpPr txBox="1"/>
          <p:nvPr/>
        </p:nvSpPr>
        <p:spPr>
          <a:xfrm>
            <a:off x="1807556" y="2605309"/>
            <a:ext cx="777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solidFill>
                  <a:schemeClr val="bg2">
                    <a:lumMod val="75000"/>
                  </a:schemeClr>
                </a:solidFill>
              </a:rPr>
              <a:t>Fas 1</a:t>
            </a:r>
          </a:p>
        </p:txBody>
      </p:sp>
      <p:sp>
        <p:nvSpPr>
          <p:cNvPr id="52" name="textruta 62"/>
          <p:cNvSpPr txBox="1"/>
          <p:nvPr/>
        </p:nvSpPr>
        <p:spPr>
          <a:xfrm>
            <a:off x="5141987" y="2605309"/>
            <a:ext cx="777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>
                <a:solidFill>
                  <a:schemeClr val="bg2">
                    <a:lumMod val="75000"/>
                  </a:schemeClr>
                </a:solidFill>
              </a:rPr>
              <a:t>Fas 2</a:t>
            </a:r>
          </a:p>
        </p:txBody>
      </p:sp>
      <p:sp>
        <p:nvSpPr>
          <p:cNvPr id="56" name="Isosceles Triangle 55"/>
          <p:cNvSpPr/>
          <p:nvPr/>
        </p:nvSpPr>
        <p:spPr>
          <a:xfrm>
            <a:off x="7277124" y="3415697"/>
            <a:ext cx="251460" cy="24384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3618265" y="3501805"/>
            <a:ext cx="3592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accent1"/>
                </a:solidFill>
              </a:rPr>
              <a:t>Produktionssättningar av fler lärosäten</a:t>
            </a:r>
            <a:br>
              <a:rPr lang="sv-SE" sz="1600" dirty="0">
                <a:solidFill>
                  <a:schemeClr val="accent1"/>
                </a:solidFill>
              </a:rPr>
            </a:br>
            <a:r>
              <a:rPr lang="sv-SE" sz="1600" dirty="0">
                <a:solidFill>
                  <a:schemeClr val="accent1"/>
                </a:solidFill>
              </a:rPr>
              <a:t>men fokus ligger på LU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926" y="1747770"/>
            <a:ext cx="2652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Omställning </a:t>
            </a:r>
            <a:r>
              <a:rPr lang="sv-SE" dirty="0"/>
              <a:t>under 2016 </a:t>
            </a:r>
          </a:p>
        </p:txBody>
      </p:sp>
    </p:spTree>
    <p:extLst>
      <p:ext uri="{BB962C8B-B14F-4D97-AF65-F5344CB8AC3E}">
        <p14:creationId xmlns:p14="http://schemas.microsoft.com/office/powerpoint/2010/main" val="173059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Huvudsakliga behov att säkerställa under fas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Utvecklingen av ett nytt </a:t>
            </a:r>
            <a:r>
              <a:rPr lang="sv-SE" dirty="0" err="1"/>
              <a:t>Ladok</a:t>
            </a:r>
            <a:r>
              <a:rPr lang="sv-SE" dirty="0"/>
              <a:t>.</a:t>
            </a:r>
          </a:p>
          <a:p>
            <a:r>
              <a:rPr lang="sv-SE" dirty="0"/>
              <a:t>Att det nya </a:t>
            </a:r>
            <a:r>
              <a:rPr lang="sv-SE" dirty="0" err="1"/>
              <a:t>Ladok</a:t>
            </a:r>
            <a:r>
              <a:rPr lang="sv-SE" dirty="0"/>
              <a:t> går att använda, infrastruktur och ledning ska finnas på plats.</a:t>
            </a:r>
          </a:p>
        </p:txBody>
      </p:sp>
    </p:spTree>
    <p:extLst>
      <p:ext uri="{BB962C8B-B14F-4D97-AF65-F5344CB8AC3E}">
        <p14:creationId xmlns:p14="http://schemas.microsoft.com/office/powerpoint/2010/main" val="194385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Utvecklingsarbetet i fas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376" y="1659573"/>
            <a:ext cx="2727524" cy="32478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1659573"/>
            <a:ext cx="2451592" cy="3247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0247" y="2821825"/>
            <a:ext cx="1706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Vilket stöd kan </a:t>
            </a:r>
          </a:p>
          <a:p>
            <a:r>
              <a:rPr lang="sv-SE" dirty="0" err="1"/>
              <a:t>MaH</a:t>
            </a:r>
            <a:r>
              <a:rPr lang="sv-SE" dirty="0"/>
              <a:t> klara sig </a:t>
            </a:r>
          </a:p>
          <a:p>
            <a:r>
              <a:rPr lang="sv-SE" dirty="0"/>
              <a:t>utan?</a:t>
            </a:r>
          </a:p>
        </p:txBody>
      </p:sp>
    </p:spTree>
    <p:extLst>
      <p:ext uri="{BB962C8B-B14F-4D97-AF65-F5344CB8AC3E}">
        <p14:creationId xmlns:p14="http://schemas.microsoft.com/office/powerpoint/2010/main" val="154693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Läget efter fas 1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u="sng" dirty="0"/>
              <a:t>Investering</a:t>
            </a:r>
          </a:p>
          <a:p>
            <a:r>
              <a:rPr lang="sv-SE" dirty="0"/>
              <a:t>324 </a:t>
            </a:r>
            <a:r>
              <a:rPr lang="sv-SE" dirty="0" err="1"/>
              <a:t>mSek</a:t>
            </a:r>
            <a:r>
              <a:rPr lang="sv-SE" dirty="0"/>
              <a:t> har resulterat i 429 000 mantimmar</a:t>
            </a:r>
          </a:p>
          <a:p>
            <a:pPr marL="0" indent="0">
              <a:buNone/>
            </a:pPr>
            <a:r>
              <a:rPr lang="sv-SE" u="sng" dirty="0"/>
              <a:t>Lärosätesanvändning</a:t>
            </a:r>
          </a:p>
          <a:p>
            <a:pPr marL="342900" indent="-342900">
              <a:buFont typeface="Arial" charset="0"/>
              <a:buChar char="•"/>
            </a:pPr>
            <a:r>
              <a:rPr lang="sv-SE" dirty="0"/>
              <a:t>Nya </a:t>
            </a:r>
            <a:r>
              <a:rPr lang="sv-SE" dirty="0" err="1"/>
              <a:t>Ladok</a:t>
            </a:r>
            <a:r>
              <a:rPr lang="sv-SE" dirty="0"/>
              <a:t> är i drift på KKH, KMH &amp; </a:t>
            </a:r>
            <a:r>
              <a:rPr lang="sv-SE" dirty="0" err="1"/>
              <a:t>MaH</a:t>
            </a:r>
            <a:endParaRPr lang="sv-SE" dirty="0"/>
          </a:p>
          <a:p>
            <a:pPr marL="342900" indent="-342900">
              <a:buFont typeface="Arial" charset="0"/>
              <a:buChar char="•"/>
            </a:pPr>
            <a:r>
              <a:rPr lang="sv-SE" dirty="0"/>
              <a:t>Resultathantering brett spridd men inte heltäckande (begränsningar)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2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Läget efter fas 1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u="sng" dirty="0"/>
              <a:t>Systemstöd på plats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Grundläggande stöd från etablering till examen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Grundläggande stöd för alla utbildningsformer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Grundläggande stöd för terminsregistrering och </a:t>
            </a:r>
            <a:br>
              <a:rPr lang="sv-SE" dirty="0"/>
            </a:br>
            <a:r>
              <a:rPr lang="sv-SE" dirty="0"/>
              <a:t>kursregistrering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Integrationer mot UHR och CSN (manuellt stöd för </a:t>
            </a:r>
            <a:r>
              <a:rPr lang="sv-SE" dirty="0" err="1"/>
              <a:t>MiV</a:t>
            </a:r>
            <a:r>
              <a:rPr lang="sv-SE" dirty="0"/>
              <a:t>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432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Huvudsakliga behov under fas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bredda och fördjupa systemstödet</a:t>
            </a:r>
          </a:p>
          <a:p>
            <a:r>
              <a:rPr lang="sv-SE" dirty="0"/>
              <a:t>Produktionssättningar och nedstängning av dagens </a:t>
            </a:r>
            <a:r>
              <a:rPr lang="sv-SE" dirty="0" err="1"/>
              <a:t>Ladok</a:t>
            </a:r>
            <a:endParaRPr lang="sv-SE" dirty="0"/>
          </a:p>
          <a:p>
            <a:r>
              <a:rPr lang="sv-SE" dirty="0"/>
              <a:t>Rättningar av allvarliga fel</a:t>
            </a:r>
          </a:p>
          <a:p>
            <a:r>
              <a:rPr lang="sv-SE" dirty="0"/>
              <a:t>Hantering av ändringsförslag</a:t>
            </a:r>
          </a:p>
          <a:p>
            <a:r>
              <a:rPr lang="sv-SE" dirty="0"/>
              <a:t>Utbildning och verksamhetsstöd</a:t>
            </a:r>
          </a:p>
          <a:p>
            <a:r>
              <a:rPr lang="sv-SE" dirty="0"/>
              <a:t>Information om när ny funktionstillväxt är tillgänglig</a:t>
            </a:r>
          </a:p>
        </p:txBody>
      </p:sp>
    </p:spTree>
    <p:extLst>
      <p:ext uri="{BB962C8B-B14F-4D97-AF65-F5344CB8AC3E}">
        <p14:creationId xmlns:p14="http://schemas.microsoft.com/office/powerpoint/2010/main" val="66965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Utvecklingsarbetet i fas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906688"/>
            <a:ext cx="2731245" cy="3249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073" y="1800346"/>
            <a:ext cx="2560827" cy="3355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90454" y="3069748"/>
            <a:ext cx="19563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Vilket stöd </a:t>
            </a:r>
            <a:r>
              <a:rPr lang="sv-SE" u="sng" dirty="0"/>
              <a:t>måste </a:t>
            </a:r>
          </a:p>
          <a:p>
            <a:r>
              <a:rPr lang="sv-SE" dirty="0"/>
              <a:t>LU ha som </a:t>
            </a:r>
          </a:p>
          <a:p>
            <a:r>
              <a:rPr lang="sv-SE" dirty="0"/>
              <a:t>inte finns idag?</a:t>
            </a:r>
          </a:p>
        </p:txBody>
      </p:sp>
      <p:sp>
        <p:nvSpPr>
          <p:cNvPr id="7" name="TextBox 6"/>
          <p:cNvSpPr txBox="1"/>
          <p:nvPr/>
        </p:nvSpPr>
        <p:spPr>
          <a:xfrm rot="18587859">
            <a:off x="6195977" y="2955339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Fiktiv lista</a:t>
            </a:r>
          </a:p>
        </p:txBody>
      </p:sp>
    </p:spTree>
    <p:extLst>
      <p:ext uri="{BB962C8B-B14F-4D97-AF65-F5344CB8AC3E}">
        <p14:creationId xmlns:p14="http://schemas.microsoft.com/office/powerpoint/2010/main" val="1855782604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7670</TotalTime>
  <Words>225</Words>
  <Application>Microsoft Office PowerPoint</Application>
  <PresentationFormat>Bildspel på skärmen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Ladok3-projektet</vt:lpstr>
      <vt:lpstr>Förändring av kravmängden</vt:lpstr>
      <vt:lpstr>Övergripande plan och målsättning</vt:lpstr>
      <vt:lpstr>Huvudsakliga behov att säkerställa under fas 1</vt:lpstr>
      <vt:lpstr>Utvecklingsarbetet i fas 1</vt:lpstr>
      <vt:lpstr>Läget efter fas 1 (1)</vt:lpstr>
      <vt:lpstr>Läget efter fas 1 (2)</vt:lpstr>
      <vt:lpstr>Huvudsakliga behov under fas 2</vt:lpstr>
      <vt:lpstr>Utvecklingsarbetet i fas 2</vt:lpstr>
      <vt:lpstr>Verksamhetsstöd och samverkan</vt:lpstr>
      <vt:lpstr>Utmaningar</vt:lpstr>
    </vt:vector>
  </TitlesOfParts>
  <Company>Transcendent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Ladok3 Styrgrupp</dc:title>
  <dc:creator>Johan Sjödin</dc:creator>
  <cp:lastModifiedBy>Ladok</cp:lastModifiedBy>
  <cp:revision>338</cp:revision>
  <cp:lastPrinted>2016-01-07T12:49:43Z</cp:lastPrinted>
  <dcterms:created xsi:type="dcterms:W3CDTF">2015-09-17T07:47:13Z</dcterms:created>
  <dcterms:modified xsi:type="dcterms:W3CDTF">2017-05-24T13:47:00Z</dcterms:modified>
</cp:coreProperties>
</file>